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  <p:sldMasterId id="2147483703" r:id="rId2"/>
  </p:sldMasterIdLst>
  <p:notesMasterIdLst>
    <p:notesMasterId r:id="rId19"/>
  </p:notesMasterIdLst>
  <p:handoutMasterIdLst>
    <p:handoutMasterId r:id="rId20"/>
  </p:handoutMasterIdLst>
  <p:sldIdLst>
    <p:sldId id="314" r:id="rId3"/>
    <p:sldId id="457" r:id="rId4"/>
    <p:sldId id="459" r:id="rId5"/>
    <p:sldId id="458" r:id="rId6"/>
    <p:sldId id="333" r:id="rId7"/>
    <p:sldId id="443" r:id="rId8"/>
    <p:sldId id="456" r:id="rId9"/>
    <p:sldId id="446" r:id="rId10"/>
    <p:sldId id="450" r:id="rId11"/>
    <p:sldId id="449" r:id="rId12"/>
    <p:sldId id="448" r:id="rId13"/>
    <p:sldId id="451" r:id="rId14"/>
    <p:sldId id="452" r:id="rId15"/>
    <p:sldId id="453" r:id="rId16"/>
    <p:sldId id="454" r:id="rId17"/>
    <p:sldId id="455" r:id="rId18"/>
  </p:sldIdLst>
  <p:sldSz cx="12801600" cy="9601200" type="A3"/>
  <p:notesSz cx="6784975" cy="9906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5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5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5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5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9BC7A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Světlý styl 2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 Tmavá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A107856-5554-42FB-B03E-39F5DBC370BA}" styleName="Střední styl 4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69" autoAdjust="0"/>
    <p:restoredTop sz="97000" autoAdjust="0"/>
  </p:normalViewPr>
  <p:slideViewPr>
    <p:cSldViewPr>
      <p:cViewPr>
        <p:scale>
          <a:sx n="70" d="100"/>
          <a:sy n="70" d="100"/>
        </p:scale>
        <p:origin x="-336" y="-282"/>
      </p:cViewPr>
      <p:guideLst>
        <p:guide orient="horz" pos="3024"/>
        <p:guide pos="40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1500" y="-90"/>
      </p:cViewPr>
      <p:guideLst>
        <p:guide orient="horz" pos="3120"/>
        <p:guide pos="213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Se&#353;it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cs-CZ"/>
  <c:chart>
    <c:autoTitleDeleted val="1"/>
    <c:plotArea>
      <c:layout>
        <c:manualLayout>
          <c:layoutTarget val="inner"/>
          <c:xMode val="edge"/>
          <c:yMode val="edge"/>
          <c:x val="6.1213129608798891E-2"/>
          <c:y val="0.19678399318114792"/>
          <c:w val="0.92209101009546002"/>
          <c:h val="0.75706376829015087"/>
        </c:manualLayout>
      </c:layout>
      <c:barChart>
        <c:barDir val="col"/>
        <c:grouping val="clustered"/>
        <c:ser>
          <c:idx val="0"/>
          <c:order val="0"/>
          <c:tx>
            <c:strRef>
              <c:f>'nMP-celá zš'!$B$6</c:f>
              <c:strCache>
                <c:ptCount val="1"/>
                <c:pt idx="0">
                  <c:v>Hl. m. Praha</c:v>
                </c:pt>
              </c:strCache>
            </c:strRef>
          </c:tx>
          <c:spPr>
            <a:solidFill>
              <a:srgbClr val="000080"/>
            </a:solidFill>
            <a:ln w="12700">
              <a:solidFill>
                <a:srgbClr val="000000"/>
              </a:solidFill>
              <a:prstDash val="solid"/>
            </a:ln>
          </c:spPr>
          <c:dLbls>
            <c:spPr>
              <a:noFill/>
              <a:ln w="25400">
                <a:noFill/>
              </a:ln>
            </c:spPr>
            <c:txPr>
              <a:bodyPr rot="-5400000" vert="horz"/>
              <a:lstStyle/>
              <a:p>
                <a:pPr algn="ctr">
                  <a:defRPr sz="1100" b="1" i="0" u="none" strike="noStrike" baseline="0">
                    <a:solidFill>
                      <a:schemeClr val="bg1"/>
                    </a:solidFill>
                    <a:latin typeface="Arial"/>
                    <a:ea typeface="Arial"/>
                    <a:cs typeface="Arial"/>
                  </a:defRPr>
                </a:pPr>
                <a:endParaRPr lang="cs-CZ"/>
              </a:p>
            </c:txPr>
            <c:dLblPos val="inBase"/>
            <c:showVal val="1"/>
            <c:showSerName val="1"/>
            <c:separator>, </c:separator>
          </c:dLbls>
          <c:cat>
            <c:numRef>
              <c:f>('nMP-celá zš'!$A$9;'nMP-celá zš'!$A$59)</c:f>
              <c:numCache>
                <c:formatCode>0</c:formatCode>
                <c:ptCount val="2"/>
                <c:pt idx="0">
                  <c:v>150</c:v>
                </c:pt>
                <c:pt idx="1">
                  <c:v>650</c:v>
                </c:pt>
              </c:numCache>
            </c:numRef>
          </c:cat>
          <c:val>
            <c:numRef>
              <c:f>('nMP-celá zš'!$B$9;'nMP-celá zš'!$B$59)</c:f>
              <c:numCache>
                <c:formatCode>#,##0</c:formatCode>
                <c:ptCount val="2"/>
                <c:pt idx="0">
                  <c:v>26741.540547050743</c:v>
                </c:pt>
                <c:pt idx="1">
                  <c:v>20094.850976172438</c:v>
                </c:pt>
              </c:numCache>
            </c:numRef>
          </c:val>
        </c:ser>
        <c:ser>
          <c:idx val="1"/>
          <c:order val="1"/>
          <c:tx>
            <c:strRef>
              <c:f>'nMP-celá zš'!$C$6</c:f>
              <c:strCache>
                <c:ptCount val="1"/>
                <c:pt idx="0">
                  <c:v>Středočeský</c:v>
                </c:pt>
              </c:strCache>
            </c:strRef>
          </c:tx>
          <c:spPr>
            <a:solidFill>
              <a:srgbClr val="FF00FF"/>
            </a:solidFill>
            <a:ln w="12700">
              <a:solidFill>
                <a:srgbClr val="000000"/>
              </a:solidFill>
              <a:prstDash val="solid"/>
            </a:ln>
          </c:spPr>
          <c:dLbls>
            <c:spPr>
              <a:noFill/>
              <a:ln w="25400">
                <a:noFill/>
              </a:ln>
            </c:spPr>
            <c:txPr>
              <a:bodyPr rot="-5400000" vert="horz"/>
              <a:lstStyle/>
              <a:p>
                <a:pPr algn="ctr">
                  <a:defRPr sz="11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cs-CZ"/>
              </a:p>
            </c:txPr>
            <c:dLblPos val="inBase"/>
            <c:showVal val="1"/>
            <c:showSerName val="1"/>
            <c:separator>, </c:separator>
          </c:dLbls>
          <c:cat>
            <c:numRef>
              <c:f>('nMP-celá zš'!$A$9;'nMP-celá zš'!$A$59)</c:f>
              <c:numCache>
                <c:formatCode>0</c:formatCode>
                <c:ptCount val="2"/>
                <c:pt idx="0">
                  <c:v>150</c:v>
                </c:pt>
                <c:pt idx="1">
                  <c:v>650</c:v>
                </c:pt>
              </c:numCache>
            </c:numRef>
          </c:cat>
          <c:val>
            <c:numRef>
              <c:f>('nMP-celá zš'!$C$9;'nMP-celá zš'!$C$59)</c:f>
              <c:numCache>
                <c:formatCode>#,##0</c:formatCode>
                <c:ptCount val="2"/>
                <c:pt idx="0">
                  <c:v>28318.084363960101</c:v>
                </c:pt>
                <c:pt idx="1">
                  <c:v>20300.11617703129</c:v>
                </c:pt>
              </c:numCache>
            </c:numRef>
          </c:val>
        </c:ser>
        <c:ser>
          <c:idx val="2"/>
          <c:order val="2"/>
          <c:tx>
            <c:strRef>
              <c:f>'nMP-celá zš'!$D$6</c:f>
              <c:strCache>
                <c:ptCount val="1"/>
                <c:pt idx="0">
                  <c:v>Jihočeský</c:v>
                </c:pt>
              </c:strCache>
            </c:strRef>
          </c:tx>
          <c:spPr>
            <a:solidFill>
              <a:srgbClr val="FFFF00"/>
            </a:solidFill>
            <a:ln w="12700">
              <a:solidFill>
                <a:srgbClr val="000000"/>
              </a:solidFill>
              <a:prstDash val="solid"/>
            </a:ln>
          </c:spPr>
          <c:dLbls>
            <c:spPr>
              <a:noFill/>
              <a:ln w="25400">
                <a:noFill/>
              </a:ln>
            </c:spPr>
            <c:txPr>
              <a:bodyPr rot="-5400000" vert="horz"/>
              <a:lstStyle/>
              <a:p>
                <a:pPr algn="ctr">
                  <a:defRPr sz="11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cs-CZ"/>
              </a:p>
            </c:txPr>
            <c:dLblPos val="inBase"/>
            <c:showVal val="1"/>
            <c:showSerName val="1"/>
            <c:separator>, </c:separator>
          </c:dLbls>
          <c:cat>
            <c:numRef>
              <c:f>('nMP-celá zš'!$A$9;'nMP-celá zš'!$A$59)</c:f>
              <c:numCache>
                <c:formatCode>0</c:formatCode>
                <c:ptCount val="2"/>
                <c:pt idx="0">
                  <c:v>150</c:v>
                </c:pt>
                <c:pt idx="1">
                  <c:v>650</c:v>
                </c:pt>
              </c:numCache>
            </c:numRef>
          </c:cat>
          <c:val>
            <c:numRef>
              <c:f>('nMP-celá zš'!$D$9;'nMP-celá zš'!$D$59)</c:f>
              <c:numCache>
                <c:formatCode>#,##0</c:formatCode>
                <c:ptCount val="2"/>
                <c:pt idx="0">
                  <c:v>27590.253333333316</c:v>
                </c:pt>
                <c:pt idx="1">
                  <c:v>19449.846153846152</c:v>
                </c:pt>
              </c:numCache>
            </c:numRef>
          </c:val>
        </c:ser>
        <c:ser>
          <c:idx val="3"/>
          <c:order val="3"/>
          <c:tx>
            <c:strRef>
              <c:f>'nMP-celá zš'!$E$6</c:f>
              <c:strCache>
                <c:ptCount val="1"/>
                <c:pt idx="0">
                  <c:v>Plzeňský</c:v>
                </c:pt>
              </c:strCache>
            </c:strRef>
          </c:tx>
          <c:spPr>
            <a:solidFill>
              <a:srgbClr val="00FFFF"/>
            </a:solidFill>
            <a:ln w="12700">
              <a:solidFill>
                <a:srgbClr val="000000"/>
              </a:solidFill>
              <a:prstDash val="solid"/>
            </a:ln>
          </c:spPr>
          <c:dLbls>
            <c:spPr>
              <a:noFill/>
              <a:ln w="25400">
                <a:noFill/>
              </a:ln>
            </c:spPr>
            <c:txPr>
              <a:bodyPr rot="-5400000" vert="horz"/>
              <a:lstStyle/>
              <a:p>
                <a:pPr algn="ctr">
                  <a:defRPr sz="1100" b="1" i="0" u="none" strike="noStrike" baseline="0">
                    <a:solidFill>
                      <a:sysClr val="windowText" lastClr="000000"/>
                    </a:solidFill>
                    <a:latin typeface="Arial"/>
                    <a:ea typeface="Arial"/>
                    <a:cs typeface="Arial"/>
                  </a:defRPr>
                </a:pPr>
                <a:endParaRPr lang="cs-CZ"/>
              </a:p>
            </c:txPr>
            <c:dLblPos val="inBase"/>
            <c:showVal val="1"/>
            <c:showSerName val="1"/>
            <c:separator>, </c:separator>
          </c:dLbls>
          <c:cat>
            <c:numRef>
              <c:f>('nMP-celá zš'!$A$9;'nMP-celá zš'!$A$59)</c:f>
              <c:numCache>
                <c:formatCode>0</c:formatCode>
                <c:ptCount val="2"/>
                <c:pt idx="0">
                  <c:v>150</c:v>
                </c:pt>
                <c:pt idx="1">
                  <c:v>650</c:v>
                </c:pt>
              </c:numCache>
            </c:numRef>
          </c:cat>
          <c:val>
            <c:numRef>
              <c:f>('nMP-celá zš'!$E$9;'nMP-celá zš'!$E$59)</c:f>
              <c:numCache>
                <c:formatCode>#,##0</c:formatCode>
                <c:ptCount val="2"/>
                <c:pt idx="0">
                  <c:v>28752.246666666666</c:v>
                </c:pt>
                <c:pt idx="1">
                  <c:v>20321.26923076923</c:v>
                </c:pt>
              </c:numCache>
            </c:numRef>
          </c:val>
        </c:ser>
        <c:ser>
          <c:idx val="4"/>
          <c:order val="4"/>
          <c:tx>
            <c:strRef>
              <c:f>'nMP-celá zš'!$F$6</c:f>
              <c:strCache>
                <c:ptCount val="1"/>
                <c:pt idx="0">
                  <c:v>Karlovarský</c:v>
                </c:pt>
              </c:strCache>
            </c:strRef>
          </c:tx>
          <c:spPr>
            <a:solidFill>
              <a:srgbClr val="FF0000"/>
            </a:solidFill>
            <a:ln w="12700">
              <a:solidFill>
                <a:srgbClr val="000000"/>
              </a:solidFill>
              <a:prstDash val="solid"/>
            </a:ln>
          </c:spPr>
          <c:dLbls>
            <c:spPr>
              <a:noFill/>
              <a:ln w="25400">
                <a:noFill/>
              </a:ln>
            </c:spPr>
            <c:txPr>
              <a:bodyPr rot="-5400000" vert="horz"/>
              <a:lstStyle/>
              <a:p>
                <a:pPr algn="ctr">
                  <a:defRPr sz="1100" b="1" i="0" u="none" strike="noStrike" baseline="0">
                    <a:solidFill>
                      <a:schemeClr val="bg1"/>
                    </a:solidFill>
                    <a:latin typeface="Arial"/>
                    <a:ea typeface="Arial"/>
                    <a:cs typeface="Arial"/>
                  </a:defRPr>
                </a:pPr>
                <a:endParaRPr lang="cs-CZ"/>
              </a:p>
            </c:txPr>
            <c:dLblPos val="inBase"/>
            <c:showVal val="1"/>
            <c:showSerName val="1"/>
            <c:separator>, </c:separator>
          </c:dLbls>
          <c:cat>
            <c:numRef>
              <c:f>('nMP-celá zš'!$A$9;'nMP-celá zš'!$A$59)</c:f>
              <c:numCache>
                <c:formatCode>0</c:formatCode>
                <c:ptCount val="2"/>
                <c:pt idx="0">
                  <c:v>150</c:v>
                </c:pt>
                <c:pt idx="1">
                  <c:v>650</c:v>
                </c:pt>
              </c:numCache>
            </c:numRef>
          </c:cat>
          <c:val>
            <c:numRef>
              <c:f>('nMP-celá zš'!$F$9;'nMP-celá zš'!$F$59)</c:f>
              <c:numCache>
                <c:formatCode>#,##0</c:formatCode>
                <c:ptCount val="2"/>
                <c:pt idx="0">
                  <c:v>28387.606872149903</c:v>
                </c:pt>
                <c:pt idx="1">
                  <c:v>19242.511063973787</c:v>
                </c:pt>
              </c:numCache>
            </c:numRef>
          </c:val>
        </c:ser>
        <c:ser>
          <c:idx val="5"/>
          <c:order val="5"/>
          <c:tx>
            <c:strRef>
              <c:f>'nMP-celá zš'!$G$6</c:f>
              <c:strCache>
                <c:ptCount val="1"/>
                <c:pt idx="0">
                  <c:v>Ústecký</c:v>
                </c:pt>
              </c:strCache>
            </c:strRef>
          </c:tx>
          <c:spPr>
            <a:solidFill>
              <a:srgbClr val="993300"/>
            </a:solidFill>
            <a:ln w="12700">
              <a:solidFill>
                <a:srgbClr val="000000"/>
              </a:solidFill>
              <a:prstDash val="solid"/>
            </a:ln>
          </c:spPr>
          <c:dLbls>
            <c:spPr>
              <a:noFill/>
              <a:ln w="25400">
                <a:noFill/>
              </a:ln>
            </c:spPr>
            <c:txPr>
              <a:bodyPr rot="-5400000" vert="horz"/>
              <a:lstStyle/>
              <a:p>
                <a:pPr algn="ctr">
                  <a:defRPr sz="1100" b="1" i="0" u="none" strike="noStrike" baseline="0">
                    <a:solidFill>
                      <a:schemeClr val="bg1">
                        <a:lumMod val="95000"/>
                      </a:schemeClr>
                    </a:solidFill>
                    <a:latin typeface="Arial"/>
                    <a:ea typeface="Arial"/>
                    <a:cs typeface="Arial"/>
                  </a:defRPr>
                </a:pPr>
                <a:endParaRPr lang="cs-CZ"/>
              </a:p>
            </c:txPr>
            <c:dLblPos val="inBase"/>
            <c:showVal val="1"/>
            <c:showSerName val="1"/>
            <c:separator>, </c:separator>
          </c:dLbls>
          <c:cat>
            <c:numRef>
              <c:f>('nMP-celá zš'!$A$9;'nMP-celá zš'!$A$59)</c:f>
              <c:numCache>
                <c:formatCode>0</c:formatCode>
                <c:ptCount val="2"/>
                <c:pt idx="0">
                  <c:v>150</c:v>
                </c:pt>
                <c:pt idx="1">
                  <c:v>650</c:v>
                </c:pt>
              </c:numCache>
            </c:numRef>
          </c:cat>
          <c:val>
            <c:numRef>
              <c:f>('nMP-celá zš'!$G$9;'nMP-celá zš'!$G$59)</c:f>
              <c:numCache>
                <c:formatCode>#,##0</c:formatCode>
                <c:ptCount val="2"/>
                <c:pt idx="0">
                  <c:v>28496.799999999996</c:v>
                </c:pt>
                <c:pt idx="1">
                  <c:v>19539.213846153845</c:v>
                </c:pt>
              </c:numCache>
            </c:numRef>
          </c:val>
        </c:ser>
        <c:ser>
          <c:idx val="6"/>
          <c:order val="6"/>
          <c:tx>
            <c:strRef>
              <c:f>'nMP-celá zš'!$H$6</c:f>
              <c:strCache>
                <c:ptCount val="1"/>
                <c:pt idx="0">
                  <c:v>Liberecký</c:v>
                </c:pt>
              </c:strCache>
            </c:strRef>
          </c:tx>
          <c:spPr>
            <a:solidFill>
              <a:srgbClr val="00FF00"/>
            </a:solidFill>
            <a:ln w="12700">
              <a:solidFill>
                <a:srgbClr val="000000"/>
              </a:solidFill>
              <a:prstDash val="solid"/>
            </a:ln>
          </c:spPr>
          <c:dLbls>
            <c:spPr>
              <a:noFill/>
              <a:ln w="25400">
                <a:noFill/>
              </a:ln>
            </c:spPr>
            <c:txPr>
              <a:bodyPr rot="-5400000" vert="horz"/>
              <a:lstStyle/>
              <a:p>
                <a:pPr algn="ctr">
                  <a:defRPr sz="1100" b="1" i="0" u="none" strike="noStrike" baseline="0">
                    <a:solidFill>
                      <a:sysClr val="windowText" lastClr="000000"/>
                    </a:solidFill>
                    <a:latin typeface="Arial"/>
                    <a:ea typeface="Arial"/>
                    <a:cs typeface="Arial"/>
                  </a:defRPr>
                </a:pPr>
                <a:endParaRPr lang="cs-CZ"/>
              </a:p>
            </c:txPr>
            <c:dLblPos val="inBase"/>
            <c:showVal val="1"/>
            <c:showSerName val="1"/>
            <c:separator>, </c:separator>
          </c:dLbls>
          <c:cat>
            <c:numRef>
              <c:f>('nMP-celá zš'!$A$9;'nMP-celá zš'!$A$59)</c:f>
              <c:numCache>
                <c:formatCode>0</c:formatCode>
                <c:ptCount val="2"/>
                <c:pt idx="0">
                  <c:v>150</c:v>
                </c:pt>
                <c:pt idx="1">
                  <c:v>650</c:v>
                </c:pt>
              </c:numCache>
            </c:numRef>
          </c:cat>
          <c:val>
            <c:numRef>
              <c:f>('nMP-celá zš'!$H$9;'nMP-celá zš'!$H$59)</c:f>
              <c:numCache>
                <c:formatCode>#,##0</c:formatCode>
                <c:ptCount val="2"/>
                <c:pt idx="0">
                  <c:v>28894.08332550717</c:v>
                </c:pt>
                <c:pt idx="1">
                  <c:v>20434.849093869299</c:v>
                </c:pt>
              </c:numCache>
            </c:numRef>
          </c:val>
        </c:ser>
        <c:ser>
          <c:idx val="7"/>
          <c:order val="7"/>
          <c:tx>
            <c:strRef>
              <c:f>'nMP-celá zš'!$I$6</c:f>
              <c:strCache>
                <c:ptCount val="1"/>
                <c:pt idx="0">
                  <c:v>Královéhradecký</c:v>
                </c:pt>
              </c:strCache>
            </c:strRef>
          </c:tx>
          <c:spPr>
            <a:solidFill>
              <a:srgbClr val="0000FF"/>
            </a:solidFill>
            <a:ln w="12700">
              <a:solidFill>
                <a:srgbClr val="000000"/>
              </a:solidFill>
              <a:prstDash val="solid"/>
            </a:ln>
          </c:spPr>
          <c:dLbls>
            <c:spPr>
              <a:noFill/>
              <a:ln w="25400">
                <a:noFill/>
              </a:ln>
            </c:spPr>
            <c:txPr>
              <a:bodyPr rot="-5400000" vert="horz"/>
              <a:lstStyle/>
              <a:p>
                <a:pPr algn="ctr">
                  <a:defRPr sz="1100" b="1" i="0" u="none" strike="noStrike" baseline="0">
                    <a:solidFill>
                      <a:schemeClr val="bg1"/>
                    </a:solidFill>
                    <a:latin typeface="Arial"/>
                    <a:ea typeface="Arial"/>
                    <a:cs typeface="Arial"/>
                  </a:defRPr>
                </a:pPr>
                <a:endParaRPr lang="cs-CZ"/>
              </a:p>
            </c:txPr>
            <c:dLblPos val="inBase"/>
            <c:showVal val="1"/>
            <c:showSerName val="1"/>
            <c:separator>, </c:separator>
          </c:dLbls>
          <c:cat>
            <c:numRef>
              <c:f>('nMP-celá zš'!$A$9;'nMP-celá zš'!$A$59)</c:f>
              <c:numCache>
                <c:formatCode>0</c:formatCode>
                <c:ptCount val="2"/>
                <c:pt idx="0">
                  <c:v>150</c:v>
                </c:pt>
                <c:pt idx="1">
                  <c:v>650</c:v>
                </c:pt>
              </c:numCache>
            </c:numRef>
          </c:cat>
          <c:val>
            <c:numRef>
              <c:f>('nMP-celá zš'!$I$9;'nMP-celá zš'!$I$59)</c:f>
              <c:numCache>
                <c:formatCode>#,##0</c:formatCode>
                <c:ptCount val="2"/>
                <c:pt idx="0">
                  <c:v>26575.376533333307</c:v>
                </c:pt>
                <c:pt idx="1">
                  <c:v>20028.217415384621</c:v>
                </c:pt>
              </c:numCache>
            </c:numRef>
          </c:val>
        </c:ser>
        <c:ser>
          <c:idx val="8"/>
          <c:order val="8"/>
          <c:tx>
            <c:strRef>
              <c:f>'nMP-celá zš'!$J$6</c:f>
              <c:strCache>
                <c:ptCount val="1"/>
                <c:pt idx="0">
                  <c:v>Pardubický</c:v>
                </c:pt>
              </c:strCache>
            </c:strRef>
          </c:tx>
          <c:spPr>
            <a:solidFill>
              <a:srgbClr val="99CC00"/>
            </a:solidFill>
            <a:ln w="12700">
              <a:solidFill>
                <a:srgbClr val="000000"/>
              </a:solidFill>
              <a:prstDash val="solid"/>
            </a:ln>
          </c:spPr>
          <c:dLbls>
            <c:spPr>
              <a:noFill/>
              <a:ln w="25400">
                <a:noFill/>
              </a:ln>
            </c:spPr>
            <c:txPr>
              <a:bodyPr rot="-5400000" vert="horz"/>
              <a:lstStyle/>
              <a:p>
                <a:pPr algn="ctr">
                  <a:defRPr sz="1100" b="1" i="0" u="none" strike="noStrike" baseline="0">
                    <a:solidFill>
                      <a:sysClr val="windowText" lastClr="000000"/>
                    </a:solidFill>
                    <a:latin typeface="Arial"/>
                    <a:ea typeface="Arial"/>
                    <a:cs typeface="Arial"/>
                  </a:defRPr>
                </a:pPr>
                <a:endParaRPr lang="cs-CZ"/>
              </a:p>
            </c:txPr>
            <c:dLblPos val="inBase"/>
            <c:showVal val="1"/>
            <c:showSerName val="1"/>
            <c:separator>, </c:separator>
          </c:dLbls>
          <c:cat>
            <c:numRef>
              <c:f>('nMP-celá zš'!$A$9;'nMP-celá zš'!$A$59)</c:f>
              <c:numCache>
                <c:formatCode>0</c:formatCode>
                <c:ptCount val="2"/>
                <c:pt idx="0">
                  <c:v>150</c:v>
                </c:pt>
                <c:pt idx="1">
                  <c:v>650</c:v>
                </c:pt>
              </c:numCache>
            </c:numRef>
          </c:cat>
          <c:val>
            <c:numRef>
              <c:f>('nMP-celá zš'!$J$9;'nMP-celá zš'!$J$59)</c:f>
              <c:numCache>
                <c:formatCode>#,##0</c:formatCode>
                <c:ptCount val="2"/>
                <c:pt idx="0">
                  <c:v>27188.253333333316</c:v>
                </c:pt>
                <c:pt idx="1">
                  <c:v>18944.721538461519</c:v>
                </c:pt>
              </c:numCache>
            </c:numRef>
          </c:val>
        </c:ser>
        <c:ser>
          <c:idx val="9"/>
          <c:order val="9"/>
          <c:tx>
            <c:strRef>
              <c:f>'nMP-celá zš'!$K$6</c:f>
              <c:strCache>
                <c:ptCount val="1"/>
                <c:pt idx="0">
                  <c:v>Vysočina</c:v>
                </c:pt>
              </c:strCache>
            </c:strRef>
          </c:tx>
          <c:spPr>
            <a:solidFill>
              <a:srgbClr val="FF9900"/>
            </a:solidFill>
            <a:ln w="12700">
              <a:solidFill>
                <a:srgbClr val="000000"/>
              </a:solidFill>
              <a:prstDash val="solid"/>
            </a:ln>
          </c:spPr>
          <c:dLbls>
            <c:spPr>
              <a:noFill/>
              <a:ln w="25400">
                <a:noFill/>
              </a:ln>
            </c:spPr>
            <c:txPr>
              <a:bodyPr rot="-5400000" vert="horz"/>
              <a:lstStyle/>
              <a:p>
                <a:pPr algn="ctr">
                  <a:defRPr sz="1100" b="1" i="0" u="none" strike="noStrike" baseline="0">
                    <a:solidFill>
                      <a:sysClr val="windowText" lastClr="000000"/>
                    </a:solidFill>
                    <a:latin typeface="Arial"/>
                    <a:ea typeface="Arial"/>
                    <a:cs typeface="Arial"/>
                  </a:defRPr>
                </a:pPr>
                <a:endParaRPr lang="cs-CZ"/>
              </a:p>
            </c:txPr>
            <c:dLblPos val="inBase"/>
            <c:showVal val="1"/>
            <c:showSerName val="1"/>
            <c:separator>, </c:separator>
          </c:dLbls>
          <c:cat>
            <c:numRef>
              <c:f>('nMP-celá zš'!$A$9;'nMP-celá zš'!$A$59)</c:f>
              <c:numCache>
                <c:formatCode>0</c:formatCode>
                <c:ptCount val="2"/>
                <c:pt idx="0">
                  <c:v>150</c:v>
                </c:pt>
                <c:pt idx="1">
                  <c:v>650</c:v>
                </c:pt>
              </c:numCache>
            </c:numRef>
          </c:cat>
          <c:val>
            <c:numRef>
              <c:f>('nMP-celá zš'!$K$9;'nMP-celá zš'!$K$59)</c:f>
              <c:numCache>
                <c:formatCode>#,##0</c:formatCode>
                <c:ptCount val="2"/>
                <c:pt idx="0">
                  <c:v>27606.873333333311</c:v>
                </c:pt>
                <c:pt idx="1">
                  <c:v>20103.435384615404</c:v>
                </c:pt>
              </c:numCache>
            </c:numRef>
          </c:val>
        </c:ser>
        <c:ser>
          <c:idx val="10"/>
          <c:order val="10"/>
          <c:tx>
            <c:strRef>
              <c:f>'nMP-celá zš'!$L$6</c:f>
              <c:strCache>
                <c:ptCount val="1"/>
                <c:pt idx="0">
                  <c:v>Jihomoravský</c:v>
                </c:pt>
              </c:strCache>
            </c:strRef>
          </c:tx>
          <c:spPr>
            <a:solidFill>
              <a:srgbClr val="008000"/>
            </a:solidFill>
            <a:ln w="12700">
              <a:solidFill>
                <a:srgbClr val="000000"/>
              </a:solidFill>
              <a:prstDash val="solid"/>
            </a:ln>
          </c:spPr>
          <c:dLbls>
            <c:spPr>
              <a:noFill/>
              <a:ln w="25400">
                <a:noFill/>
              </a:ln>
            </c:spPr>
            <c:txPr>
              <a:bodyPr rot="-5400000" vert="horz"/>
              <a:lstStyle/>
              <a:p>
                <a:pPr algn="ctr">
                  <a:defRPr sz="1100" b="1" i="0" u="none" strike="noStrike" baseline="0">
                    <a:solidFill>
                      <a:schemeClr val="bg1"/>
                    </a:solidFill>
                    <a:latin typeface="Arial"/>
                    <a:ea typeface="Arial"/>
                    <a:cs typeface="Arial"/>
                  </a:defRPr>
                </a:pPr>
                <a:endParaRPr lang="cs-CZ"/>
              </a:p>
            </c:txPr>
            <c:dLblPos val="inBase"/>
            <c:showVal val="1"/>
            <c:showSerName val="1"/>
            <c:separator>, </c:separator>
          </c:dLbls>
          <c:cat>
            <c:numRef>
              <c:f>('nMP-celá zš'!$A$9;'nMP-celá zš'!$A$59)</c:f>
              <c:numCache>
                <c:formatCode>0</c:formatCode>
                <c:ptCount val="2"/>
                <c:pt idx="0">
                  <c:v>150</c:v>
                </c:pt>
                <c:pt idx="1">
                  <c:v>650</c:v>
                </c:pt>
              </c:numCache>
            </c:numRef>
          </c:cat>
          <c:val>
            <c:numRef>
              <c:f>('nMP-celá zš'!$L$9;'nMP-celá zš'!$L$59)</c:f>
              <c:numCache>
                <c:formatCode>#,##0</c:formatCode>
                <c:ptCount val="2"/>
                <c:pt idx="0">
                  <c:v>26576.093333333316</c:v>
                </c:pt>
                <c:pt idx="1">
                  <c:v>20915.209230769226</c:v>
                </c:pt>
              </c:numCache>
            </c:numRef>
          </c:val>
        </c:ser>
        <c:ser>
          <c:idx val="11"/>
          <c:order val="11"/>
          <c:tx>
            <c:strRef>
              <c:f>'nMP-celá zš'!$M$6</c:f>
              <c:strCache>
                <c:ptCount val="1"/>
                <c:pt idx="0">
                  <c:v>Olomoucký</c:v>
                </c:pt>
              </c:strCache>
            </c:strRef>
          </c:tx>
          <c:spPr>
            <a:solidFill>
              <a:srgbClr val="99CCFF"/>
            </a:solidFill>
            <a:ln w="12700">
              <a:solidFill>
                <a:srgbClr val="000000"/>
              </a:solidFill>
              <a:prstDash val="solid"/>
            </a:ln>
          </c:spPr>
          <c:dLbls>
            <c:spPr>
              <a:noFill/>
              <a:ln w="25400">
                <a:noFill/>
              </a:ln>
            </c:spPr>
            <c:txPr>
              <a:bodyPr rot="-5400000" vert="horz"/>
              <a:lstStyle/>
              <a:p>
                <a:pPr algn="ctr">
                  <a:defRPr sz="11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cs-CZ"/>
              </a:p>
            </c:txPr>
            <c:dLblPos val="inBase"/>
            <c:showVal val="1"/>
            <c:showSerName val="1"/>
            <c:separator>, </c:separator>
          </c:dLbls>
          <c:cat>
            <c:numRef>
              <c:f>('nMP-celá zš'!$A$9;'nMP-celá zš'!$A$59)</c:f>
              <c:numCache>
                <c:formatCode>0</c:formatCode>
                <c:ptCount val="2"/>
                <c:pt idx="0">
                  <c:v>150</c:v>
                </c:pt>
                <c:pt idx="1">
                  <c:v>650</c:v>
                </c:pt>
              </c:numCache>
            </c:numRef>
          </c:cat>
          <c:val>
            <c:numRef>
              <c:f>('nMP-celá zš'!$M$9;'nMP-celá zš'!$M$59)</c:f>
              <c:numCache>
                <c:formatCode>#,##0</c:formatCode>
                <c:ptCount val="2"/>
                <c:pt idx="0">
                  <c:v>26730.233333333315</c:v>
                </c:pt>
                <c:pt idx="1">
                  <c:v>19447.746153846154</c:v>
                </c:pt>
              </c:numCache>
            </c:numRef>
          </c:val>
        </c:ser>
        <c:ser>
          <c:idx val="12"/>
          <c:order val="12"/>
          <c:tx>
            <c:strRef>
              <c:f>'nMP-celá zš'!$N$6</c:f>
              <c:strCache>
                <c:ptCount val="1"/>
                <c:pt idx="0">
                  <c:v>Moravskoslezský</c:v>
                </c:pt>
              </c:strCache>
            </c:strRef>
          </c:tx>
          <c:spPr>
            <a:solidFill>
              <a:srgbClr val="FF99CC"/>
            </a:solidFill>
            <a:ln w="12700">
              <a:solidFill>
                <a:srgbClr val="000000"/>
              </a:solidFill>
              <a:prstDash val="solid"/>
            </a:ln>
          </c:spPr>
          <c:dLbls>
            <c:spPr>
              <a:noFill/>
              <a:ln w="25400">
                <a:noFill/>
              </a:ln>
            </c:spPr>
            <c:txPr>
              <a:bodyPr rot="-5400000" vert="horz"/>
              <a:lstStyle/>
              <a:p>
                <a:pPr algn="ctr">
                  <a:defRPr sz="11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cs-CZ"/>
              </a:p>
            </c:txPr>
            <c:dLblPos val="inBase"/>
            <c:showVal val="1"/>
            <c:showSerName val="1"/>
            <c:separator>, </c:separator>
          </c:dLbls>
          <c:cat>
            <c:numRef>
              <c:f>('nMP-celá zš'!$A$9;'nMP-celá zš'!$A$59)</c:f>
              <c:numCache>
                <c:formatCode>0</c:formatCode>
                <c:ptCount val="2"/>
                <c:pt idx="0">
                  <c:v>150</c:v>
                </c:pt>
                <c:pt idx="1">
                  <c:v>650</c:v>
                </c:pt>
              </c:numCache>
            </c:numRef>
          </c:cat>
          <c:val>
            <c:numRef>
              <c:f>('nMP-celá zš'!$N$9;'nMP-celá zš'!$N$59)</c:f>
              <c:numCache>
                <c:formatCode>#,##0</c:formatCode>
                <c:ptCount val="2"/>
                <c:pt idx="0">
                  <c:v>28390.62</c:v>
                </c:pt>
                <c:pt idx="1">
                  <c:v>20761.12</c:v>
                </c:pt>
              </c:numCache>
            </c:numRef>
          </c:val>
        </c:ser>
        <c:ser>
          <c:idx val="13"/>
          <c:order val="13"/>
          <c:tx>
            <c:strRef>
              <c:f>'nMP-celá zš'!$O$6</c:f>
              <c:strCache>
                <c:ptCount val="1"/>
                <c:pt idx="0">
                  <c:v>Zlínský</c:v>
                </c:pt>
              </c:strCache>
            </c:strRef>
          </c:tx>
          <c:spPr>
            <a:solidFill>
              <a:srgbClr val="000000"/>
            </a:solidFill>
            <a:ln w="12700">
              <a:solidFill>
                <a:srgbClr val="000000"/>
              </a:solidFill>
              <a:prstDash val="solid"/>
            </a:ln>
          </c:spPr>
          <c:dLbls>
            <c:spPr>
              <a:noFill/>
              <a:ln w="25400">
                <a:noFill/>
              </a:ln>
            </c:spPr>
            <c:txPr>
              <a:bodyPr rot="-5400000" vert="horz"/>
              <a:lstStyle/>
              <a:p>
                <a:pPr algn="ctr">
                  <a:defRPr sz="1100" b="1" i="0" u="none" strike="noStrike" baseline="0">
                    <a:solidFill>
                      <a:schemeClr val="bg1"/>
                    </a:solidFill>
                    <a:latin typeface="Arial"/>
                    <a:ea typeface="Arial"/>
                    <a:cs typeface="Arial"/>
                  </a:defRPr>
                </a:pPr>
                <a:endParaRPr lang="cs-CZ"/>
              </a:p>
            </c:txPr>
            <c:dLblPos val="inBase"/>
            <c:showVal val="1"/>
            <c:showSerName val="1"/>
            <c:separator>, </c:separator>
          </c:dLbls>
          <c:cat>
            <c:numRef>
              <c:f>('nMP-celá zš'!$A$9;'nMP-celá zš'!$A$59)</c:f>
              <c:numCache>
                <c:formatCode>0</c:formatCode>
                <c:ptCount val="2"/>
                <c:pt idx="0">
                  <c:v>150</c:v>
                </c:pt>
                <c:pt idx="1">
                  <c:v>650</c:v>
                </c:pt>
              </c:numCache>
            </c:numRef>
          </c:cat>
          <c:val>
            <c:numRef>
              <c:f>('nMP-celá zš'!$O$9;'nMP-celá zš'!$O$59)</c:f>
              <c:numCache>
                <c:formatCode>#,##0</c:formatCode>
                <c:ptCount val="2"/>
                <c:pt idx="0">
                  <c:v>27726.518750362942</c:v>
                </c:pt>
                <c:pt idx="1">
                  <c:v>20288.122230920406</c:v>
                </c:pt>
              </c:numCache>
            </c:numRef>
          </c:val>
        </c:ser>
        <c:ser>
          <c:idx val="14"/>
          <c:order val="14"/>
          <c:tx>
            <c:strRef>
              <c:f>'nMP-celá zš'!$P$6</c:f>
              <c:strCache>
                <c:ptCount val="1"/>
                <c:pt idx="0">
                  <c:v>Průměr ČR</c:v>
                </c:pt>
              </c:strCache>
            </c:strRef>
          </c:tx>
          <c:spPr>
            <a:pattFill prst="solidDmnd">
              <a:fgClr>
                <a:srgbClr val="993366"/>
              </a:fgClr>
              <a:bgClr>
                <a:srgbClr val="FFFFFF"/>
              </a:bgClr>
            </a:pattFill>
            <a:ln w="12700">
              <a:solidFill>
                <a:srgbClr val="000000"/>
              </a:solidFill>
              <a:prstDash val="solid"/>
            </a:ln>
          </c:spPr>
          <c:dLbls>
            <c:spPr>
              <a:solidFill>
                <a:sysClr val="window" lastClr="FFFFFF">
                  <a:alpha val="83000"/>
                </a:sysClr>
              </a:solidFill>
              <a:ln w="25400">
                <a:noFill/>
              </a:ln>
            </c:spPr>
            <c:txPr>
              <a:bodyPr rot="-5400000" vert="horz"/>
              <a:lstStyle/>
              <a:p>
                <a:pPr algn="ctr">
                  <a:defRPr sz="12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cs-CZ"/>
              </a:p>
            </c:txPr>
            <c:dLblPos val="inBase"/>
            <c:showVal val="1"/>
            <c:showSerName val="1"/>
            <c:separator>, </c:separator>
          </c:dLbls>
          <c:cat>
            <c:numRef>
              <c:f>('nMP-celá zš'!$A$9;'nMP-celá zš'!$A$59)</c:f>
              <c:numCache>
                <c:formatCode>0</c:formatCode>
                <c:ptCount val="2"/>
                <c:pt idx="0">
                  <c:v>150</c:v>
                </c:pt>
                <c:pt idx="1">
                  <c:v>650</c:v>
                </c:pt>
              </c:numCache>
            </c:numRef>
          </c:cat>
          <c:val>
            <c:numRef>
              <c:f>('nMP-celá zš'!$P$9;'nMP-celá zš'!$P$59)</c:f>
              <c:numCache>
                <c:formatCode>#,##0</c:formatCode>
                <c:ptCount val="2"/>
                <c:pt idx="0">
                  <c:v>27712.470266121247</c:v>
                </c:pt>
                <c:pt idx="1">
                  <c:v>19990.802035415247</c:v>
                </c:pt>
              </c:numCache>
            </c:numRef>
          </c:val>
        </c:ser>
        <c:dLbls>
          <c:showSerName val="1"/>
        </c:dLbls>
        <c:overlap val="-15"/>
        <c:axId val="67877120"/>
        <c:axId val="68169728"/>
      </c:barChart>
      <c:catAx>
        <c:axId val="67877120"/>
        <c:scaling>
          <c:orientation val="minMax"/>
        </c:scaling>
        <c:axPos val="b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0" sourceLinked="1"/>
        <c:tickLblPos val="none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25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cs-CZ"/>
          </a:p>
        </c:txPr>
        <c:crossAx val="68169728"/>
        <c:crossesAt val="0"/>
        <c:auto val="1"/>
        <c:lblAlgn val="ctr"/>
        <c:lblOffset val="100"/>
        <c:tickLblSkip val="1"/>
        <c:tickMarkSkip val="1"/>
      </c:catAx>
      <c:valAx>
        <c:axId val="68169728"/>
        <c:scaling>
          <c:orientation val="minMax"/>
          <c:max val="30000"/>
          <c:min val="10000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minorGridlines>
          <c:spPr>
            <a:ln w="3175">
              <a:solidFill>
                <a:schemeClr val="bg1">
                  <a:lumMod val="75000"/>
                </a:schemeClr>
              </a:solidFill>
              <a:prstDash val="solid"/>
            </a:ln>
          </c:spPr>
        </c:minorGridlines>
        <c:numFmt formatCode="#,##0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25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cs-CZ"/>
          </a:p>
        </c:txPr>
        <c:crossAx val="67877120"/>
        <c:crosses val="autoZero"/>
        <c:crossBetween val="between"/>
        <c:majorUnit val="2000"/>
        <c:minorUnit val="1000"/>
      </c:valAx>
      <c:spPr>
        <a:solidFill>
          <a:schemeClr val="bg1"/>
        </a:solidFill>
        <a:ln w="12700">
          <a:solidFill>
            <a:srgbClr val="808080"/>
          </a:solidFill>
          <a:prstDash val="solid"/>
        </a:ln>
      </c:spPr>
    </c:plotArea>
    <c:plotVisOnly val="1"/>
    <c:dispBlanksAs val="gap"/>
  </c:chart>
  <c:spPr>
    <a:noFill/>
    <a:ln w="9525">
      <a:noFill/>
    </a:ln>
  </c:spPr>
  <c:txPr>
    <a:bodyPr/>
    <a:lstStyle/>
    <a:p>
      <a:pPr>
        <a:defRPr sz="112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cs-CZ"/>
    </a:p>
  </c:txPr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0.07897</cdr:x>
      <cdr:y>0.04053</cdr:y>
    </cdr:from>
    <cdr:to>
      <cdr:x>0.48832</cdr:x>
      <cdr:y>0.19672</cdr:y>
    </cdr:to>
    <cdr:sp macro="" textlink="">
      <cdr:nvSpPr>
        <cdr:cNvPr id="3" name="TextovéPole 2"/>
        <cdr:cNvSpPr txBox="1"/>
      </cdr:nvSpPr>
      <cdr:spPr>
        <a:xfrm xmlns:a="http://schemas.openxmlformats.org/drawingml/2006/main">
          <a:off x="1000200" y="296710"/>
          <a:ext cx="5184576" cy="1143450"/>
        </a:xfrm>
        <a:prstGeom xmlns:a="http://schemas.openxmlformats.org/drawingml/2006/main" prst="rect">
          <a:avLst/>
        </a:prstGeom>
        <a:solidFill xmlns:a="http://schemas.openxmlformats.org/drawingml/2006/main">
          <a:schemeClr val="bg2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cs-CZ" sz="2000" b="1" kern="1200" dirty="0" smtClean="0">
              <a:solidFill>
                <a:schemeClr val="tx2"/>
              </a:solidFill>
              <a:latin typeface="+mj-lt"/>
              <a:ea typeface="+mj-ea"/>
              <a:cs typeface="+mj-cs"/>
            </a:rPr>
            <a:t>Špatně organizovaná základní škola</a:t>
          </a:r>
        </a:p>
        <a:p xmlns:a="http://schemas.openxmlformats.org/drawingml/2006/main">
          <a:pPr algn="ctr"/>
          <a:r>
            <a:rPr lang="cs-CZ" sz="1800" b="1" kern="1200" dirty="0" smtClean="0">
              <a:solidFill>
                <a:srgbClr val="04617B"/>
              </a:solidFill>
              <a:latin typeface="Arial"/>
            </a:rPr>
            <a:t>průměrně 17 žáků v každé třídě,</a:t>
          </a:r>
        </a:p>
        <a:p xmlns:a="http://schemas.openxmlformats.org/drawingml/2006/main">
          <a:pPr algn="ctr"/>
          <a:r>
            <a:rPr lang="cs-CZ" sz="1600" b="1" kern="1200" dirty="0" smtClean="0">
              <a:solidFill>
                <a:srgbClr val="04617B"/>
              </a:solidFill>
              <a:latin typeface="Arial"/>
            </a:rPr>
            <a:t>1 třída v každém ročníku</a:t>
          </a:r>
        </a:p>
        <a:p xmlns:a="http://schemas.openxmlformats.org/drawingml/2006/main">
          <a:pPr algn="ctr"/>
          <a:r>
            <a:rPr lang="cs-CZ" sz="1600" b="1" kern="1200" dirty="0" smtClean="0">
              <a:solidFill>
                <a:srgbClr val="04617B"/>
              </a:solidFill>
              <a:latin typeface="Arial"/>
            </a:rPr>
            <a:t>(ZŠ se 150 žáky) </a:t>
          </a:r>
        </a:p>
        <a:p xmlns:a="http://schemas.openxmlformats.org/drawingml/2006/main">
          <a:pPr algn="ctr"/>
          <a:endParaRPr lang="cs-CZ" sz="2000" b="1" kern="1200" dirty="0" smtClean="0">
            <a:solidFill>
              <a:schemeClr val="tx2"/>
            </a:solidFill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0.55086</cdr:x>
      <cdr:y>0.03934</cdr:y>
    </cdr:from>
    <cdr:to>
      <cdr:x>0.9602</cdr:x>
      <cdr:y>0.19553</cdr:y>
    </cdr:to>
    <cdr:sp macro="" textlink="">
      <cdr:nvSpPr>
        <cdr:cNvPr id="6" name="TextovéPole 1"/>
        <cdr:cNvSpPr txBox="1"/>
      </cdr:nvSpPr>
      <cdr:spPr>
        <a:xfrm xmlns:a="http://schemas.openxmlformats.org/drawingml/2006/main">
          <a:off x="6976864" y="288032"/>
          <a:ext cx="5184576" cy="1143450"/>
        </a:xfrm>
        <a:prstGeom xmlns:a="http://schemas.openxmlformats.org/drawingml/2006/main" prst="rect">
          <a:avLst/>
        </a:prstGeom>
        <a:solidFill xmlns:a="http://schemas.openxmlformats.org/drawingml/2006/main">
          <a:srgbClr val="DBF5F9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Times New Roman"/>
            </a:defRPr>
          </a:lvl1pPr>
          <a:lvl2pPr marL="457200" indent="0">
            <a:defRPr sz="1100">
              <a:latin typeface="Times New Roman"/>
            </a:defRPr>
          </a:lvl2pPr>
          <a:lvl3pPr marL="914400" indent="0">
            <a:defRPr sz="1100">
              <a:latin typeface="Times New Roman"/>
            </a:defRPr>
          </a:lvl3pPr>
          <a:lvl4pPr marL="1371600" indent="0">
            <a:defRPr sz="1100">
              <a:latin typeface="Times New Roman"/>
            </a:defRPr>
          </a:lvl4pPr>
          <a:lvl5pPr marL="1828800" indent="0">
            <a:defRPr sz="1100">
              <a:latin typeface="Times New Roman"/>
            </a:defRPr>
          </a:lvl5pPr>
          <a:lvl6pPr marL="2286000" indent="0">
            <a:defRPr sz="1100">
              <a:latin typeface="Times New Roman"/>
            </a:defRPr>
          </a:lvl6pPr>
          <a:lvl7pPr marL="2743200" indent="0">
            <a:defRPr sz="1100">
              <a:latin typeface="Times New Roman"/>
            </a:defRPr>
          </a:lvl7pPr>
          <a:lvl8pPr marL="3200400" indent="0">
            <a:defRPr sz="1100">
              <a:latin typeface="Times New Roman"/>
            </a:defRPr>
          </a:lvl8pPr>
          <a:lvl9pPr marL="3657600" indent="0">
            <a:defRPr sz="1100">
              <a:latin typeface="Times New Roman"/>
            </a:defRPr>
          </a:lvl9pPr>
        </a:lstStyle>
        <a:p xmlns:a="http://schemas.openxmlformats.org/drawingml/2006/main">
          <a:pPr algn="ctr"/>
          <a:r>
            <a:rPr lang="cs-CZ" sz="2000" b="1" kern="1200" dirty="0" smtClean="0">
              <a:solidFill>
                <a:srgbClr val="04617B"/>
              </a:solidFill>
              <a:latin typeface="Arial"/>
            </a:rPr>
            <a:t>Optimálně organizovaná základní škola</a:t>
          </a:r>
        </a:p>
        <a:p xmlns:a="http://schemas.openxmlformats.org/drawingml/2006/main">
          <a:pPr algn="ctr"/>
          <a:r>
            <a:rPr lang="cs-CZ" sz="1800" b="1" kern="1200" dirty="0" smtClean="0">
              <a:solidFill>
                <a:srgbClr val="04617B"/>
              </a:solidFill>
              <a:latin typeface="Arial"/>
            </a:rPr>
            <a:t>průměrně 24 žáků v každé třídě,</a:t>
          </a:r>
        </a:p>
        <a:p xmlns:a="http://schemas.openxmlformats.org/drawingml/2006/main">
          <a:pPr algn="ctr"/>
          <a:r>
            <a:rPr lang="cs-CZ" sz="1600" b="1" kern="1200" dirty="0" smtClean="0">
              <a:solidFill>
                <a:srgbClr val="04617B"/>
              </a:solidFill>
              <a:latin typeface="Arial"/>
            </a:rPr>
            <a:t>3 třídy v každém ročníku</a:t>
          </a:r>
        </a:p>
        <a:p xmlns:a="http://schemas.openxmlformats.org/drawingml/2006/main">
          <a:pPr algn="ctr"/>
          <a:r>
            <a:rPr lang="cs-CZ" sz="1600" b="1" kern="1200" dirty="0" smtClean="0">
              <a:solidFill>
                <a:srgbClr val="04617B"/>
              </a:solidFill>
              <a:latin typeface="Arial"/>
            </a:rPr>
            <a:t>(ZŠ se 650 žáky) </a:t>
          </a:r>
        </a:p>
        <a:p xmlns:a="http://schemas.openxmlformats.org/drawingml/2006/main">
          <a:pPr algn="ctr"/>
          <a:endParaRPr lang="cs-CZ" sz="2000" b="1" kern="1200" dirty="0" smtClean="0">
            <a:solidFill>
              <a:srgbClr val="04617B"/>
            </a:solidFill>
            <a:latin typeface="Arial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vmlDrawing" Target="../drawings/vmlDrawing3.vml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3338" y="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10700"/>
            <a:ext cx="29400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3338" y="9410700"/>
            <a:ext cx="29400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DF86758-E342-4512-9217-3F69676CA62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graphicFrame>
        <p:nvGraphicFramePr>
          <p:cNvPr id="3074" name="Object 6"/>
          <p:cNvGraphicFramePr>
            <a:graphicFrameLocks noChangeAspect="1"/>
          </p:cNvGraphicFramePr>
          <p:nvPr/>
        </p:nvGraphicFramePr>
        <p:xfrm>
          <a:off x="5610225" y="9136063"/>
          <a:ext cx="1174750" cy="769937"/>
        </p:xfrm>
        <a:graphic>
          <a:graphicData uri="http://schemas.openxmlformats.org/presentationml/2006/ole">
            <p:oleObj spid="_x0000_s3074" name="Fotografie" r:id="rId3" imgW="3238952" imgH="1542857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3338" y="0"/>
            <a:ext cx="2940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49825" cy="3713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05350"/>
            <a:ext cx="542925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0700"/>
            <a:ext cx="29400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3338" y="9410700"/>
            <a:ext cx="29400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80087F0-9D2B-4E30-B2D2-408CD52BA3A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6E22D5-B129-4CF1-BB94-853AC75A9D1F}" type="slidenum">
              <a:rPr lang="cs-CZ" smtClean="0"/>
              <a:pPr/>
              <a:t>1</a:t>
            </a:fld>
            <a:endParaRPr lang="cs-CZ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0114A4-30F1-4E3F-A282-7DBBB57262CF}" type="slidenum">
              <a:rPr lang="cs-CZ" smtClean="0"/>
              <a:pPr/>
              <a:t>5</a:t>
            </a:fld>
            <a:endParaRPr lang="cs-CZ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2.v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400050" y="3924300"/>
            <a:ext cx="1588" cy="4249738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cs-CZ"/>
          </a:p>
        </p:txBody>
      </p:sp>
      <p:graphicFrame>
        <p:nvGraphicFramePr>
          <p:cNvPr id="5" name="Object 8"/>
          <p:cNvGraphicFramePr>
            <a:graphicFrameLocks noChangeAspect="1"/>
          </p:cNvGraphicFramePr>
          <p:nvPr/>
        </p:nvGraphicFramePr>
        <p:xfrm>
          <a:off x="11139488" y="8605838"/>
          <a:ext cx="1662112" cy="995362"/>
        </p:xfrm>
        <a:graphic>
          <a:graphicData uri="http://schemas.openxmlformats.org/presentationml/2006/ole">
            <p:oleObj spid="_x0000_s98306" name="Fotografie" r:id="rId3" imgW="3238952" imgH="1542857" progId="">
              <p:embed/>
            </p:oleObj>
          </a:graphicData>
        </a:graphic>
      </p:graphicFrame>
      <p:sp>
        <p:nvSpPr>
          <p:cNvPr id="3891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960438" y="2795588"/>
            <a:ext cx="10880725" cy="2005012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1FAD5-A88A-443A-B6C1-9572A8E41BE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5880A-12A5-4271-A9E5-3F99223A80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282113" y="409575"/>
            <a:ext cx="2879725" cy="8018463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39763" y="409575"/>
            <a:ext cx="8489950" cy="8018463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862E50-582F-4650-9448-42C9BE1BA89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11139488" y="8605838"/>
          <a:ext cx="1662112" cy="995362"/>
        </p:xfrm>
        <a:graphic>
          <a:graphicData uri="http://schemas.openxmlformats.org/presentationml/2006/ole">
            <p:oleObj spid="_x0000_s99330" name="Fotografie" r:id="rId3" imgW="3238952" imgH="1542857" progId="">
              <p:embed/>
            </p:oleObj>
          </a:graphicData>
        </a:graphic>
      </p:graphicFrame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746760" y="1920240"/>
            <a:ext cx="10992307" cy="2560320"/>
          </a:xfrm>
          <a:ln>
            <a:noFill/>
          </a:ln>
        </p:spPr>
        <p:txBody>
          <a:bodyPr tIns="0" rIns="25603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78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746760" y="4519950"/>
            <a:ext cx="10996574" cy="2453640"/>
          </a:xfrm>
        </p:spPr>
        <p:txBody>
          <a:bodyPr lIns="0" rIns="25603"/>
          <a:lstStyle>
            <a:lvl1pPr marL="0" marR="64008" indent="0" algn="r">
              <a:buNone/>
              <a:defRPr>
                <a:solidFill>
                  <a:schemeClr val="tx1"/>
                </a:solidFill>
              </a:defRPr>
            </a:lvl1pPr>
            <a:lvl2pPr marL="640080" indent="0" algn="ctr">
              <a:buNone/>
            </a:lvl2pPr>
            <a:lvl3pPr marL="1280160" indent="0" algn="ctr">
              <a:buNone/>
            </a:lvl3pPr>
            <a:lvl4pPr marL="1920240" indent="0" algn="ctr">
              <a:buNone/>
            </a:lvl4pPr>
            <a:lvl5pPr marL="2560320" indent="0" algn="ctr">
              <a:buNone/>
            </a:lvl5pPr>
            <a:lvl6pPr marL="3200400" indent="0" algn="ctr">
              <a:buNone/>
            </a:lvl6pPr>
            <a:lvl7pPr marL="3840480" indent="0" algn="ctr">
              <a:buNone/>
            </a:lvl7pPr>
            <a:lvl8pPr marL="4480560" indent="0" algn="ctr">
              <a:buNone/>
            </a:lvl8pPr>
            <a:lvl9pPr marL="512064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5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8A54C-2D1A-442E-9EDE-772FF6429A0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084AA-DDC3-4726-9A91-08238128B60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42493" y="1843431"/>
            <a:ext cx="10881360" cy="1907438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78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42493" y="3786530"/>
            <a:ext cx="10881360" cy="2113597"/>
          </a:xfrm>
        </p:spPr>
        <p:txBody>
          <a:bodyPr lIns="64008" rIns="64008"/>
          <a:lstStyle>
            <a:lvl1pPr marL="0" indent="0">
              <a:buNone/>
              <a:defRPr sz="3100">
                <a:solidFill>
                  <a:schemeClr val="tx1"/>
                </a:solidFill>
              </a:defRPr>
            </a:lvl1pPr>
            <a:lvl2pPr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736AE-8C28-40D9-98D0-7A5AC3F1175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0080" y="985723"/>
            <a:ext cx="11521440" cy="16002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40080" y="2688119"/>
            <a:ext cx="5654040" cy="6208776"/>
          </a:xfrm>
        </p:spPr>
        <p:txBody>
          <a:bodyPr/>
          <a:lstStyle>
            <a:lvl1pPr>
              <a:defRPr sz="36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507480" y="2688119"/>
            <a:ext cx="5654040" cy="6208776"/>
          </a:xfrm>
        </p:spPr>
        <p:txBody>
          <a:bodyPr/>
          <a:lstStyle>
            <a:lvl1pPr>
              <a:defRPr sz="36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E3012-E384-4B1B-9BA5-A2807AD956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0080" y="985723"/>
            <a:ext cx="1152144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40080" y="2597347"/>
            <a:ext cx="5656263" cy="923093"/>
          </a:xfrm>
        </p:spPr>
        <p:txBody>
          <a:bodyPr lIns="64008" tIns="0" rIns="64008" bIns="0" anchor="ctr">
            <a:noAutofit/>
          </a:bodyPr>
          <a:lstStyle>
            <a:lvl1pPr marL="0" indent="0">
              <a:buNone/>
              <a:defRPr sz="3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800" b="1"/>
            </a:lvl2pPr>
            <a:lvl3pPr>
              <a:buNone/>
              <a:defRPr sz="2500" b="1"/>
            </a:lvl3pPr>
            <a:lvl4pPr>
              <a:buNone/>
              <a:defRPr sz="2200" b="1"/>
            </a:lvl4pPr>
            <a:lvl5pPr>
              <a:buNone/>
              <a:defRPr sz="2200" b="1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6503036" y="2603661"/>
            <a:ext cx="5658485" cy="916780"/>
          </a:xfrm>
        </p:spPr>
        <p:txBody>
          <a:bodyPr lIns="64008" tIns="0" rIns="64008" bIns="0" anchor="ctr"/>
          <a:lstStyle>
            <a:lvl1pPr marL="0" indent="0">
              <a:buNone/>
              <a:defRPr sz="3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800" b="1"/>
            </a:lvl2pPr>
            <a:lvl3pPr>
              <a:buNone/>
              <a:defRPr sz="2500" b="1"/>
            </a:lvl3pPr>
            <a:lvl4pPr>
              <a:buNone/>
              <a:defRPr sz="2200" b="1"/>
            </a:lvl4pPr>
            <a:lvl5pPr>
              <a:buNone/>
              <a:defRPr sz="2200" b="1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640080" y="3520440"/>
            <a:ext cx="5656263" cy="5384008"/>
          </a:xfrm>
        </p:spPr>
        <p:txBody>
          <a:bodyPr tIns="0"/>
          <a:lstStyle>
            <a:lvl1pPr>
              <a:defRPr sz="31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503036" y="3520440"/>
            <a:ext cx="5658485" cy="5384008"/>
          </a:xfrm>
        </p:spPr>
        <p:txBody>
          <a:bodyPr tIns="0"/>
          <a:lstStyle>
            <a:lvl1pPr>
              <a:defRPr sz="31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70015-1A84-45C3-B62F-F3412336096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0080" y="985723"/>
            <a:ext cx="11628120" cy="16002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7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AF98C-903C-40FD-9013-4092373045C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D2801-10BF-4F51-8639-C83DA8CBD48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60120" y="720093"/>
            <a:ext cx="3840480" cy="162687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3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960120" y="2346960"/>
            <a:ext cx="3840480" cy="6400800"/>
          </a:xfrm>
        </p:spPr>
        <p:txBody>
          <a:bodyPr lIns="25603" rIns="25603"/>
          <a:lstStyle>
            <a:lvl1pPr marL="0" indent="0" algn="l">
              <a:buNone/>
              <a:defRPr sz="2000"/>
            </a:lvl1pPr>
            <a:lvl2pPr indent="0" algn="l">
              <a:buNone/>
              <a:defRPr sz="1700"/>
            </a:lvl2pPr>
            <a:lvl3pPr indent="0" algn="l">
              <a:buNone/>
              <a:defRPr sz="1400"/>
            </a:lvl3pPr>
            <a:lvl4pPr indent="0" algn="l">
              <a:buNone/>
              <a:defRPr sz="1300"/>
            </a:lvl4pPr>
            <a:lvl5pPr indent="0" algn="l">
              <a:buNone/>
              <a:defRPr sz="13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5005070" y="2346960"/>
            <a:ext cx="7156450" cy="6400800"/>
          </a:xfrm>
        </p:spPr>
        <p:txBody>
          <a:bodyPr tIns="0"/>
          <a:lstStyle>
            <a:lvl1pPr>
              <a:defRPr sz="3900"/>
            </a:lvl1pPr>
            <a:lvl2pPr>
              <a:defRPr sz="3600"/>
            </a:lvl2pPr>
            <a:lvl3pPr>
              <a:defRPr sz="3400"/>
            </a:lvl3pPr>
            <a:lvl4pPr>
              <a:defRPr sz="2800"/>
            </a:lvl4pPr>
            <a:lvl5pPr>
              <a:defRPr sz="25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5A691-4243-4853-9687-AFABD52CA8C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C6293-C02E-4A4D-AC7C-E7B985DD878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s odříznutým a zakulaceným jedním rohem 4"/>
          <p:cNvSpPr/>
          <p:nvPr/>
        </p:nvSpPr>
        <p:spPr>
          <a:xfrm rot="420000" flipV="1">
            <a:off x="4432300" y="1550988"/>
            <a:ext cx="7361238" cy="5761037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Pravoúhlý trojúhelník 5"/>
          <p:cNvSpPr/>
          <p:nvPr/>
        </p:nvSpPr>
        <p:spPr>
          <a:xfrm rot="420000" flipV="1">
            <a:off x="11206163" y="7504113"/>
            <a:ext cx="217487" cy="217487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Volný tvar 6"/>
          <p:cNvSpPr>
            <a:spLocks/>
          </p:cNvSpPr>
          <p:nvPr/>
        </p:nvSpPr>
        <p:spPr bwMode="auto">
          <a:xfrm flipV="1">
            <a:off x="-12700" y="8143875"/>
            <a:ext cx="12827000" cy="14573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28016" tIns="64008" rIns="128016" bIns="64008"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 flipV="1">
            <a:off x="6134100" y="8707438"/>
            <a:ext cx="6667500" cy="8937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28016" tIns="64008" rIns="128016" bIns="64008"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53440" y="1647795"/>
            <a:ext cx="3097987" cy="2215669"/>
          </a:xfrm>
        </p:spPr>
        <p:txBody>
          <a:bodyPr lIns="64008" rIns="64008" bIns="64008"/>
          <a:lstStyle>
            <a:lvl1pPr algn="l">
              <a:buNone/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53440" y="3960299"/>
            <a:ext cx="3093720" cy="3051048"/>
          </a:xfrm>
        </p:spPr>
        <p:txBody>
          <a:bodyPr lIns="89611" rIns="64008"/>
          <a:lstStyle>
            <a:lvl1pPr marL="0" indent="0" algn="l">
              <a:spcBef>
                <a:spcPts val="350"/>
              </a:spcBef>
              <a:buFontTx/>
              <a:buNone/>
              <a:defRPr sz="18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4880110" y="1679324"/>
            <a:ext cx="6464808" cy="5504688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4500"/>
            </a:lvl1pPr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 dirty="0"/>
          </a:p>
        </p:txBody>
      </p:sp>
      <p:sp>
        <p:nvSpPr>
          <p:cNvPr id="9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1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1307763" y="8899525"/>
            <a:ext cx="854075" cy="511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A313E-8575-4AF2-807E-7C4B288D8C2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6D17F-A427-472D-9070-EBD2043ED38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281160" y="1280162"/>
            <a:ext cx="2880360" cy="7296468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40080" y="1280162"/>
            <a:ext cx="8427720" cy="7296468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87EC8-7162-44E2-A168-46AF059F6F4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F0026-13B3-482B-957C-9A36E753014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39763" y="2667000"/>
            <a:ext cx="5684837" cy="5761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477000" y="2667000"/>
            <a:ext cx="5684838" cy="5761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692EF-BE23-43C2-A12A-65C28D852B0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9763" y="384175"/>
            <a:ext cx="11522075" cy="16002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998568-85AF-4730-9D4F-9FC87832614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7CFD2-A0A4-4179-874C-167618CCB16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E6BA0-EB5D-4E09-B08C-E5091D45A3B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0A2BB6-BDE2-492E-A8BC-148D1839AD5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82D51-A8FD-4ED0-B52C-54821CD9D44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409575"/>
            <a:ext cx="11522075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16" tIns="64008" rIns="128016" bIns="640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667000"/>
            <a:ext cx="11522075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16" tIns="64008" rIns="128016" bIns="640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16" tIns="64008" rIns="128016" bIns="64008" numCol="1" anchor="b" anchorCtr="0" compatLnSpc="1">
            <a:prstTxWarp prst="textNoShape">
              <a:avLst/>
            </a:prstTxWarp>
          </a:bodyPr>
          <a:lstStyle>
            <a:lvl1pPr>
              <a:defRPr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16" tIns="64008" rIns="128016" bIns="64008" numCol="1" anchor="b" anchorCtr="0" compatLnSpc="1">
            <a:prstTxWarp prst="textNoShape">
              <a:avLst/>
            </a:prstTxWarp>
          </a:bodyPr>
          <a:lstStyle>
            <a:lvl1pPr algn="ctr">
              <a:defRPr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16" tIns="64008" rIns="128016" bIns="64008" numCol="1" anchor="b" anchorCtr="0" compatLnSpc="1">
            <a:prstTxWarp prst="textNoShape">
              <a:avLst/>
            </a:prstTxWarp>
          </a:bodyPr>
          <a:lstStyle>
            <a:lvl1pPr algn="r">
              <a:defRPr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D0B928BF-C2EC-4C5F-B290-04CC2ACDD23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</p:sldLayoutIdLst>
  <p:txStyles>
    <p:titleStyle>
      <a:lvl1pPr algn="l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45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39813" indent="-400050" algn="l" defTabSz="1279525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Tahoma" pitchFamily="34" charset="0"/>
        <a:buChar char="–"/>
        <a:defRPr sz="39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3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2239963" indent="-319088" algn="l" defTabSz="1279525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879725" indent="-319088" algn="l" defTabSz="1279525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v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3336925" indent="-319088" algn="l" defTabSz="1279525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v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794125" indent="-319088" algn="l" defTabSz="1279525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v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4251325" indent="-319088" algn="l" defTabSz="1279525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v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708525" indent="-319088" algn="l" defTabSz="1279525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v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12700" y="-9525"/>
            <a:ext cx="12827000" cy="14573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28016" tIns="64008" rIns="128016" bIns="64008"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34100" y="-9525"/>
            <a:ext cx="6667500" cy="89376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28016" tIns="64008" rIns="128016" bIns="64008"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1268" name="Zástupný symbol pro nadpis 8"/>
          <p:cNvSpPr>
            <a:spLocks noGrp="1"/>
          </p:cNvSpPr>
          <p:nvPr>
            <p:ph type="title"/>
          </p:nvPr>
        </p:nvSpPr>
        <p:spPr bwMode="auto">
          <a:xfrm>
            <a:off x="639763" y="985838"/>
            <a:ext cx="115220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64008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  <a:endParaRPr lang="en-US" smtClean="0"/>
          </a:p>
        </p:txBody>
      </p:sp>
      <p:sp>
        <p:nvSpPr>
          <p:cNvPr id="11269" name="Zástupný symbol pro text 29"/>
          <p:cNvSpPr>
            <a:spLocks noGrp="1"/>
          </p:cNvSpPr>
          <p:nvPr>
            <p:ph type="body" idx="1"/>
          </p:nvPr>
        </p:nvSpPr>
        <p:spPr bwMode="auto">
          <a:xfrm>
            <a:off x="639763" y="2709863"/>
            <a:ext cx="11522075" cy="614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8016" tIns="64008" rIns="128016" bIns="640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39763" y="8899525"/>
            <a:ext cx="2987675" cy="51117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7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733800" y="8899525"/>
            <a:ext cx="4694238" cy="51117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7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11095038" y="8899525"/>
            <a:ext cx="1066800" cy="51117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7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34C406EB-1320-428D-9541-8C100307AFD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grpSp>
        <p:nvGrpSpPr>
          <p:cNvPr id="11273" name="Skupina 1"/>
          <p:cNvGrpSpPr>
            <a:grpSpLocks/>
          </p:cNvGrpSpPr>
          <p:nvPr/>
        </p:nvGrpSpPr>
        <p:grpSpPr bwMode="auto">
          <a:xfrm>
            <a:off x="-26988" y="284163"/>
            <a:ext cx="12852401" cy="908050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4" r:id="rId9"/>
    <p:sldLayoutId id="2147483960" r:id="rId10"/>
    <p:sldLayoutId id="214748396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7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7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7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7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7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7000">
          <a:solidFill>
            <a:schemeClr val="tx2"/>
          </a:solidFill>
          <a:latin typeface="Arial" charset="0"/>
        </a:defRPr>
      </a:lvl9pPr>
    </p:titleStyle>
    <p:bodyStyle>
      <a:lvl1pPr marL="382588" indent="-382588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95350" indent="-3444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525" indent="-3444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663700" indent="-293688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047875" indent="-293688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2304" indent="-294437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2688336" indent="-256032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22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072384" indent="-256032" algn="l" rtl="0" eaLnBrk="1" latinLnBrk="0" hangingPunct="1">
        <a:spcBef>
          <a:spcPct val="20000"/>
        </a:spcBef>
        <a:buClr>
          <a:schemeClr val="tx2"/>
        </a:buClr>
        <a:buChar char="•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432" indent="-256032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136104" y="2784376"/>
            <a:ext cx="12457384" cy="293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8016" tIns="64008" rIns="128016" bIns="64008">
            <a:spAutoFit/>
          </a:bodyPr>
          <a:lstStyle/>
          <a:p>
            <a:pPr algn="ctr" defTabSz="1279525">
              <a:spcBef>
                <a:spcPts val="0"/>
              </a:spcBef>
              <a:spcAft>
                <a:spcPts val="1200"/>
              </a:spcAft>
              <a:defRPr/>
            </a:pPr>
            <a:r>
              <a:rPr lang="cs-CZ" sz="5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KONCEPČNÍ ZÁMĚR </a:t>
            </a:r>
          </a:p>
          <a:p>
            <a:pPr algn="ctr" defTabSz="1279525">
              <a:spcBef>
                <a:spcPts val="0"/>
              </a:spcBef>
              <a:spcAft>
                <a:spcPts val="1200"/>
              </a:spcAft>
              <a:defRPr/>
            </a:pPr>
            <a:r>
              <a:rPr lang="cs-CZ" sz="5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REFORMY SYSTÉMU FINANCOVÁNÍ</a:t>
            </a:r>
          </a:p>
          <a:p>
            <a:pPr algn="ctr" defTabSz="1279525">
              <a:spcBef>
                <a:spcPts val="0"/>
              </a:spcBef>
              <a:spcAft>
                <a:spcPts val="1200"/>
              </a:spcAft>
              <a:defRPr/>
            </a:pPr>
            <a:r>
              <a:rPr lang="cs-CZ" sz="5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REGIONÁLNÍHO ŠKOLSTVÍ </a:t>
            </a:r>
            <a:endParaRPr lang="cs-CZ" sz="5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34149" name="Text Box 5"/>
          <p:cNvSpPr txBox="1">
            <a:spLocks noChangeArrowheads="1"/>
          </p:cNvSpPr>
          <p:nvPr/>
        </p:nvSpPr>
        <p:spPr bwMode="auto">
          <a:xfrm>
            <a:off x="352128" y="7176865"/>
            <a:ext cx="11881320" cy="180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8016" tIns="64008" rIns="128016" bIns="64008">
            <a:spAutoFit/>
          </a:bodyPr>
          <a:lstStyle/>
          <a:p>
            <a:pPr algn="ctr" defTabSz="1279525">
              <a:spcBef>
                <a:spcPct val="50000"/>
              </a:spcBef>
              <a:defRPr/>
            </a:pPr>
            <a:endParaRPr lang="cs-CZ" b="1" dirty="0">
              <a:solidFill>
                <a:schemeClr val="folHlink"/>
              </a:solidFill>
              <a:latin typeface="Arial" charset="0"/>
            </a:endParaRPr>
          </a:p>
          <a:p>
            <a:pPr algn="ctr" defTabSz="1279525">
              <a:spcBef>
                <a:spcPct val="50000"/>
              </a:spcBef>
              <a:defRPr/>
            </a:pP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MINISTERSTVO ŠKOLSTVÍ, MLÁDEŽE A TĚLOVÝCHOVY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algn="ctr" defTabSz="1279525">
              <a:spcBef>
                <a:spcPct val="50000"/>
              </a:spcBef>
              <a:defRPr/>
            </a:pP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20. 9. 2011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 txBox="1">
            <a:spLocks/>
          </p:cNvSpPr>
          <p:nvPr/>
        </p:nvSpPr>
        <p:spPr bwMode="auto">
          <a:xfrm>
            <a:off x="280120" y="912169"/>
            <a:ext cx="1231336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64008" rIns="0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Základní školy tvořené pouze třídami I. stupně</a:t>
            </a:r>
            <a:r>
              <a:rPr lang="cs-CZ" sz="2800" b="1" u="sng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(tzv. „malotřídky“)</a:t>
            </a:r>
            <a:endParaRPr kumimoji="0" lang="cs-CZ" sz="2800" b="1" i="0" u="sng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52128" y="8112968"/>
            <a:ext cx="120973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dirty="0" smtClean="0">
                <a:latin typeface="+mj-lt"/>
              </a:rPr>
              <a:t>Optimální jednotkou výkonu je </a:t>
            </a:r>
            <a:r>
              <a:rPr lang="cs-CZ" sz="2200" b="1" dirty="0" smtClean="0">
                <a:latin typeface="+mj-lt"/>
              </a:rPr>
              <a:t>škola</a:t>
            </a:r>
            <a:r>
              <a:rPr lang="cs-CZ" sz="2200" dirty="0" smtClean="0">
                <a:latin typeface="+mj-lt"/>
              </a:rPr>
              <a:t>. Záměrem je umožnit fungování v podstatě jakkoli naplněné škole. Ředitel školy může rozhodnout o optimální organizaci školy - objem finančních prostředků je ovlivněn počtem žáků, nikoli počtem tříd. Rozdíly jsou závislé na současné velmi rozdílné výši financování v jednotlivých krajích. </a:t>
            </a:r>
            <a:endParaRPr lang="cs-CZ" sz="2200" dirty="0">
              <a:latin typeface="+mj-lt"/>
            </a:endParaRPr>
          </a:p>
        </p:txBody>
      </p:sp>
      <p:pic>
        <p:nvPicPr>
          <p:cNvPr id="193538" name="Picture 2"/>
          <p:cNvPicPr>
            <a:picLocks noChangeAspect="1" noChangeArrowheads="1"/>
          </p:cNvPicPr>
          <p:nvPr/>
        </p:nvPicPr>
        <p:blipFill>
          <a:blip r:embed="rId2"/>
          <a:srcRect l="4522" t="29285" r="11610" b="10176"/>
          <a:stretch>
            <a:fillRect/>
          </a:stretch>
        </p:blipFill>
        <p:spPr bwMode="auto">
          <a:xfrm>
            <a:off x="352128" y="1488232"/>
            <a:ext cx="11881320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12168" y="912169"/>
            <a:ext cx="11628120" cy="648071"/>
          </a:xfrm>
        </p:spPr>
        <p:txBody>
          <a:bodyPr>
            <a:normAutofit/>
          </a:bodyPr>
          <a:lstStyle/>
          <a:p>
            <a:pPr algn="ctr"/>
            <a:r>
              <a:rPr lang="cs-CZ" sz="2800" b="1" u="sng" dirty="0" smtClean="0"/>
              <a:t>I. stupeň plně organizovaných základních škol</a:t>
            </a:r>
            <a:endParaRPr lang="cs-CZ" sz="2800" b="1" u="sng" dirty="0"/>
          </a:p>
        </p:txBody>
      </p:sp>
      <p:pic>
        <p:nvPicPr>
          <p:cNvPr id="192513" name="Picture 1"/>
          <p:cNvPicPr>
            <a:picLocks noChangeAspect="1" noChangeArrowheads="1"/>
          </p:cNvPicPr>
          <p:nvPr/>
        </p:nvPicPr>
        <p:blipFill>
          <a:blip r:embed="rId2"/>
          <a:srcRect l="4523" t="25594" r="8657" b="13868"/>
          <a:stretch>
            <a:fillRect/>
          </a:stretch>
        </p:blipFill>
        <p:spPr bwMode="auto">
          <a:xfrm>
            <a:off x="468921" y="1632248"/>
            <a:ext cx="11764527" cy="7056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ovéPole 7"/>
          <p:cNvSpPr txBox="1"/>
          <p:nvPr/>
        </p:nvSpPr>
        <p:spPr>
          <a:xfrm>
            <a:off x="496144" y="8689032"/>
            <a:ext cx="11737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dirty="0" smtClean="0">
                <a:latin typeface="+mj-lt"/>
              </a:rPr>
              <a:t>Optimální jednotkou výkonu je </a:t>
            </a:r>
            <a:r>
              <a:rPr lang="cs-CZ" sz="2200" b="1" dirty="0" smtClean="0">
                <a:latin typeface="+mj-lt"/>
              </a:rPr>
              <a:t>třída</a:t>
            </a:r>
            <a:r>
              <a:rPr lang="cs-CZ" sz="2200" dirty="0" smtClean="0">
                <a:latin typeface="+mj-lt"/>
              </a:rPr>
              <a:t>. Optimální počet žáků je </a:t>
            </a:r>
            <a:r>
              <a:rPr lang="cs-CZ" sz="2200" b="1" dirty="0" smtClean="0">
                <a:latin typeface="+mj-lt"/>
              </a:rPr>
              <a:t>24</a:t>
            </a:r>
            <a:r>
              <a:rPr lang="cs-CZ" sz="2200" dirty="0" smtClean="0">
                <a:latin typeface="+mj-lt"/>
              </a:rPr>
              <a:t>.</a:t>
            </a:r>
          </a:p>
          <a:p>
            <a:r>
              <a:rPr lang="cs-CZ" sz="2200" dirty="0" smtClean="0">
                <a:latin typeface="+mj-lt"/>
              </a:rPr>
              <a:t>Do problému se dostanou školy s nízkou naplněností tříd – lze řešit změnou organizace škol. </a:t>
            </a:r>
            <a:endParaRPr lang="cs-CZ" sz="2200" dirty="0"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 txBox="1">
            <a:spLocks/>
          </p:cNvSpPr>
          <p:nvPr/>
        </p:nvSpPr>
        <p:spPr bwMode="auto">
          <a:xfrm>
            <a:off x="712168" y="912169"/>
            <a:ext cx="11628120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64008" rIns="0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II. stupeň plně organizovaných základních škol</a:t>
            </a:r>
            <a:endParaRPr kumimoji="0" lang="cs-CZ" sz="2800" b="1" i="0" u="sng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496144" y="8689032"/>
            <a:ext cx="11737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dirty="0" smtClean="0">
                <a:latin typeface="Arial" pitchFamily="34" charset="0"/>
                <a:cs typeface="Arial" pitchFamily="34" charset="0"/>
              </a:rPr>
              <a:t>Optimální jednotkou výkonu je </a:t>
            </a: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třída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. Optimální počet žáků je </a:t>
            </a: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24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cs-CZ" sz="2200" dirty="0" smtClean="0">
                <a:latin typeface="Arial" pitchFamily="34" charset="0"/>
                <a:cs typeface="Arial" pitchFamily="34" charset="0"/>
              </a:rPr>
              <a:t>Do problému se dostanou školy s nízkou naplněností tříd – lze řešit změnou organizace škol. </a:t>
            </a:r>
            <a:endParaRPr lang="cs-CZ" sz="2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8787" name="Picture 3"/>
          <p:cNvPicPr>
            <a:picLocks noChangeAspect="1" noChangeArrowheads="1"/>
          </p:cNvPicPr>
          <p:nvPr/>
        </p:nvPicPr>
        <p:blipFill>
          <a:blip r:embed="rId2"/>
          <a:srcRect l="4523" t="27809" r="11019" b="11653"/>
          <a:stretch>
            <a:fillRect/>
          </a:stretch>
        </p:blipFill>
        <p:spPr bwMode="auto">
          <a:xfrm>
            <a:off x="496144" y="1632248"/>
            <a:ext cx="11809312" cy="7056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 txBox="1">
            <a:spLocks/>
          </p:cNvSpPr>
          <p:nvPr/>
        </p:nvSpPr>
        <p:spPr bwMode="auto">
          <a:xfrm>
            <a:off x="496144" y="840160"/>
            <a:ext cx="11628120" cy="1296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64008" rIns="0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 algn="ctr" eaLnBrk="0" hangingPunct="0">
              <a:defRPr/>
            </a:pPr>
            <a:r>
              <a:rPr lang="cs-CZ" sz="2800" b="1" u="sng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Nižší stupeň víceletých gymnázií</a:t>
            </a:r>
          </a:p>
          <a:p>
            <a:pPr lvl="0" algn="ctr" eaLnBrk="0" hangingPunct="0">
              <a:defRPr/>
            </a:pPr>
            <a:r>
              <a:rPr lang="cs-CZ" sz="2000" b="1" u="sng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(bez oborů sportovních a bilingvních gymnázií)</a:t>
            </a:r>
            <a:endParaRPr kumimoji="0" lang="cs-CZ" sz="2000" b="1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2800" b="1" i="0" u="sng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496144" y="8328992"/>
            <a:ext cx="11737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dirty="0" smtClean="0">
                <a:latin typeface="+mj-lt"/>
              </a:rPr>
              <a:t>Optimální jednotkou výkonu je </a:t>
            </a:r>
            <a:r>
              <a:rPr lang="cs-CZ" sz="2200" b="1" dirty="0" smtClean="0">
                <a:latin typeface="+mj-lt"/>
              </a:rPr>
              <a:t>třída</a:t>
            </a:r>
            <a:r>
              <a:rPr lang="cs-CZ" sz="2200" dirty="0" smtClean="0">
                <a:latin typeface="+mj-lt"/>
              </a:rPr>
              <a:t>.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 Optimální počet žáků je </a:t>
            </a: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26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.</a:t>
            </a:r>
            <a:endParaRPr lang="cs-CZ" sz="2200" dirty="0" smtClean="0">
              <a:latin typeface="+mj-lt"/>
            </a:endParaRPr>
          </a:p>
          <a:p>
            <a:r>
              <a:rPr lang="cs-CZ" sz="2200" dirty="0" smtClean="0">
                <a:latin typeface="+mj-lt"/>
              </a:rPr>
              <a:t>Do problému se dostanou školy s nízkou naplněností tříd – lze řešit změnou organizace škol.</a:t>
            </a:r>
          </a:p>
          <a:p>
            <a:r>
              <a:rPr lang="cs-CZ" sz="2200" dirty="0" smtClean="0">
                <a:latin typeface="+mj-lt"/>
              </a:rPr>
              <a:t>Omezení současného „nasávacího efektu“ u škol s vysokou průměrnou naplněností tříd. </a:t>
            </a:r>
            <a:endParaRPr lang="cs-CZ" sz="2200" dirty="0">
              <a:latin typeface="+mj-lt"/>
            </a:endParaRPr>
          </a:p>
        </p:txBody>
      </p:sp>
      <p:pic>
        <p:nvPicPr>
          <p:cNvPr id="117763" name="Picture 3"/>
          <p:cNvPicPr>
            <a:picLocks noChangeAspect="1" noChangeArrowheads="1"/>
          </p:cNvPicPr>
          <p:nvPr/>
        </p:nvPicPr>
        <p:blipFill>
          <a:blip r:embed="rId2"/>
          <a:srcRect l="4523" t="27852" r="11610" b="13824"/>
          <a:stretch>
            <a:fillRect/>
          </a:stretch>
        </p:blipFill>
        <p:spPr bwMode="auto">
          <a:xfrm>
            <a:off x="496144" y="1776264"/>
            <a:ext cx="11809312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496144" y="8328992"/>
            <a:ext cx="11737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dirty="0" smtClean="0">
                <a:latin typeface="+mj-lt"/>
              </a:rPr>
              <a:t>Optimální jednotkou výkonu je </a:t>
            </a:r>
            <a:r>
              <a:rPr lang="cs-CZ" sz="2200" b="1" dirty="0" smtClean="0">
                <a:latin typeface="+mj-lt"/>
              </a:rPr>
              <a:t>třída</a:t>
            </a:r>
            <a:r>
              <a:rPr lang="cs-CZ" sz="2200" dirty="0" smtClean="0">
                <a:latin typeface="+mj-lt"/>
              </a:rPr>
              <a:t>.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 Optimální počet žáků je </a:t>
            </a: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26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.</a:t>
            </a:r>
            <a:endParaRPr lang="cs-CZ" sz="2200" dirty="0" smtClean="0">
              <a:latin typeface="+mj-lt"/>
            </a:endParaRPr>
          </a:p>
          <a:p>
            <a:r>
              <a:rPr lang="cs-CZ" sz="2200" dirty="0" smtClean="0">
                <a:latin typeface="+mj-lt"/>
              </a:rPr>
              <a:t>Do problému se dostanou školy s nízkou naplněností tříd – lze řešit změnou organizace škol.</a:t>
            </a:r>
          </a:p>
          <a:p>
            <a:r>
              <a:rPr lang="cs-CZ" sz="2200" dirty="0" smtClean="0"/>
              <a:t>Omezení současného „nasávacího efektu“ u škol s vysokou průměrnou naplněností tříd.</a:t>
            </a:r>
            <a:r>
              <a:rPr lang="cs-CZ" sz="2200" dirty="0" smtClean="0">
                <a:latin typeface="+mj-lt"/>
              </a:rPr>
              <a:t> </a:t>
            </a:r>
            <a:endParaRPr lang="cs-CZ" sz="2200" dirty="0">
              <a:latin typeface="+mj-lt"/>
            </a:endParaRPr>
          </a:p>
        </p:txBody>
      </p:sp>
      <p:sp>
        <p:nvSpPr>
          <p:cNvPr id="4" name="Nadpis 1"/>
          <p:cNvSpPr txBox="1">
            <a:spLocks/>
          </p:cNvSpPr>
          <p:nvPr/>
        </p:nvSpPr>
        <p:spPr bwMode="auto">
          <a:xfrm>
            <a:off x="712168" y="840160"/>
            <a:ext cx="11628120" cy="864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64008" rIns="0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 algn="ctr" eaLnBrk="0" hangingPunct="0">
              <a:defRPr/>
            </a:pPr>
            <a:r>
              <a:rPr lang="cs-CZ" sz="2800" b="1" u="sng" dirty="0" smtClean="0">
                <a:solidFill>
                  <a:schemeClr val="tx2"/>
                </a:solidFill>
                <a:latin typeface="+mj-lt"/>
              </a:rPr>
              <a:t>4letá gymnázia a vyšší stupeň víceletých gymnázií</a:t>
            </a:r>
          </a:p>
          <a:p>
            <a:pPr lvl="0" algn="ctr" eaLnBrk="0" hangingPunct="0">
              <a:defRPr/>
            </a:pPr>
            <a:r>
              <a:rPr lang="cs-CZ" sz="2000" b="1" u="sng" dirty="0" smtClean="0">
                <a:solidFill>
                  <a:schemeClr val="tx2"/>
                </a:solidFill>
                <a:latin typeface="+mj-lt"/>
              </a:rPr>
              <a:t>(bez oborů sportovních a bilingvních gymnázií)</a:t>
            </a:r>
          </a:p>
        </p:txBody>
      </p:sp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2"/>
          <a:srcRect l="4523" t="30024" r="11019" b="11653"/>
          <a:stretch>
            <a:fillRect/>
          </a:stretch>
        </p:blipFill>
        <p:spPr bwMode="auto">
          <a:xfrm>
            <a:off x="496144" y="1704256"/>
            <a:ext cx="11881320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 bwMode="auto">
          <a:xfrm>
            <a:off x="712168" y="912169"/>
            <a:ext cx="11628120" cy="936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64008" rIns="0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2800" b="1" u="sng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Obory vzdělání středních škol s maturitní zkouškou (kategorie „M“)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2000" b="1" u="sng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Vybrané skupiny – 2341 Strojírenství   a  7842 Obecně odborná příprava</a:t>
            </a:r>
            <a:endParaRPr kumimoji="0" lang="cs-CZ" sz="2800" b="1" i="0" u="sng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2"/>
          <a:srcRect l="4523" t="30024" r="11019" b="15344"/>
          <a:stretch>
            <a:fillRect/>
          </a:stretch>
        </p:blipFill>
        <p:spPr bwMode="auto">
          <a:xfrm>
            <a:off x="496144" y="1992288"/>
            <a:ext cx="1173730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ovéPole 5"/>
          <p:cNvSpPr txBox="1"/>
          <p:nvPr/>
        </p:nvSpPr>
        <p:spPr>
          <a:xfrm>
            <a:off x="496144" y="8328992"/>
            <a:ext cx="11737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dirty="0" smtClean="0">
                <a:latin typeface="+mj-lt"/>
              </a:rPr>
              <a:t>Optimální jednotkou výkonu je </a:t>
            </a:r>
            <a:r>
              <a:rPr lang="cs-CZ" sz="2200" b="1" dirty="0" smtClean="0">
                <a:latin typeface="+mj-lt"/>
              </a:rPr>
              <a:t>třída</a:t>
            </a:r>
            <a:r>
              <a:rPr lang="cs-CZ" sz="2200" dirty="0" smtClean="0">
                <a:latin typeface="+mj-lt"/>
              </a:rPr>
              <a:t>.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 Optimální počet žáků je </a:t>
            </a:r>
            <a:r>
              <a:rPr lang="cs-CZ" sz="2200" b="1" dirty="0" smtClean="0">
                <a:latin typeface="Arial" pitchFamily="34" charset="0"/>
                <a:cs typeface="Arial" pitchFamily="34" charset="0"/>
              </a:rPr>
              <a:t>26</a:t>
            </a:r>
            <a:r>
              <a:rPr lang="cs-CZ" sz="2200" dirty="0" smtClean="0">
                <a:latin typeface="Arial" pitchFamily="34" charset="0"/>
                <a:cs typeface="Arial" pitchFamily="34" charset="0"/>
              </a:rPr>
              <a:t>.</a:t>
            </a:r>
            <a:endParaRPr lang="cs-CZ" sz="2200" dirty="0" smtClean="0">
              <a:latin typeface="+mj-lt"/>
            </a:endParaRPr>
          </a:p>
          <a:p>
            <a:r>
              <a:rPr lang="cs-CZ" sz="2200" dirty="0" smtClean="0">
                <a:latin typeface="+mj-lt"/>
              </a:rPr>
              <a:t>Do problému se dostanou školy s nízkou naplněností tříd – lze řešit změnou organizace škol.</a:t>
            </a:r>
          </a:p>
          <a:p>
            <a:r>
              <a:rPr lang="cs-CZ" sz="2200" dirty="0" smtClean="0"/>
              <a:t>Omezení současného „nasávacího efektu“ u škol s vysokou průměrnou naplněností tříd.</a:t>
            </a:r>
            <a:r>
              <a:rPr lang="cs-CZ" sz="2200" dirty="0" smtClean="0">
                <a:latin typeface="+mj-lt"/>
              </a:rPr>
              <a:t> </a:t>
            </a:r>
            <a:endParaRPr lang="cs-CZ" sz="2200" dirty="0">
              <a:latin typeface="+mj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 txBox="1">
            <a:spLocks/>
          </p:cNvSpPr>
          <p:nvPr/>
        </p:nvSpPr>
        <p:spPr bwMode="auto">
          <a:xfrm>
            <a:off x="640160" y="2784376"/>
            <a:ext cx="1162812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64008" rIns="0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Děkujeme za Vaši pozornost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0120" y="840160"/>
            <a:ext cx="11628120" cy="504056"/>
          </a:xfrm>
        </p:spPr>
        <p:txBody>
          <a:bodyPr>
            <a:normAutofit/>
          </a:bodyPr>
          <a:lstStyle/>
          <a:p>
            <a:pPr algn="ctr"/>
            <a:r>
              <a:rPr lang="cs-CZ" sz="2800" b="1" dirty="0" smtClean="0"/>
              <a:t>Schéma vzdělávacího systému České republiky </a:t>
            </a:r>
            <a:endParaRPr lang="cs-CZ" sz="2800" b="1" dirty="0"/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/>
          <a:srcRect l="2160" t="15301" r="23423" b="4965"/>
          <a:stretch>
            <a:fillRect/>
          </a:stretch>
        </p:blipFill>
        <p:spPr bwMode="auto">
          <a:xfrm>
            <a:off x="496144" y="1344216"/>
            <a:ext cx="11881320" cy="8064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3"/>
          <p:cNvGrpSpPr/>
          <p:nvPr/>
        </p:nvGrpSpPr>
        <p:grpSpPr>
          <a:xfrm>
            <a:off x="1720280" y="1200200"/>
            <a:ext cx="9001000" cy="8401000"/>
            <a:chOff x="0" y="0"/>
            <a:chExt cx="8058151" cy="859155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 l="4062" t="16309" r="37188" b="11816"/>
            <a:stretch>
              <a:fillRect/>
            </a:stretch>
          </p:blipFill>
          <p:spPr bwMode="auto">
            <a:xfrm>
              <a:off x="28575" y="0"/>
              <a:ext cx="8029576" cy="7010400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/>
            <a:srcRect l="3828" t="65429" r="37656" b="16602"/>
            <a:stretch>
              <a:fillRect/>
            </a:stretch>
          </p:blipFill>
          <p:spPr bwMode="auto">
            <a:xfrm>
              <a:off x="0" y="6838950"/>
              <a:ext cx="7991475" cy="1752600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</p:grpSp>
      <p:sp>
        <p:nvSpPr>
          <p:cNvPr id="8" name="Nadpis 1"/>
          <p:cNvSpPr txBox="1">
            <a:spLocks/>
          </p:cNvSpPr>
          <p:nvPr/>
        </p:nvSpPr>
        <p:spPr bwMode="auto">
          <a:xfrm>
            <a:off x="0" y="514320"/>
            <a:ext cx="1195332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64008" rIns="0" bIns="0" numCol="1" anchor="b" anchorCtr="0" compatLnSpc="1">
            <a:prstTxWarp prst="textNoShape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 eaLnBrk="0" hangingPunct="0">
              <a:defRPr/>
            </a:pPr>
            <a:r>
              <a:rPr lang="cs-CZ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Schéma stávajícího systému </a:t>
            </a:r>
            <a:r>
              <a:rPr lang="cs-CZ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financování RgŠ</a:t>
            </a: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6144" y="840160"/>
            <a:ext cx="12025336" cy="936105"/>
          </a:xfrm>
        </p:spPr>
        <p:txBody>
          <a:bodyPr>
            <a:noAutofit/>
          </a:bodyPr>
          <a:lstStyle/>
          <a:p>
            <a:pPr algn="ctr"/>
            <a:r>
              <a:rPr lang="cs-CZ" sz="2800" b="1" dirty="0" smtClean="0"/>
              <a:t>Počet škol, tříd, dětí/žáků/studentů v ČR </a:t>
            </a:r>
            <a:r>
              <a:rPr lang="pl-PL" sz="2800" b="1" dirty="0" smtClean="0"/>
              <a:t>ve školním roce 2010/11</a:t>
            </a:r>
            <a:br>
              <a:rPr lang="pl-PL" sz="2800" b="1" dirty="0" smtClean="0"/>
            </a:br>
            <a:r>
              <a:rPr lang="cs-CZ" sz="2400" b="1" dirty="0" smtClean="0"/>
              <a:t>podle úrovně vzdělávání</a:t>
            </a:r>
            <a:endParaRPr lang="cs-CZ" sz="2400" b="1" dirty="0"/>
          </a:p>
        </p:txBody>
      </p:sp>
      <p:sp>
        <p:nvSpPr>
          <p:cNvPr id="5" name="TextovéPole 4"/>
          <p:cNvSpPr txBox="1"/>
          <p:nvPr/>
        </p:nvSpPr>
        <p:spPr>
          <a:xfrm>
            <a:off x="568152" y="9293423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i="1" dirty="0" smtClean="0">
                <a:latin typeface="Arial" pitchFamily="34" charset="0"/>
                <a:cs typeface="Arial" pitchFamily="34" charset="0"/>
              </a:rPr>
              <a:t>(včetně kurzů a dalšího vzdělávání)</a:t>
            </a:r>
            <a:endParaRPr lang="cs-CZ" sz="14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561040" y="9293423"/>
            <a:ext cx="3528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400" b="1" i="1" dirty="0" smtClean="0">
                <a:latin typeface="Arial" pitchFamily="34" charset="0"/>
                <a:cs typeface="Arial" pitchFamily="34" charset="0"/>
              </a:rPr>
              <a:t>Zdroj: databáze ÚIV</a:t>
            </a:r>
            <a:endParaRPr lang="cs-CZ" sz="14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2"/>
          <a:srcRect l="4523" t="16040" r="15154" b="4965"/>
          <a:stretch>
            <a:fillRect/>
          </a:stretch>
        </p:blipFill>
        <p:spPr bwMode="auto">
          <a:xfrm>
            <a:off x="712168" y="1848272"/>
            <a:ext cx="11305256" cy="7416824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bg1">
                <a:shade val="90000"/>
                <a:satMod val="150000"/>
              </a:schemeClr>
              <a:schemeClr val="bg1">
                <a:tint val="88000"/>
                <a:satMod val="150000"/>
              </a:schemeClr>
            </a:duotone>
            <a:lum/>
          </a:blip>
          <a:srcRect/>
          <a:tile tx="0" ty="0" sx="65000" sy="6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/>
          <p:nvPr/>
        </p:nvPicPr>
        <p:blipFill>
          <a:blip r:embed="rId4"/>
          <a:srcRect l="1579" t="8627" r="2686" b="3069"/>
          <a:stretch>
            <a:fillRect/>
          </a:stretch>
        </p:blipFill>
        <p:spPr bwMode="auto">
          <a:xfrm>
            <a:off x="208112" y="2424336"/>
            <a:ext cx="12241360" cy="698477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</p:pic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0" y="985723"/>
            <a:ext cx="12801600" cy="1222589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100" b="1" dirty="0" smtClean="0"/>
              <a:t>Názorná ilustrace negativ stávajícího systému</a:t>
            </a:r>
            <a:br>
              <a:rPr lang="cs-CZ" sz="3100" b="1" dirty="0" smtClean="0"/>
            </a:br>
            <a:r>
              <a:rPr lang="cs-CZ" sz="1100" dirty="0" smtClean="0"/>
              <a:t/>
            </a:r>
            <a:br>
              <a:rPr lang="cs-CZ" sz="1100" dirty="0" smtClean="0"/>
            </a:br>
            <a:r>
              <a:rPr lang="cs-CZ" sz="2400" dirty="0" smtClean="0"/>
              <a:t>výrazné meziroční a především mezikrajské rozdíly ve mzdových výdajích na 1 žáka</a:t>
            </a:r>
            <a:br>
              <a:rPr lang="cs-CZ" sz="2400" dirty="0" smtClean="0"/>
            </a:br>
            <a:r>
              <a:rPr lang="cs-CZ" sz="2400" dirty="0" smtClean="0"/>
              <a:t>v 1 oboru vzdělání </a:t>
            </a:r>
            <a:endParaRPr lang="cs-CZ" sz="24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1216224" y="2352328"/>
            <a:ext cx="10657184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1800" dirty="0">
                <a:latin typeface="+mj-lt"/>
                <a:cs typeface="Times New Roman" pitchFamily="18" charset="0"/>
              </a:rPr>
              <a:t>Normativ MP v jednotlivých krajích v letech 2010 a 2009 pro obor 53-41-M/007 Zdravotnický asistent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 2"/>
          <p:cNvGraphicFramePr>
            <a:graphicFrameLocks noGrp="1"/>
          </p:cNvGraphicFramePr>
          <p:nvPr/>
        </p:nvGraphicFramePr>
        <p:xfrm>
          <a:off x="0" y="2280320"/>
          <a:ext cx="12665496" cy="7320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Nadpis 3"/>
          <p:cNvSpPr>
            <a:spLocks noGrp="1"/>
          </p:cNvSpPr>
          <p:nvPr/>
        </p:nvSpPr>
        <p:spPr bwMode="auto">
          <a:xfrm>
            <a:off x="424136" y="840160"/>
            <a:ext cx="11628120" cy="1222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64008" rIns="0" bIns="0" numCol="1" anchor="b" anchorCtr="0" compatLnSpc="1">
            <a:prstTxWarp prst="textNoShape">
              <a:avLst/>
            </a:prstTxWarp>
            <a:normAutofit fontScale="900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rgbClr val="04617B"/>
              </a:contourClr>
            </a:sp3d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31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Názorná ilustrace negativ stávajícího systému</a:t>
            </a:r>
            <a:r>
              <a:rPr lang="cs-CZ" sz="2800" b="1" dirty="0" smtClean="0"/>
              <a:t/>
            </a:r>
            <a:br>
              <a:rPr lang="cs-CZ" sz="2800" b="1" dirty="0" smtClean="0"/>
            </a:br>
            <a:r>
              <a:rPr lang="cs-CZ" sz="1100" dirty="0" smtClean="0"/>
              <a:t/>
            </a:r>
            <a:br>
              <a:rPr lang="cs-CZ" sz="1100" dirty="0" smtClean="0"/>
            </a:br>
            <a:r>
              <a:rPr lang="cs-CZ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vysoké mzdové výdaje na 1 žáka ve špatně organizované základní škole </a:t>
            </a:r>
          </a:p>
          <a:p>
            <a:pPr algn="ctr"/>
            <a:r>
              <a:rPr lang="cs-CZ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 porovnání se mzdovými výdaji na 1 žáka v optimálně organizované základní škole </a:t>
            </a:r>
            <a:endParaRPr lang="cs-CZ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56184" y="2208312"/>
            <a:ext cx="11665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i="0" u="none" strike="noStrike" baseline="0" dirty="0" smtClean="0">
                <a:solidFill>
                  <a:schemeClr val="bg2">
                    <a:lumMod val="25000"/>
                  </a:schemeClr>
                </a:solidFill>
                <a:latin typeface="+mj-lt"/>
                <a:cs typeface="Arial"/>
              </a:rPr>
              <a:t>Mzdové výdaje na 1 žáka v jednotlivých krajích v roce 2011 ve dvou různých základních školách tvořených oběma stupni (v Kč/žáka)</a:t>
            </a:r>
            <a:endParaRPr lang="cs-CZ" sz="1400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7" name="TextovéPole 1"/>
          <p:cNvSpPr txBox="1"/>
          <p:nvPr/>
        </p:nvSpPr>
        <p:spPr>
          <a:xfrm>
            <a:off x="6976864" y="3864496"/>
            <a:ext cx="5184576" cy="648072"/>
          </a:xfrm>
          <a:prstGeom prst="rect">
            <a:avLst/>
          </a:prstGeom>
          <a:solidFill>
            <a:srgbClr val="DBF5F9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800" b="1" kern="1200" dirty="0" smtClean="0">
                <a:solidFill>
                  <a:srgbClr val="04617B"/>
                </a:solidFill>
                <a:latin typeface="Arial"/>
              </a:rPr>
              <a:t>Rozdíl ve výši mzdových výdajů na 1 žáka </a:t>
            </a:r>
          </a:p>
          <a:p>
            <a:pPr algn="ctr"/>
            <a:r>
              <a:rPr lang="cs-CZ" sz="1800" b="1" kern="1200" dirty="0" smtClean="0">
                <a:solidFill>
                  <a:srgbClr val="04617B"/>
                </a:solidFill>
                <a:latin typeface="Arial"/>
              </a:rPr>
              <a:t>v těchto školách je téměř - 30 %</a:t>
            </a:r>
          </a:p>
          <a:p>
            <a:pPr algn="ctr"/>
            <a:endParaRPr lang="cs-CZ" sz="2000" b="1" kern="1200" dirty="0" smtClean="0">
              <a:solidFill>
                <a:srgbClr val="04617B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Skupina 37"/>
          <p:cNvGrpSpPr/>
          <p:nvPr/>
        </p:nvGrpSpPr>
        <p:grpSpPr>
          <a:xfrm>
            <a:off x="424136" y="1920280"/>
            <a:ext cx="12025336" cy="6984776"/>
            <a:chOff x="-133420" y="0"/>
            <a:chExt cx="10885060" cy="5779476"/>
          </a:xfrm>
        </p:grpSpPr>
        <p:grpSp>
          <p:nvGrpSpPr>
            <p:cNvPr id="39" name="Skupina 38"/>
            <p:cNvGrpSpPr/>
            <p:nvPr/>
          </p:nvGrpSpPr>
          <p:grpSpPr>
            <a:xfrm>
              <a:off x="-133420" y="0"/>
              <a:ext cx="10885060" cy="5779476"/>
              <a:chOff x="-133420" y="0"/>
              <a:chExt cx="10885060" cy="5779476"/>
            </a:xfrm>
          </p:grpSpPr>
          <p:grpSp>
            <p:nvGrpSpPr>
              <p:cNvPr id="41" name="Skupina 40"/>
              <p:cNvGrpSpPr/>
              <p:nvPr/>
            </p:nvGrpSpPr>
            <p:grpSpPr>
              <a:xfrm>
                <a:off x="133420" y="0"/>
                <a:ext cx="10618220" cy="5779476"/>
                <a:chOff x="132870" y="0"/>
                <a:chExt cx="10564965" cy="5136841"/>
              </a:xfrm>
            </p:grpSpPr>
            <p:cxnSp>
              <p:nvCxnSpPr>
                <p:cNvPr id="43" name="Přímá spojovací šipka 42"/>
                <p:cNvCxnSpPr/>
                <p:nvPr/>
              </p:nvCxnSpPr>
              <p:spPr>
                <a:xfrm rot="16200000" flipH="1">
                  <a:off x="3903031" y="3705117"/>
                  <a:ext cx="387591" cy="161480"/>
                </a:xfrm>
                <a:prstGeom prst="straightConnector1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tailEnd type="arrow"/>
                </a:ln>
                <a:effectLst/>
              </p:spPr>
            </p:cxnSp>
            <p:grpSp>
              <p:nvGrpSpPr>
                <p:cNvPr id="44" name="Skupina 43"/>
                <p:cNvGrpSpPr/>
                <p:nvPr/>
              </p:nvGrpSpPr>
              <p:grpSpPr>
                <a:xfrm>
                  <a:off x="132870" y="0"/>
                  <a:ext cx="10564965" cy="5136841"/>
                  <a:chOff x="132870" y="0"/>
                  <a:chExt cx="10564965" cy="5136841"/>
                </a:xfrm>
              </p:grpSpPr>
              <p:sp>
                <p:nvSpPr>
                  <p:cNvPr id="45" name="Zaoblený obdélník 44"/>
                  <p:cNvSpPr/>
                  <p:nvPr/>
                </p:nvSpPr>
                <p:spPr>
                  <a:xfrm>
                    <a:off x="3313513" y="3979652"/>
                    <a:ext cx="1728107" cy="1157189"/>
                  </a:xfrm>
                  <a:prstGeom prst="roundRect">
                    <a:avLst/>
                  </a:prstGeom>
                  <a:gradFill>
                    <a:gsLst>
                      <a:gs pos="0">
                        <a:srgbClr val="4BACC6"/>
                      </a:gs>
                      <a:gs pos="80000">
                        <a:srgbClr val="4BACC6">
                          <a:lumMod val="60000"/>
                          <a:lumOff val="40000"/>
                        </a:srgbClr>
                      </a:gs>
                      <a:gs pos="100000">
                        <a:srgbClr val="4BACC6">
                          <a:lumMod val="60000"/>
                          <a:lumOff val="40000"/>
                        </a:srgbClr>
                      </a:gs>
                    </a:gsLst>
                    <a:lin ang="16200000" scaled="0"/>
                  </a:gradFill>
                  <a:ln w="9525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cs-CZ" sz="20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Případně vybraná školská zařízení</a:t>
                    </a:r>
                  </a:p>
                </p:txBody>
              </p:sp>
              <p:grpSp>
                <p:nvGrpSpPr>
                  <p:cNvPr id="47" name="Skupina 46"/>
                  <p:cNvGrpSpPr/>
                  <p:nvPr/>
                </p:nvGrpSpPr>
                <p:grpSpPr>
                  <a:xfrm>
                    <a:off x="132870" y="0"/>
                    <a:ext cx="10564965" cy="5134344"/>
                    <a:chOff x="132870" y="0"/>
                    <a:chExt cx="10564965" cy="5134344"/>
                  </a:xfrm>
                </p:grpSpPr>
                <p:grpSp>
                  <p:nvGrpSpPr>
                    <p:cNvPr id="49" name="Skupina 48"/>
                    <p:cNvGrpSpPr/>
                    <p:nvPr/>
                  </p:nvGrpSpPr>
                  <p:grpSpPr>
                    <a:xfrm>
                      <a:off x="132870" y="0"/>
                      <a:ext cx="10564965" cy="5134344"/>
                      <a:chOff x="111007" y="0"/>
                      <a:chExt cx="8448147" cy="5134344"/>
                    </a:xfrm>
                  </p:grpSpPr>
                  <p:sp>
                    <p:nvSpPr>
                      <p:cNvPr id="58" name="Zaoblený obdélník 57"/>
                      <p:cNvSpPr/>
                      <p:nvPr/>
                    </p:nvSpPr>
                    <p:spPr>
                      <a:xfrm>
                        <a:off x="2797968" y="9355"/>
                        <a:ext cx="1264018" cy="1085269"/>
                      </a:xfrm>
                      <a:prstGeom prst="roundRect">
                        <a:avLst/>
                      </a:prstGeom>
                      <a:gradFill>
                        <a:gsLst>
                          <a:gs pos="0">
                            <a:srgbClr val="4BACC6"/>
                          </a:gs>
                          <a:gs pos="80000">
                            <a:srgbClr val="4BACC6">
                              <a:lumMod val="60000"/>
                              <a:lumOff val="40000"/>
                            </a:srgbClr>
                          </a:gs>
                          <a:gs pos="100000">
                            <a:srgbClr val="4BACC6">
                              <a:lumMod val="60000"/>
                              <a:lumOff val="40000"/>
                            </a:srgbClr>
                          </a:gs>
                        </a:gsLst>
                        <a:lin ang="16200000" scaled="0"/>
                      </a:gradFill>
                      <a:ln w="9525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>
                        <a:lvl1pPr marL="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cs-CZ" sz="2000" b="1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rPr>
                          <a:t>Mateřské školy (pedagogičtí pracovníci)</a:t>
                        </a:r>
                      </a:p>
                    </p:txBody>
                  </p:sp>
                  <p:sp>
                    <p:nvSpPr>
                      <p:cNvPr id="59" name="Zaoblený obdélník 58"/>
                      <p:cNvSpPr/>
                      <p:nvPr/>
                    </p:nvSpPr>
                    <p:spPr>
                      <a:xfrm>
                        <a:off x="1188970" y="3977155"/>
                        <a:ext cx="1356175" cy="1157189"/>
                      </a:xfrm>
                      <a:prstGeom prst="roundRect">
                        <a:avLst/>
                      </a:prstGeom>
                      <a:gradFill>
                        <a:gsLst>
                          <a:gs pos="0">
                            <a:srgbClr val="4BACC6"/>
                          </a:gs>
                          <a:gs pos="80000">
                            <a:srgbClr val="4BACC6">
                              <a:lumMod val="60000"/>
                              <a:lumOff val="40000"/>
                            </a:srgbClr>
                          </a:gs>
                          <a:gs pos="100000">
                            <a:srgbClr val="4BACC6">
                              <a:lumMod val="60000"/>
                              <a:lumOff val="40000"/>
                            </a:srgbClr>
                          </a:gs>
                        </a:gsLst>
                        <a:lin ang="16200000" scaled="0"/>
                      </a:gradFill>
                      <a:ln w="9525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>
                        <a:lvl1pPr marL="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cs-CZ" sz="2000" b="1" i="0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rPr>
                          <a:t>Soukromé školy (pedagogičtí pracovníci)</a:t>
                        </a:r>
                      </a:p>
                    </p:txBody>
                  </p:sp>
                  <p:sp>
                    <p:nvSpPr>
                      <p:cNvPr id="60" name="Zaoblený obdélník 59"/>
                      <p:cNvSpPr/>
                      <p:nvPr/>
                    </p:nvSpPr>
                    <p:spPr>
                      <a:xfrm>
                        <a:off x="7034098" y="3626243"/>
                        <a:ext cx="1350441" cy="1242334"/>
                      </a:xfrm>
                      <a:prstGeom prst="roundRect">
                        <a:avLst/>
                      </a:prstGeom>
                      <a:gradFill flip="none" rotWithShape="1">
                        <a:gsLst>
                          <a:gs pos="0">
                            <a:srgbClr val="F79646">
                              <a:lumMod val="40000"/>
                              <a:lumOff val="60000"/>
                            </a:srgbClr>
                          </a:gs>
                          <a:gs pos="80000">
                            <a:srgbClr val="F79646"/>
                          </a:gs>
                          <a:gs pos="100000">
                            <a:srgbClr val="F79646"/>
                          </a:gs>
                        </a:gsLst>
                        <a:lin ang="5400000" scaled="1"/>
                        <a:tileRect/>
                      </a:gradFill>
                      <a:ln w="9525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tlCol="0" anchor="ctr">
                        <a:noAutofit/>
                      </a:bodyPr>
                      <a:lstStyle>
                        <a:lvl1pPr marL="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cs-CZ" sz="2000" b="1" i="0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rPr>
                          <a:t>Zájmové vzdělávání </a:t>
                        </a:r>
                      </a:p>
                    </p:txBody>
                  </p:sp>
                  <p:sp>
                    <p:nvSpPr>
                      <p:cNvPr id="61" name="Zaoblený obdélník 60"/>
                      <p:cNvSpPr/>
                      <p:nvPr/>
                    </p:nvSpPr>
                    <p:spPr>
                      <a:xfrm>
                        <a:off x="7263750" y="1935482"/>
                        <a:ext cx="1295404" cy="1319893"/>
                      </a:xfrm>
                      <a:prstGeom prst="roundRect">
                        <a:avLst/>
                      </a:prstGeom>
                      <a:gradFill flip="none" rotWithShape="1">
                        <a:gsLst>
                          <a:gs pos="0">
                            <a:srgbClr val="F79646">
                              <a:lumMod val="40000"/>
                              <a:lumOff val="60000"/>
                            </a:srgbClr>
                          </a:gs>
                          <a:gs pos="80000">
                            <a:srgbClr val="F79646"/>
                          </a:gs>
                          <a:gs pos="100000">
                            <a:srgbClr val="F79646"/>
                          </a:gs>
                        </a:gsLst>
                        <a:lin ang="5400000" scaled="1"/>
                        <a:tileRect/>
                      </a:gradFill>
                      <a:ln w="9525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tlCol="0" anchor="ctr">
                        <a:noAutofit/>
                      </a:bodyPr>
                      <a:lstStyle>
                        <a:lvl1pPr marL="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cs-CZ" sz="2000" b="1" i="0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rPr>
                          <a:t>Školské služby </a:t>
                        </a:r>
                      </a:p>
                    </p:txBody>
                  </p:sp>
                  <p:sp>
                    <p:nvSpPr>
                      <p:cNvPr id="62" name="Zaoblený obdélník 61"/>
                      <p:cNvSpPr/>
                      <p:nvPr/>
                    </p:nvSpPr>
                    <p:spPr>
                      <a:xfrm>
                        <a:off x="6965620" y="240975"/>
                        <a:ext cx="1425291" cy="1254579"/>
                      </a:xfrm>
                      <a:prstGeom prst="roundRect">
                        <a:avLst/>
                      </a:prstGeom>
                      <a:gradFill flip="none" rotWithShape="1">
                        <a:gsLst>
                          <a:gs pos="0">
                            <a:srgbClr val="F79646">
                              <a:lumMod val="40000"/>
                              <a:lumOff val="60000"/>
                            </a:srgbClr>
                          </a:gs>
                          <a:gs pos="80000">
                            <a:srgbClr val="F79646"/>
                          </a:gs>
                          <a:gs pos="100000">
                            <a:srgbClr val="F79646"/>
                          </a:gs>
                        </a:gsLst>
                        <a:lin ang="5400000" scaled="1"/>
                        <a:tileRect/>
                      </a:gradFill>
                      <a:ln w="9525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tlCol="0" anchor="ctr">
                        <a:noAutofit/>
                      </a:bodyPr>
                      <a:lstStyle>
                        <a:lvl1pPr marL="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cs-CZ" sz="2000" b="1" i="0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rPr>
                          <a:t>Nepedagogičtí pracovníci </a:t>
                        </a:r>
                      </a:p>
                    </p:txBody>
                  </p:sp>
                  <p:sp>
                    <p:nvSpPr>
                      <p:cNvPr id="63" name="Zaoblený obdélník 62"/>
                      <p:cNvSpPr/>
                      <p:nvPr/>
                    </p:nvSpPr>
                    <p:spPr>
                      <a:xfrm>
                        <a:off x="111008" y="2724307"/>
                        <a:ext cx="1297768" cy="1167649"/>
                      </a:xfrm>
                      <a:prstGeom prst="roundRect">
                        <a:avLst/>
                      </a:prstGeom>
                      <a:gradFill>
                        <a:gsLst>
                          <a:gs pos="0">
                            <a:srgbClr val="4BACC6"/>
                          </a:gs>
                          <a:gs pos="80000">
                            <a:srgbClr val="4BACC6">
                              <a:lumMod val="60000"/>
                              <a:lumOff val="40000"/>
                            </a:srgbClr>
                          </a:gs>
                          <a:gs pos="100000">
                            <a:srgbClr val="4BACC6">
                              <a:lumMod val="60000"/>
                              <a:lumOff val="40000"/>
                            </a:srgbClr>
                          </a:gs>
                        </a:gsLst>
                        <a:lin ang="16200000" scaled="0"/>
                      </a:gradFill>
                      <a:ln w="9525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>
                        <a:lvl1pPr marL="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cs-CZ" sz="2000" b="1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rPr>
                          <a:t>Vyšší odborné školy (pedagogičtí pracovníci)</a:t>
                        </a:r>
                      </a:p>
                    </p:txBody>
                  </p:sp>
                  <p:sp>
                    <p:nvSpPr>
                      <p:cNvPr id="64" name="Zaoblený obdélník 63"/>
                      <p:cNvSpPr/>
                      <p:nvPr/>
                    </p:nvSpPr>
                    <p:spPr>
                      <a:xfrm>
                        <a:off x="111007" y="369310"/>
                        <a:ext cx="1282953" cy="1063950"/>
                      </a:xfrm>
                      <a:prstGeom prst="roundRect">
                        <a:avLst/>
                      </a:prstGeom>
                      <a:gradFill>
                        <a:gsLst>
                          <a:gs pos="0">
                            <a:srgbClr val="4BACC6"/>
                          </a:gs>
                          <a:gs pos="80000">
                            <a:srgbClr val="4BACC6">
                              <a:lumMod val="60000"/>
                              <a:lumOff val="40000"/>
                            </a:srgbClr>
                          </a:gs>
                          <a:gs pos="100000">
                            <a:srgbClr val="4BACC6">
                              <a:lumMod val="60000"/>
                              <a:lumOff val="40000"/>
                            </a:srgbClr>
                          </a:gs>
                        </a:gsLst>
                        <a:lin ang="16200000" scaled="0"/>
                      </a:gradFill>
                      <a:ln w="9525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>
                        <a:lvl1pPr marL="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cs-CZ" sz="2000" b="1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rPr>
                          <a:t>Střední </a:t>
                        </a:r>
                        <a:endParaRPr kumimoji="0" lang="cs-CZ" sz="20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cs-CZ" sz="2000" b="1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rPr>
                          <a:t>školy </a:t>
                        </a:r>
                        <a:r>
                          <a:rPr kumimoji="0" lang="cs-CZ" sz="2000" b="1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rPr>
                          <a:t>(pedagogičtí pracovníci)</a:t>
                        </a:r>
                      </a:p>
                    </p:txBody>
                  </p:sp>
                  <p:sp>
                    <p:nvSpPr>
                      <p:cNvPr id="65" name="Zaoblený obdélník 64"/>
                      <p:cNvSpPr/>
                      <p:nvPr/>
                    </p:nvSpPr>
                    <p:spPr>
                      <a:xfrm>
                        <a:off x="1491891" y="0"/>
                        <a:ext cx="1205950" cy="1073459"/>
                      </a:xfrm>
                      <a:prstGeom prst="roundRect">
                        <a:avLst/>
                      </a:prstGeom>
                      <a:gradFill>
                        <a:gsLst>
                          <a:gs pos="0">
                            <a:srgbClr val="4BACC6"/>
                          </a:gs>
                          <a:gs pos="80000">
                            <a:srgbClr val="4BACC6">
                              <a:lumMod val="60000"/>
                              <a:lumOff val="40000"/>
                            </a:srgbClr>
                          </a:gs>
                          <a:gs pos="100000">
                            <a:srgbClr val="4BACC6">
                              <a:lumMod val="60000"/>
                              <a:lumOff val="40000"/>
                            </a:srgbClr>
                          </a:gs>
                        </a:gsLst>
                        <a:lin ang="16200000" scaled="0"/>
                      </a:gradFill>
                      <a:ln w="9525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>
                        <a:lvl1pPr marL="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cs-CZ" sz="2000" b="1" i="0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rPr>
                          <a:t>Základní školy (pedagogičtí pracovníci)</a:t>
                        </a:r>
                      </a:p>
                    </p:txBody>
                  </p:sp>
                  <p:sp>
                    <p:nvSpPr>
                      <p:cNvPr id="66" name="Plus 6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213843" y="2330462"/>
                        <a:ext cx="413807" cy="478972"/>
                      </a:xfrm>
                      <a:prstGeom prst="mathPlus">
                        <a:avLst/>
                      </a:prstGeom>
                      <a:solidFill>
                        <a:sysClr val="window" lastClr="FFFFFF">
                          <a:lumMod val="75000"/>
                        </a:sysClr>
                      </a:solidFill>
                      <a:ln w="19050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>
                        <a:lvl1pPr marL="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cs-CZ" sz="1600" b="1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" lastClr="FFFFF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72" name="Zaoblený obdélník 71"/>
                      <p:cNvSpPr/>
                      <p:nvPr/>
                    </p:nvSpPr>
                    <p:spPr>
                      <a:xfrm>
                        <a:off x="2027175" y="1539088"/>
                        <a:ext cx="2163535" cy="2127054"/>
                      </a:xfrm>
                      <a:prstGeom prst="roundRect">
                        <a:avLst/>
                      </a:prstGeom>
                      <a:gradFill>
                        <a:gsLst>
                          <a:gs pos="0">
                            <a:srgbClr val="4BACC6"/>
                          </a:gs>
                          <a:gs pos="80000">
                            <a:srgbClr val="4BACC6">
                              <a:lumMod val="60000"/>
                              <a:lumOff val="40000"/>
                            </a:srgbClr>
                          </a:gs>
                          <a:gs pos="100000">
                            <a:srgbClr val="4BACC6">
                              <a:lumMod val="60000"/>
                              <a:lumOff val="40000"/>
                            </a:srgbClr>
                          </a:gs>
                        </a:gsLst>
                        <a:lin ang="16200000" scaled="0"/>
                      </a:gradFill>
                      <a:ln w="28575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>
                        <a:lvl1pPr marL="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cs-CZ" sz="2800" b="1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rPr>
                          <a:t>Oborové normativy stanovené ministerstvem</a:t>
                        </a:r>
                      </a:p>
                    </p:txBody>
                  </p:sp>
                  <p:sp>
                    <p:nvSpPr>
                      <p:cNvPr id="73" name="Zaoblený obdélník 72"/>
                      <p:cNvSpPr/>
                      <p:nvPr/>
                    </p:nvSpPr>
                    <p:spPr>
                      <a:xfrm>
                        <a:off x="4646773" y="1517924"/>
                        <a:ext cx="2207015" cy="2169384"/>
                      </a:xfrm>
                      <a:prstGeom prst="roundRect">
                        <a:avLst/>
                      </a:prstGeom>
                      <a:gradFill flip="none" rotWithShape="1">
                        <a:gsLst>
                          <a:gs pos="0">
                            <a:srgbClr val="F79646">
                              <a:lumMod val="40000"/>
                              <a:lumOff val="60000"/>
                            </a:srgbClr>
                          </a:gs>
                          <a:gs pos="80000">
                            <a:srgbClr val="F79646"/>
                          </a:gs>
                          <a:gs pos="100000">
                            <a:srgbClr val="F79646"/>
                          </a:gs>
                        </a:gsLst>
                        <a:lin ang="5400000" scaled="1"/>
                        <a:tileRect/>
                      </a:gradFill>
                      <a:ln w="28575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tlCol="0" anchor="ctr">
                        <a:noAutofit/>
                      </a:bodyPr>
                      <a:lstStyle>
                        <a:lvl1pPr marL="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cs-CZ" sz="2800" b="1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rPr>
                          <a:t>Normativně nákladové financování</a:t>
                        </a:r>
                      </a:p>
                    </p:txBody>
                  </p:sp>
                </p:grpSp>
                <p:cxnSp>
                  <p:nvCxnSpPr>
                    <p:cNvPr id="50" name="Přímá spojovací šipka 49"/>
                    <p:cNvCxnSpPr>
                      <a:stCxn id="72" idx="0"/>
                      <a:endCxn id="58" idx="2"/>
                    </p:cNvCxnSpPr>
                    <p:nvPr/>
                  </p:nvCxnSpPr>
                  <p:spPr>
                    <a:xfrm rot="5400000" flipH="1" flipV="1">
                      <a:off x="3860490" y="1116120"/>
                      <a:ext cx="444462" cy="401475"/>
                    </a:xfrm>
                    <a:prstGeom prst="straightConnector1">
                      <a:avLst/>
                    </a:prstGeom>
                    <a:noFill/>
                    <a:ln w="38100" cap="flat" cmpd="sng" algn="ctr">
                      <a:solidFill>
                        <a:sysClr val="windowText" lastClr="000000"/>
                      </a:solidFill>
                      <a:prstDash val="solid"/>
                      <a:tailEnd type="arrow"/>
                    </a:ln>
                    <a:effectLst/>
                  </p:spPr>
                </p:cxnSp>
                <p:cxnSp>
                  <p:nvCxnSpPr>
                    <p:cNvPr id="51" name="Přímá spojovací šipka 50"/>
                    <p:cNvCxnSpPr>
                      <a:endCxn id="65" idx="2"/>
                    </p:cNvCxnSpPr>
                    <p:nvPr/>
                  </p:nvCxnSpPr>
                  <p:spPr>
                    <a:xfrm rot="10800000">
                      <a:off x="2613816" y="1073460"/>
                      <a:ext cx="620408" cy="465627"/>
                    </a:xfrm>
                    <a:prstGeom prst="straightConnector1">
                      <a:avLst/>
                    </a:prstGeom>
                    <a:noFill/>
                    <a:ln w="38100" cap="flat" cmpd="sng" algn="ctr">
                      <a:solidFill>
                        <a:sysClr val="windowText" lastClr="000000"/>
                      </a:solidFill>
                      <a:prstDash val="solid"/>
                      <a:tailEnd type="arrow"/>
                    </a:ln>
                    <a:effectLst/>
                  </p:spPr>
                </p:cxnSp>
                <p:cxnSp>
                  <p:nvCxnSpPr>
                    <p:cNvPr id="52" name="Přímá spojovací šipka 51"/>
                    <p:cNvCxnSpPr/>
                    <p:nvPr/>
                  </p:nvCxnSpPr>
                  <p:spPr>
                    <a:xfrm>
                      <a:off x="8505930" y="3496825"/>
                      <a:ext cx="332109" cy="221466"/>
                    </a:xfrm>
                    <a:prstGeom prst="straightConnector1">
                      <a:avLst/>
                    </a:prstGeom>
                    <a:noFill/>
                    <a:ln w="38100" cap="flat" cmpd="sng" algn="ctr">
                      <a:solidFill>
                        <a:sysClr val="windowText" lastClr="000000"/>
                      </a:solidFill>
                      <a:prstDash val="solid"/>
                      <a:tailEnd type="arrow"/>
                    </a:ln>
                    <a:effectLst/>
                  </p:spPr>
                </p:cxnSp>
                <p:cxnSp>
                  <p:nvCxnSpPr>
                    <p:cNvPr id="53" name="Přímá spojovací šipka 52"/>
                    <p:cNvCxnSpPr>
                      <a:stCxn id="73" idx="3"/>
                      <a:endCxn id="61" idx="1"/>
                    </p:cNvCxnSpPr>
                    <p:nvPr/>
                  </p:nvCxnSpPr>
                  <p:spPr>
                    <a:xfrm flipV="1">
                      <a:off x="8565162" y="2595428"/>
                      <a:ext cx="512684" cy="7188"/>
                    </a:xfrm>
                    <a:prstGeom prst="straightConnector1">
                      <a:avLst/>
                    </a:prstGeom>
                    <a:noFill/>
                    <a:ln w="38100" cap="flat" cmpd="sng" algn="ctr">
                      <a:solidFill>
                        <a:sysClr val="windowText" lastClr="000000"/>
                      </a:solidFill>
                      <a:prstDash val="solid"/>
                      <a:tailEnd type="arrow"/>
                    </a:ln>
                    <a:effectLst/>
                  </p:spPr>
                </p:cxnSp>
                <p:cxnSp>
                  <p:nvCxnSpPr>
                    <p:cNvPr id="54" name="Přímá spojovací šipka 53"/>
                    <p:cNvCxnSpPr/>
                    <p:nvPr/>
                  </p:nvCxnSpPr>
                  <p:spPr>
                    <a:xfrm flipV="1">
                      <a:off x="8482165" y="1433265"/>
                      <a:ext cx="284391" cy="202988"/>
                    </a:xfrm>
                    <a:prstGeom prst="straightConnector1">
                      <a:avLst/>
                    </a:prstGeom>
                    <a:noFill/>
                    <a:ln w="38100" cap="flat" cmpd="sng" algn="ctr">
                      <a:solidFill>
                        <a:sysClr val="windowText" lastClr="000000"/>
                      </a:solidFill>
                      <a:prstDash val="solid"/>
                      <a:tailEnd type="arrow"/>
                    </a:ln>
                    <a:effectLst/>
                  </p:spPr>
                </p:cxnSp>
                <p:cxnSp>
                  <p:nvCxnSpPr>
                    <p:cNvPr id="55" name="Přímá spojovací šipka 54"/>
                    <p:cNvCxnSpPr>
                      <a:endCxn id="58" idx="0"/>
                    </p:cNvCxnSpPr>
                    <p:nvPr/>
                  </p:nvCxnSpPr>
                  <p:spPr>
                    <a:xfrm rot="10800000" flipV="1">
                      <a:off x="2328927" y="3602644"/>
                      <a:ext cx="419593" cy="374511"/>
                    </a:xfrm>
                    <a:prstGeom prst="straightConnector1">
                      <a:avLst/>
                    </a:prstGeom>
                    <a:noFill/>
                    <a:ln w="38100" cap="flat" cmpd="sng" algn="ctr">
                      <a:solidFill>
                        <a:sysClr val="windowText" lastClr="000000"/>
                      </a:solidFill>
                      <a:prstDash val="solid"/>
                      <a:tailEnd type="arrow"/>
                    </a:ln>
                    <a:effectLst/>
                  </p:spPr>
                </p:cxnSp>
                <p:cxnSp>
                  <p:nvCxnSpPr>
                    <p:cNvPr id="56" name="Přímá spojovací šipka 55"/>
                    <p:cNvCxnSpPr/>
                    <p:nvPr/>
                  </p:nvCxnSpPr>
                  <p:spPr>
                    <a:xfrm rot="10800000" flipV="1">
                      <a:off x="1755815" y="2914792"/>
                      <a:ext cx="743922" cy="435670"/>
                    </a:xfrm>
                    <a:prstGeom prst="straightConnector1">
                      <a:avLst/>
                    </a:prstGeom>
                    <a:noFill/>
                    <a:ln w="38100" cap="flat" cmpd="sng" algn="ctr">
                      <a:solidFill>
                        <a:sysClr val="windowText" lastClr="000000"/>
                      </a:solidFill>
                      <a:prstDash val="solid"/>
                      <a:tailEnd type="arrow"/>
                    </a:ln>
                    <a:effectLst/>
                  </p:spPr>
                </p:cxnSp>
                <p:cxnSp>
                  <p:nvCxnSpPr>
                    <p:cNvPr id="57" name="Přímá spojovací šipka 56"/>
                    <p:cNvCxnSpPr/>
                    <p:nvPr/>
                  </p:nvCxnSpPr>
                  <p:spPr>
                    <a:xfrm rot="10800000">
                      <a:off x="1729706" y="1338020"/>
                      <a:ext cx="770025" cy="582030"/>
                    </a:xfrm>
                    <a:prstGeom prst="straightConnector1">
                      <a:avLst/>
                    </a:prstGeom>
                    <a:noFill/>
                    <a:ln w="38100" cap="flat" cmpd="sng" algn="ctr">
                      <a:solidFill>
                        <a:sysClr val="windowText" lastClr="000000"/>
                      </a:solidFill>
                      <a:prstDash val="solid"/>
                      <a:tailEnd type="arrow"/>
                    </a:ln>
                    <a:effectLst/>
                  </p:spPr>
                </p:cxnSp>
              </p:grpSp>
            </p:grpSp>
          </p:grpSp>
          <p:sp>
            <p:nvSpPr>
              <p:cNvPr id="42" name="Zaoblený obdélník 41"/>
              <p:cNvSpPr/>
              <p:nvPr/>
            </p:nvSpPr>
            <p:spPr>
              <a:xfrm>
                <a:off x="-133420" y="1755445"/>
                <a:ext cx="1649144" cy="1178719"/>
              </a:xfrm>
              <a:prstGeom prst="roundRect">
                <a:avLst/>
              </a:prstGeom>
              <a:gradFill>
                <a:gsLst>
                  <a:gs pos="0">
                    <a:srgbClr val="4BACC6"/>
                  </a:gs>
                  <a:gs pos="80000">
                    <a:srgbClr val="4BACC6">
                      <a:lumMod val="60000"/>
                      <a:lumOff val="40000"/>
                    </a:srgbClr>
                  </a:gs>
                  <a:gs pos="100000">
                    <a:srgbClr val="4BACC6">
                      <a:lumMod val="60000"/>
                      <a:lumOff val="4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sz="2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Konzervatoře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sz="2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(pedagogičtí pracovníci)</a:t>
                </a:r>
              </a:p>
            </p:txBody>
          </p:sp>
        </p:grpSp>
        <p:cxnSp>
          <p:nvCxnSpPr>
            <p:cNvPr id="40" name="Přímá spojovací šipka 39"/>
            <p:cNvCxnSpPr>
              <a:endCxn id="42" idx="3"/>
            </p:cNvCxnSpPr>
            <p:nvPr/>
          </p:nvCxnSpPr>
          <p:spPr>
            <a:xfrm rot="10800000">
              <a:off x="1515725" y="2344805"/>
              <a:ext cx="1020317" cy="446485"/>
            </a:xfrm>
            <a:prstGeom prst="straightConnector1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</p:grpSp>
      <p:sp>
        <p:nvSpPr>
          <p:cNvPr id="74" name="TextovéPole 73"/>
          <p:cNvSpPr txBox="1"/>
          <p:nvPr/>
        </p:nvSpPr>
        <p:spPr>
          <a:xfrm>
            <a:off x="1432248" y="1128192"/>
            <a:ext cx="10513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Koncept navrhovaného řešení systému financování RgŠ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0160" y="1056184"/>
            <a:ext cx="11628120" cy="832048"/>
          </a:xfrm>
        </p:spPr>
        <p:txBody>
          <a:bodyPr>
            <a:noAutofit/>
          </a:bodyPr>
          <a:lstStyle/>
          <a:p>
            <a:pPr algn="ctr"/>
            <a:r>
              <a:rPr lang="cs-CZ" sz="2800" b="1" dirty="0" smtClean="0"/>
              <a:t>Schéma rozdílu mezi možnostmi působení financování „na třídu“ </a:t>
            </a:r>
            <a:br>
              <a:rPr lang="cs-CZ" sz="2800" b="1" dirty="0" smtClean="0"/>
            </a:br>
            <a:r>
              <a:rPr lang="cs-CZ" sz="2800" b="1" dirty="0" smtClean="0"/>
              <a:t>a financování „na žáka“</a:t>
            </a:r>
            <a:endParaRPr lang="cs-CZ" sz="2800" dirty="0"/>
          </a:p>
        </p:txBody>
      </p:sp>
      <p:pic>
        <p:nvPicPr>
          <p:cNvPr id="122881" name="Picture 1"/>
          <p:cNvPicPr>
            <a:picLocks noChangeAspect="1" noChangeArrowheads="1"/>
          </p:cNvPicPr>
          <p:nvPr/>
        </p:nvPicPr>
        <p:blipFill>
          <a:blip r:embed="rId2"/>
          <a:srcRect l="14563" t="27071" r="8657" b="8699"/>
          <a:stretch>
            <a:fillRect/>
          </a:stretch>
        </p:blipFill>
        <p:spPr bwMode="auto">
          <a:xfrm>
            <a:off x="424136" y="1992288"/>
            <a:ext cx="11881320" cy="720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0160" y="2784376"/>
            <a:ext cx="11628120" cy="1944216"/>
          </a:xfrm>
        </p:spPr>
        <p:txBody>
          <a:bodyPr>
            <a:normAutofit/>
          </a:bodyPr>
          <a:lstStyle/>
          <a:p>
            <a:pPr algn="ctr"/>
            <a:r>
              <a:rPr lang="cs-CZ" sz="6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n-ea"/>
                <a:cs typeface="+mn-cs"/>
              </a:rPr>
              <a:t>Ukázky modelového působení </a:t>
            </a:r>
            <a:br>
              <a:rPr lang="cs-CZ" sz="6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n-ea"/>
                <a:cs typeface="+mn-cs"/>
              </a:rPr>
            </a:br>
            <a:r>
              <a:rPr lang="cs-CZ" sz="6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n-ea"/>
                <a:cs typeface="+mn-cs"/>
              </a:rPr>
              <a:t>nového systému financování</a:t>
            </a:r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ceán">
  <a:themeElements>
    <a:clrScheme name="Oceán 15">
      <a:dk1>
        <a:srgbClr val="0066FF"/>
      </a:dk1>
      <a:lt1>
        <a:srgbClr val="9DBEFF"/>
      </a:lt1>
      <a:dk2>
        <a:srgbClr val="000099"/>
      </a:dk2>
      <a:lt2>
        <a:srgbClr val="0033CC"/>
      </a:lt2>
      <a:accent1>
        <a:srgbClr val="6666FF"/>
      </a:accent1>
      <a:accent2>
        <a:srgbClr val="9999FF"/>
      </a:accent2>
      <a:accent3>
        <a:srgbClr val="CCDBFF"/>
      </a:accent3>
      <a:accent4>
        <a:srgbClr val="0056DA"/>
      </a:accent4>
      <a:accent5>
        <a:srgbClr val="B8B8FF"/>
      </a:accent5>
      <a:accent6>
        <a:srgbClr val="8A8AE7"/>
      </a:accent6>
      <a:hlink>
        <a:srgbClr val="FF3300"/>
      </a:hlink>
      <a:folHlink>
        <a:srgbClr val="FF9900"/>
      </a:folHlink>
    </a:clrScheme>
    <a:fontScheme name="Oceá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Oceá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á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á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á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á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á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á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á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án 9">
        <a:dk1>
          <a:srgbClr val="008080"/>
        </a:dk1>
        <a:lt1>
          <a:srgbClr val="A7E1BE"/>
        </a:lt1>
        <a:dk2>
          <a:srgbClr val="006666"/>
        </a:dk2>
        <a:lt2>
          <a:srgbClr val="00675C"/>
        </a:lt2>
        <a:accent1>
          <a:srgbClr val="33CCCC"/>
        </a:accent1>
        <a:accent2>
          <a:srgbClr val="00C600"/>
        </a:accent2>
        <a:accent3>
          <a:srgbClr val="D0EEDB"/>
        </a:accent3>
        <a:accent4>
          <a:srgbClr val="006C6C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eán 10">
        <a:dk1>
          <a:srgbClr val="008080"/>
        </a:dk1>
        <a:lt1>
          <a:srgbClr val="BAD7B1"/>
        </a:lt1>
        <a:dk2>
          <a:srgbClr val="006666"/>
        </a:dk2>
        <a:lt2>
          <a:srgbClr val="00675C"/>
        </a:lt2>
        <a:accent1>
          <a:srgbClr val="33CCCC"/>
        </a:accent1>
        <a:accent2>
          <a:srgbClr val="00C600"/>
        </a:accent2>
        <a:accent3>
          <a:srgbClr val="D9E8D5"/>
        </a:accent3>
        <a:accent4>
          <a:srgbClr val="006C6C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eán 11">
        <a:dk1>
          <a:srgbClr val="008080"/>
        </a:dk1>
        <a:lt1>
          <a:srgbClr val="90DA9C"/>
        </a:lt1>
        <a:dk2>
          <a:srgbClr val="006666"/>
        </a:dk2>
        <a:lt2>
          <a:srgbClr val="00675C"/>
        </a:lt2>
        <a:accent1>
          <a:srgbClr val="33CCCC"/>
        </a:accent1>
        <a:accent2>
          <a:srgbClr val="00C600"/>
        </a:accent2>
        <a:accent3>
          <a:srgbClr val="C6EACB"/>
        </a:accent3>
        <a:accent4>
          <a:srgbClr val="006C6C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eán 12">
        <a:dk1>
          <a:srgbClr val="008080"/>
        </a:dk1>
        <a:lt1>
          <a:srgbClr val="C4DBF2"/>
        </a:lt1>
        <a:dk2>
          <a:srgbClr val="006666"/>
        </a:dk2>
        <a:lt2>
          <a:srgbClr val="00675C"/>
        </a:lt2>
        <a:accent1>
          <a:srgbClr val="33CCCC"/>
        </a:accent1>
        <a:accent2>
          <a:srgbClr val="00C600"/>
        </a:accent2>
        <a:accent3>
          <a:srgbClr val="DEEAF7"/>
        </a:accent3>
        <a:accent4>
          <a:srgbClr val="006C6C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eán 13">
        <a:dk1>
          <a:srgbClr val="000066"/>
        </a:dk1>
        <a:lt1>
          <a:srgbClr val="FFFFFF"/>
        </a:lt1>
        <a:dk2>
          <a:srgbClr val="81AB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C1D2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án 14">
        <a:dk1>
          <a:srgbClr val="0066FF"/>
        </a:dk1>
        <a:lt1>
          <a:srgbClr val="ABC7FF"/>
        </a:lt1>
        <a:dk2>
          <a:srgbClr val="000099"/>
        </a:dk2>
        <a:lt2>
          <a:srgbClr val="0033CC"/>
        </a:lt2>
        <a:accent1>
          <a:srgbClr val="6666FF"/>
        </a:accent1>
        <a:accent2>
          <a:srgbClr val="9999FF"/>
        </a:accent2>
        <a:accent3>
          <a:srgbClr val="D2E0FF"/>
        </a:accent3>
        <a:accent4>
          <a:srgbClr val="0056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ceán 15">
        <a:dk1>
          <a:srgbClr val="0066FF"/>
        </a:dk1>
        <a:lt1>
          <a:srgbClr val="9DBEFF"/>
        </a:lt1>
        <a:dk2>
          <a:srgbClr val="000099"/>
        </a:dk2>
        <a:lt2>
          <a:srgbClr val="0033CC"/>
        </a:lt2>
        <a:accent1>
          <a:srgbClr val="6666FF"/>
        </a:accent1>
        <a:accent2>
          <a:srgbClr val="9999FF"/>
        </a:accent2>
        <a:accent3>
          <a:srgbClr val="CCDBFF"/>
        </a:accent3>
        <a:accent4>
          <a:srgbClr val="0056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– klasické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5048</TotalTime>
  <Words>533</Words>
  <Application>Microsoft Office PowerPoint</Application>
  <PresentationFormat>A3 (297 x 420 mm)</PresentationFormat>
  <Paragraphs>69</Paragraphs>
  <Slides>16</Slides>
  <Notes>2</Notes>
  <HiddenSlides>0</HiddenSlides>
  <MMClips>0</MMClips>
  <ScaleCrop>false</ScaleCrop>
  <HeadingPairs>
    <vt:vector size="6" baseType="variant">
      <vt:variant>
        <vt:lpstr>Motiv</vt:lpstr>
      </vt:variant>
      <vt:variant>
        <vt:i4>2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9" baseType="lpstr">
      <vt:lpstr>Oceán</vt:lpstr>
      <vt:lpstr>Tok</vt:lpstr>
      <vt:lpstr>Fotografie</vt:lpstr>
      <vt:lpstr>Snímek 1</vt:lpstr>
      <vt:lpstr>Schéma vzdělávacího systému České republiky </vt:lpstr>
      <vt:lpstr>Snímek 3</vt:lpstr>
      <vt:lpstr>Počet škol, tříd, dětí/žáků/studentů v ČR ve školním roce 2010/11 podle úrovně vzdělávání</vt:lpstr>
      <vt:lpstr>Názorná ilustrace negativ stávajícího systému  výrazné meziroční a především mezikrajské rozdíly ve mzdových výdajích na 1 žáka v 1 oboru vzdělání </vt:lpstr>
      <vt:lpstr>Snímek 6</vt:lpstr>
      <vt:lpstr>Snímek 7</vt:lpstr>
      <vt:lpstr>Schéma rozdílu mezi možnostmi působení financování „na třídu“  a financování „na žáka“</vt:lpstr>
      <vt:lpstr>Ukázky modelového působení  nového systému financování</vt:lpstr>
      <vt:lpstr>Snímek 10</vt:lpstr>
      <vt:lpstr>I. stupeň plně organizovaných základních škol</vt:lpstr>
      <vt:lpstr>Snímek 12</vt:lpstr>
      <vt:lpstr>Snímek 13</vt:lpstr>
      <vt:lpstr>Snímek 14</vt:lpstr>
      <vt:lpstr>Snímek 15</vt:lpstr>
      <vt:lpstr>Snímek 16</vt:lpstr>
    </vt:vector>
  </TitlesOfParts>
  <Company>MŠMT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koukalovad</dc:creator>
  <cp:lastModifiedBy>MSMT</cp:lastModifiedBy>
  <cp:revision>316</cp:revision>
  <dcterms:created xsi:type="dcterms:W3CDTF">2006-04-13T11:38:56Z</dcterms:created>
  <dcterms:modified xsi:type="dcterms:W3CDTF">2011-09-19T12:55:42Z</dcterms:modified>
</cp:coreProperties>
</file>