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notesMasterIdLst>
    <p:notesMasterId r:id="rId11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5" r:id="rId9"/>
    <p:sldId id="266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34" autoAdjust="0"/>
  </p:normalViewPr>
  <p:slideViewPr>
    <p:cSldViewPr snapToGrid="0">
      <p:cViewPr varScale="1">
        <p:scale>
          <a:sx n="74" d="100"/>
          <a:sy n="74" d="100"/>
        </p:scale>
        <p:origin x="5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B61B3C-0931-40A4-9A2A-51070046DFD3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F18D0-9803-4408-B8BB-EA8C03B5D88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3023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66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6608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9468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1275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22644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68602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        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016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           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1873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    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F18D0-9803-4408-B8BB-EA8C03B5D88B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4643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5340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427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842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2109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840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90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360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1657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8355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329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4630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6944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82594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748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9084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3253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9266A-5449-42BE-9AD6-614D03E99535}" type="datetimeFigureOut">
              <a:rPr lang="cs-CZ" smtClean="0"/>
              <a:t>17. 9. 2014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13567D4-498A-4CB8-B7EE-1181044E5CF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482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  <p:sldLayoutId id="2147484116" r:id="rId12"/>
    <p:sldLayoutId id="2147484117" r:id="rId13"/>
    <p:sldLayoutId id="2147484118" r:id="rId14"/>
    <p:sldLayoutId id="2147484119" r:id="rId15"/>
    <p:sldLayoutId id="214748412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arcela.spundova@gyp.a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zapletalj@ccclxv.net" TargetMode="External"/><Relationship Id="rId5" Type="http://schemas.openxmlformats.org/officeDocument/2006/relationships/hyperlink" Target="http://www.ccclxv.net/" TargetMode="External"/><Relationship Id="rId4" Type="http://schemas.openxmlformats.org/officeDocument/2006/relationships/hyperlink" Target="http://www.certifikace.gyp.as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chemeClr val="accent1">
                <a:lumMod val="5000"/>
                <a:lumOff val="95000"/>
              </a:schemeClr>
            </a:gs>
            <a:gs pos="85520">
              <a:schemeClr val="accent4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98000">
              <a:schemeClr val="accent1">
                <a:lumMod val="45000"/>
                <a:lumOff val="55000"/>
              </a:schemeClr>
            </a:gs>
            <a:gs pos="100000">
              <a:schemeClr val="accent5">
                <a:lumMod val="40000"/>
                <a:lumOff val="60000"/>
              </a:schemeClr>
            </a:gs>
          </a:gsLst>
          <a:lin ang="15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47409" y="1736877"/>
            <a:ext cx="7766936" cy="1646302"/>
          </a:xfr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Využití Office 365 pro kvalitu řízení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18535" y="4050836"/>
            <a:ext cx="9144000" cy="2579425"/>
          </a:xfrm>
          <a:noFill/>
        </p:spPr>
        <p:txBody>
          <a:bodyPr>
            <a:normAutofit/>
          </a:bodyPr>
          <a:lstStyle/>
          <a:p>
            <a:pPr algn="ctr"/>
            <a:r>
              <a:rPr lang="cs-CZ" b="1" dirty="0"/>
              <a:t>Celostátní seminář ředitelů středních průmyslových škol</a:t>
            </a:r>
            <a:endParaRPr lang="cs-CZ" b="1" i="1" dirty="0"/>
          </a:p>
          <a:p>
            <a:pPr algn="ctr"/>
            <a:r>
              <a:rPr lang="cs-CZ" dirty="0"/>
              <a:t>zaměřený na koncepční a metodické otázky rozvoje středního odborného školství spojený s Valnou hromadou A SPŠ ČR</a:t>
            </a:r>
          </a:p>
          <a:p>
            <a:pPr algn="ctr"/>
            <a:r>
              <a:rPr lang="cs-CZ" dirty="0"/>
              <a:t>H</a:t>
            </a:r>
            <a:r>
              <a:rPr lang="cs-CZ" dirty="0" smtClean="0"/>
              <a:t>otelu </a:t>
            </a:r>
            <a:r>
              <a:rPr lang="cs-CZ" dirty="0"/>
              <a:t>Bezděz - Lázeňský Vrch 216, Staré Splavy</a:t>
            </a:r>
          </a:p>
          <a:p>
            <a:pPr algn="ctr"/>
            <a:r>
              <a:rPr lang="cs-CZ" b="1" u="sng" dirty="0" smtClean="0"/>
              <a:t>15</a:t>
            </a:r>
            <a:r>
              <a:rPr lang="cs-CZ" b="1" u="sng" dirty="0"/>
              <a:t>. - 17. září 2014</a:t>
            </a:r>
            <a:endParaRPr lang="cs-CZ" dirty="0"/>
          </a:p>
          <a:p>
            <a:r>
              <a:rPr lang="cs-CZ" b="1" cap="small" dirty="0" smtClean="0"/>
              <a:t>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3260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4028" y="350610"/>
            <a:ext cx="10863943" cy="1942646"/>
          </a:xfrm>
        </p:spPr>
        <p:txBody>
          <a:bodyPr>
            <a:noAutofit/>
          </a:bodyPr>
          <a:lstStyle/>
          <a:p>
            <a:pPr lvl="0"/>
            <a:r>
              <a:rPr lang="cs-CZ" sz="5400" b="1" dirty="0" smtClean="0">
                <a:solidFill>
                  <a:srgbClr val="C00000"/>
                </a:solidFill>
              </a:rPr>
              <a:t>Autoři projektu</a:t>
            </a:r>
            <a:endParaRPr lang="cs-CZ" sz="5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4028" y="1596570"/>
            <a:ext cx="10515600" cy="5138057"/>
          </a:xfrm>
        </p:spPr>
        <p:txBody>
          <a:bodyPr>
            <a:normAutofit fontScale="85000" lnSpcReduction="20000"/>
          </a:bodyPr>
          <a:lstStyle/>
          <a:p>
            <a:r>
              <a:rPr lang="cs-CZ" sz="3300" dirty="0" smtClean="0"/>
              <a:t>Ing. Marcela Špundová (Kvalita řízení)</a:t>
            </a:r>
          </a:p>
          <a:p>
            <a:pPr marL="0" indent="0">
              <a:buNone/>
            </a:pPr>
            <a:r>
              <a:rPr lang="cs-CZ" sz="2400" dirty="0" smtClean="0"/>
              <a:t>Konzultační a poradenská činnost pro nastavení systému managementu </a:t>
            </a:r>
          </a:p>
          <a:p>
            <a:pPr marL="0" indent="0">
              <a:buNone/>
            </a:pPr>
            <a:r>
              <a:rPr lang="cs-CZ" sz="2400" dirty="0"/>
              <a:t>k</a:t>
            </a:r>
            <a:r>
              <a:rPr lang="cs-CZ" sz="2400" dirty="0" smtClean="0"/>
              <a:t>vality ve školách a   školských zařízeních ,GYP LOGISTICS, a.s.</a:t>
            </a:r>
          </a:p>
          <a:p>
            <a:pPr marL="0" indent="0">
              <a:buNone/>
            </a:pPr>
            <a:r>
              <a:rPr lang="cs-CZ" sz="2600" dirty="0">
                <a:solidFill>
                  <a:srgbClr val="00B0F0"/>
                </a:solidFill>
                <a:hlinkClick r:id="rId3"/>
              </a:rPr>
              <a:t>m</a:t>
            </a:r>
            <a:r>
              <a:rPr lang="cs-CZ" sz="2600" dirty="0" smtClean="0">
                <a:solidFill>
                  <a:srgbClr val="00B0F0"/>
                </a:solidFill>
                <a:hlinkClick r:id="rId3"/>
              </a:rPr>
              <a:t>arcela.spundova@gyp.as</a:t>
            </a:r>
            <a:endParaRPr lang="cs-CZ" sz="26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600" smtClean="0">
                <a:hlinkClick r:id="rId4"/>
              </a:rPr>
              <a:t>Certifikace.gyp.as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+420 603 753 484 </a:t>
            </a:r>
          </a:p>
          <a:p>
            <a:pPr marL="0" indent="0">
              <a:buNone/>
            </a:pPr>
            <a:endParaRPr lang="cs-CZ" sz="1100" dirty="0" smtClean="0"/>
          </a:p>
          <a:p>
            <a:r>
              <a:rPr lang="cs-CZ" sz="3300" dirty="0" smtClean="0"/>
              <a:t>Mgr. Jaromír Zapletal (technická podpora)</a:t>
            </a:r>
          </a:p>
          <a:p>
            <a:pPr marL="0" indent="0">
              <a:buNone/>
            </a:pPr>
            <a:r>
              <a:rPr lang="cs-CZ" sz="2400" dirty="0" smtClean="0"/>
              <a:t>Konzultace a realizace řešení na bázi SharePoint 2010, SharePoint 2013 </a:t>
            </a:r>
          </a:p>
          <a:p>
            <a:pPr marL="0" indent="0">
              <a:buNone/>
            </a:pPr>
            <a:r>
              <a:rPr lang="cs-CZ" sz="2400" dirty="0" smtClean="0"/>
              <a:t>a Office 365, návrh a řešení workflow ve výše uvedených prostředích.</a:t>
            </a:r>
          </a:p>
          <a:p>
            <a:pPr marL="0" indent="0">
              <a:buNone/>
            </a:pPr>
            <a:r>
              <a:rPr lang="cs-CZ" sz="2600" dirty="0" smtClean="0">
                <a:hlinkClick r:id="rId5"/>
              </a:rPr>
              <a:t>http://www.ccclxv.net/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>
                <a:hlinkClick r:id="rId6"/>
              </a:rPr>
              <a:t>zapletalj@ccclxv.net</a:t>
            </a:r>
            <a:endParaRPr lang="cs-CZ" sz="2600" dirty="0" smtClean="0"/>
          </a:p>
          <a:p>
            <a:pPr marL="0" indent="0">
              <a:buNone/>
            </a:pPr>
            <a:r>
              <a:rPr lang="en-US" sz="2600" dirty="0" smtClean="0"/>
              <a:t>+420 603 469 604</a:t>
            </a:r>
            <a:endParaRPr lang="cs-CZ" sz="2600" dirty="0" smtClean="0"/>
          </a:p>
          <a:p>
            <a:pPr lvl="0"/>
            <a:endParaRPr lang="cs-CZ" sz="3100" dirty="0" smtClean="0"/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185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800" y="365125"/>
            <a:ext cx="10515600" cy="1623331"/>
          </a:xfrm>
        </p:spPr>
        <p:txBody>
          <a:bodyPr>
            <a:noAutofit/>
          </a:bodyPr>
          <a:lstStyle/>
          <a:p>
            <a:pPr lvl="0"/>
            <a:r>
              <a:rPr lang="cs-CZ" sz="4800" b="1" dirty="0" smtClean="0">
                <a:solidFill>
                  <a:srgbClr val="C00000"/>
                </a:solidFill>
              </a:rPr>
              <a:t>Výhody využití Office 365 </a:t>
            </a:r>
            <a:br>
              <a:rPr lang="cs-CZ" sz="4800" b="1" dirty="0" smtClean="0">
                <a:solidFill>
                  <a:srgbClr val="C00000"/>
                </a:solidFill>
              </a:rPr>
            </a:br>
            <a:r>
              <a:rPr lang="cs-CZ" sz="4800" b="1" dirty="0" smtClean="0">
                <a:solidFill>
                  <a:srgbClr val="C00000"/>
                </a:solidFill>
              </a:rPr>
              <a:t>pro kvalitu řízení školy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800" y="1988456"/>
            <a:ext cx="10515600" cy="5138057"/>
          </a:xfrm>
        </p:spPr>
        <p:txBody>
          <a:bodyPr>
            <a:normAutofit fontScale="85000" lnSpcReduction="10000"/>
          </a:bodyPr>
          <a:lstStyle/>
          <a:p>
            <a:pPr lvl="0"/>
            <a:endParaRPr lang="cs-CZ" sz="1200" dirty="0" smtClean="0"/>
          </a:p>
          <a:p>
            <a:pPr lvl="0"/>
            <a:r>
              <a:rPr lang="cs-CZ" sz="2400" dirty="0" smtClean="0"/>
              <a:t>v</a:t>
            </a:r>
            <a:r>
              <a:rPr lang="cs-CZ" sz="2400" dirty="0"/>
              <a:t> současné době </a:t>
            </a:r>
            <a:r>
              <a:rPr lang="cs-CZ" sz="2400" dirty="0" smtClean="0"/>
              <a:t>nejkomplexnější </a:t>
            </a:r>
            <a:r>
              <a:rPr lang="cs-CZ" sz="2400" dirty="0"/>
              <a:t>nástroj pro </a:t>
            </a:r>
            <a:r>
              <a:rPr lang="cs-CZ" sz="2400" dirty="0" smtClean="0"/>
              <a:t>kvalitu řízení </a:t>
            </a:r>
          </a:p>
          <a:p>
            <a:pPr lvl="0"/>
            <a:r>
              <a:rPr lang="cs-CZ" sz="2400" dirty="0" smtClean="0"/>
              <a:t>veškeré </a:t>
            </a:r>
            <a:r>
              <a:rPr lang="cs-CZ" sz="2400" dirty="0"/>
              <a:t>požadavky na řízení školy </a:t>
            </a:r>
            <a:r>
              <a:rPr lang="cs-CZ" sz="2400" dirty="0" smtClean="0"/>
              <a:t>v</a:t>
            </a:r>
            <a:r>
              <a:rPr lang="cs-CZ" sz="2400" dirty="0"/>
              <a:t> jednom </a:t>
            </a:r>
            <a:r>
              <a:rPr lang="cs-CZ" sz="2400" dirty="0" smtClean="0"/>
              <a:t>systému - zefektivnění chodu a řízení školy</a:t>
            </a:r>
            <a:endParaRPr lang="cs-CZ" sz="2400" dirty="0"/>
          </a:p>
          <a:p>
            <a:pPr lvl="0"/>
            <a:r>
              <a:rPr lang="cs-CZ" sz="2400" dirty="0"/>
              <a:t>lze nastavit různé procesy z oblasti pedagogické, ekonomické i </a:t>
            </a:r>
            <a:r>
              <a:rPr lang="cs-CZ" sz="2400" dirty="0" smtClean="0"/>
              <a:t>provozní, včetně </a:t>
            </a:r>
            <a:r>
              <a:rPr lang="cs-CZ" sz="2400" dirty="0"/>
              <a:t>jejich schvalování</a:t>
            </a:r>
          </a:p>
          <a:p>
            <a:r>
              <a:rPr lang="cs-CZ" sz="2400" dirty="0" smtClean="0"/>
              <a:t>aktuální informovanost - všichni </a:t>
            </a:r>
            <a:r>
              <a:rPr lang="cs-CZ" sz="2400" dirty="0"/>
              <a:t>zaměstnanci mají dostupné informace o dění ve </a:t>
            </a:r>
            <a:r>
              <a:rPr lang="cs-CZ" sz="2400" dirty="0" smtClean="0"/>
              <a:t>škole</a:t>
            </a:r>
          </a:p>
          <a:p>
            <a:pPr lvl="0"/>
            <a:r>
              <a:rPr lang="cs-CZ" sz="2400" dirty="0" smtClean="0"/>
              <a:t>stanovená jasná pravidla a odpovědnosti</a:t>
            </a:r>
          </a:p>
          <a:p>
            <a:pPr lvl="0"/>
            <a:r>
              <a:rPr lang="cs-CZ" sz="2400" dirty="0"/>
              <a:t>z</a:t>
            </a:r>
            <a:r>
              <a:rPr lang="cs-CZ" sz="2400" dirty="0" smtClean="0"/>
              <a:t>apojení více pracovníků – vkládání informací provádí pracovník odpovědný za určitou činnost, včetně dokumentace</a:t>
            </a:r>
          </a:p>
          <a:p>
            <a:pPr lvl="0"/>
            <a:r>
              <a:rPr lang="cs-CZ" sz="2400" dirty="0" smtClean="0"/>
              <a:t>úspora </a:t>
            </a:r>
            <a:r>
              <a:rPr lang="cs-CZ" sz="2400" dirty="0"/>
              <a:t>kancelářské techniky a </a:t>
            </a:r>
            <a:r>
              <a:rPr lang="cs-CZ" sz="2400" dirty="0" smtClean="0"/>
              <a:t>materiálu (jeden tištěný originál s podpisem ředitele školy)</a:t>
            </a:r>
            <a:endParaRPr lang="cs-CZ" sz="2400" dirty="0"/>
          </a:p>
          <a:p>
            <a:pPr lvl="0"/>
            <a:r>
              <a:rPr lang="cs-CZ" sz="2400" dirty="0" smtClean="0"/>
              <a:t>zpětná </a:t>
            </a:r>
            <a:r>
              <a:rPr lang="cs-CZ" sz="2400" dirty="0"/>
              <a:t>vazba pro vedení školy </a:t>
            </a:r>
            <a:endParaRPr lang="cs-CZ" sz="2400" dirty="0" smtClean="0"/>
          </a:p>
          <a:p>
            <a:r>
              <a:rPr lang="cs-CZ" sz="2400" dirty="0" smtClean="0"/>
              <a:t>škola nezatěžuje svůj server, úložiště je mimo školu. Je nutný přístup k internetu</a:t>
            </a:r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75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7514" y="365125"/>
            <a:ext cx="10515600" cy="2015218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Informační portál školy </a:t>
            </a:r>
            <a:br>
              <a:rPr lang="cs-CZ" sz="4800" b="1" dirty="0" smtClean="0">
                <a:solidFill>
                  <a:srgbClr val="C00000"/>
                </a:solidFill>
              </a:rPr>
            </a:br>
            <a:r>
              <a:rPr lang="cs-CZ" sz="4800" b="1" dirty="0" smtClean="0">
                <a:solidFill>
                  <a:srgbClr val="C00000"/>
                </a:solidFill>
              </a:rPr>
              <a:t>s využitím Office 365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7514" y="2104571"/>
            <a:ext cx="10515600" cy="458283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Základní </a:t>
            </a:r>
            <a:r>
              <a:rPr lang="cs-CZ" sz="2400" dirty="0"/>
              <a:t>weby pro řízení</a:t>
            </a:r>
          </a:p>
          <a:p>
            <a:r>
              <a:rPr lang="cs-CZ" sz="2400" dirty="0" smtClean="0"/>
              <a:t>Sborovna</a:t>
            </a:r>
          </a:p>
          <a:p>
            <a:r>
              <a:rPr lang="cs-CZ" sz="2400" dirty="0" smtClean="0"/>
              <a:t>Ředitelna</a:t>
            </a:r>
          </a:p>
          <a:p>
            <a:r>
              <a:rPr lang="cs-CZ" sz="2400" dirty="0" smtClean="0"/>
              <a:t>Dokumentace školy</a:t>
            </a:r>
          </a:p>
          <a:p>
            <a:r>
              <a:rPr lang="cs-CZ" sz="2400" dirty="0" smtClean="0"/>
              <a:t>Další weby (žáci, učitelé, předmětové komise, atd.)</a:t>
            </a:r>
          </a:p>
          <a:p>
            <a:r>
              <a:rPr lang="cs-CZ" sz="2400" dirty="0" smtClean="0"/>
              <a:t>Možnost využití Outlooku</a:t>
            </a:r>
          </a:p>
          <a:p>
            <a:r>
              <a:rPr lang="cs-CZ" sz="2400" dirty="0" smtClean="0"/>
              <a:t>Možnosti využití </a:t>
            </a:r>
            <a:r>
              <a:rPr lang="cs-CZ" sz="2400" dirty="0" err="1" smtClean="0"/>
              <a:t>OneDrive</a:t>
            </a:r>
            <a:endParaRPr lang="cs-CZ" sz="24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502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92554"/>
            <a:ext cx="10515600" cy="1652361"/>
          </a:xfrm>
        </p:spPr>
        <p:txBody>
          <a:bodyPr>
            <a:normAutofit fontScale="90000"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 </a:t>
            </a:r>
            <a:br>
              <a:rPr lang="cs-CZ" dirty="0" smtClean="0"/>
            </a:br>
            <a:r>
              <a:rPr lang="cs-CZ" dirty="0"/>
              <a:t>	</a:t>
            </a:r>
            <a:r>
              <a:rPr lang="cs-CZ" dirty="0" smtClean="0"/>
              <a:t>			</a:t>
            </a:r>
            <a:r>
              <a:rPr lang="cs-CZ" sz="6000" b="1" dirty="0" smtClean="0">
                <a:solidFill>
                  <a:srgbClr val="C00000"/>
                </a:solidFill>
              </a:rPr>
              <a:t>Web „Sborovna“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25172" y="1753053"/>
            <a:ext cx="8538029" cy="4618718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sz="2000" dirty="0" smtClean="0"/>
              <a:t>Kalendář akcí (plán práce na školní rok)</a:t>
            </a:r>
          </a:p>
          <a:p>
            <a:r>
              <a:rPr lang="cs-CZ" sz="2000" dirty="0" smtClean="0"/>
              <a:t>Nepřítomnost na pracovišti </a:t>
            </a:r>
          </a:p>
          <a:p>
            <a:r>
              <a:rPr lang="cs-CZ" sz="2000" dirty="0" smtClean="0"/>
              <a:t>Zprávy z pracovní cesty</a:t>
            </a:r>
          </a:p>
          <a:p>
            <a:r>
              <a:rPr lang="cs-CZ" sz="2000" dirty="0" smtClean="0"/>
              <a:t>Deník oprav</a:t>
            </a:r>
          </a:p>
          <a:p>
            <a:r>
              <a:rPr lang="cs-CZ" sz="2000" dirty="0" smtClean="0"/>
              <a:t>HelpDesk IT</a:t>
            </a:r>
          </a:p>
          <a:p>
            <a:r>
              <a:rPr lang="cs-CZ" sz="2000" dirty="0" smtClean="0"/>
              <a:t>Plány exkurzí</a:t>
            </a:r>
          </a:p>
          <a:p>
            <a:r>
              <a:rPr lang="cs-CZ" sz="2000" dirty="0" smtClean="0"/>
              <a:t>Rezervace místností</a:t>
            </a:r>
          </a:p>
          <a:p>
            <a:r>
              <a:rPr lang="cs-CZ" sz="2000" dirty="0" smtClean="0"/>
              <a:t>Rezervace služebních aut</a:t>
            </a:r>
          </a:p>
          <a:p>
            <a:r>
              <a:rPr lang="cs-CZ" sz="2000" dirty="0" smtClean="0"/>
              <a:t>Žádosti o nákup</a:t>
            </a:r>
          </a:p>
          <a:p>
            <a:r>
              <a:rPr lang="cs-CZ" sz="2000" dirty="0" smtClean="0"/>
              <a:t>Další procesy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22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37846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C00000"/>
                </a:solidFill>
              </a:rPr>
              <a:t/>
            </a:r>
            <a:br>
              <a:rPr lang="cs-CZ" sz="5400" b="1" dirty="0" smtClean="0">
                <a:solidFill>
                  <a:srgbClr val="C00000"/>
                </a:solidFill>
              </a:rPr>
            </a:br>
            <a:r>
              <a:rPr lang="cs-CZ" sz="5400" b="1" dirty="0" smtClean="0">
                <a:solidFill>
                  <a:srgbClr val="C00000"/>
                </a:solidFill>
              </a:rPr>
              <a:t>     Web „Ředitelna“</a:t>
            </a:r>
            <a:endParaRPr lang="cs-CZ" sz="5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51391" y="2204132"/>
            <a:ext cx="7944152" cy="388077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000" dirty="0" smtClean="0"/>
              <a:t>Poznámkový blok (příprava na porady)</a:t>
            </a:r>
          </a:p>
          <a:p>
            <a:r>
              <a:rPr lang="cs-CZ" sz="2000" dirty="0" smtClean="0"/>
              <a:t>Zápisy z porad vedení</a:t>
            </a:r>
          </a:p>
          <a:p>
            <a:r>
              <a:rPr lang="cs-CZ" sz="2000" dirty="0" smtClean="0"/>
              <a:t>Plán kontrolní a hospitační činnosti</a:t>
            </a:r>
          </a:p>
          <a:p>
            <a:r>
              <a:rPr lang="cs-CZ" sz="2000" dirty="0" smtClean="0"/>
              <a:t>Zápisy z kontrolní činnosti a hospitací</a:t>
            </a:r>
          </a:p>
          <a:p>
            <a:r>
              <a:rPr lang="cs-CZ" sz="2000" dirty="0" smtClean="0"/>
              <a:t>Nastavení procesů</a:t>
            </a:r>
          </a:p>
          <a:p>
            <a:r>
              <a:rPr lang="cs-CZ" sz="2000" dirty="0" smtClean="0"/>
              <a:t>Číselníky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941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700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>
                <a:solidFill>
                  <a:srgbClr val="C00000"/>
                </a:solidFill>
              </a:rPr>
              <a:t>Web „Dokumentace školy“</a:t>
            </a:r>
            <a:br>
              <a:rPr lang="cs-CZ" sz="4900" b="1" dirty="0" smtClean="0">
                <a:solidFill>
                  <a:srgbClr val="C00000"/>
                </a:solidFill>
              </a:rPr>
            </a:br>
            <a:endParaRPr lang="cs-CZ" sz="49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43314"/>
            <a:ext cx="10515600" cy="501468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000" dirty="0" smtClean="0"/>
              <a:t>Směrnice</a:t>
            </a:r>
          </a:p>
          <a:p>
            <a:r>
              <a:rPr lang="cs-CZ" sz="2000" dirty="0" smtClean="0"/>
              <a:t>Dokumenty (včetně organizace školního roku)</a:t>
            </a:r>
          </a:p>
          <a:p>
            <a:r>
              <a:rPr lang="cs-CZ" sz="2000" dirty="0" smtClean="0"/>
              <a:t>Příkazy</a:t>
            </a:r>
          </a:p>
          <a:p>
            <a:r>
              <a:rPr lang="cs-CZ" sz="2000" dirty="0" smtClean="0"/>
              <a:t>Pokyny</a:t>
            </a:r>
          </a:p>
          <a:p>
            <a:r>
              <a:rPr lang="cs-CZ" sz="2000" dirty="0" smtClean="0"/>
              <a:t>Zápisy (pedagogické rady, provozní porady pedagogických                                             a nepedagogických pracovníků, jednání předmětový komisí, atd.)</a:t>
            </a:r>
          </a:p>
          <a:p>
            <a:r>
              <a:rPr lang="cs-CZ" sz="2000" dirty="0" smtClean="0"/>
              <a:t>Formuláře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042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28132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Využití Office 365 </a:t>
            </a:r>
            <a:br>
              <a:rPr lang="cs-CZ" sz="4800" b="1" dirty="0" smtClean="0">
                <a:solidFill>
                  <a:srgbClr val="C00000"/>
                </a:solidFill>
              </a:rPr>
            </a:br>
            <a:r>
              <a:rPr lang="cs-CZ" sz="4800" b="1" dirty="0" smtClean="0">
                <a:solidFill>
                  <a:srgbClr val="C00000"/>
                </a:solidFill>
              </a:rPr>
              <a:t>pro řízení kvality školy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211182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b="1" dirty="0" smtClean="0"/>
              <a:t> Přehled škol</a:t>
            </a:r>
            <a:endParaRPr lang="cs-CZ" sz="1000" b="1" dirty="0" smtClean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772437"/>
              </p:ext>
            </p:extLst>
          </p:nvPr>
        </p:nvGraphicFramePr>
        <p:xfrm>
          <a:off x="838200" y="3236685"/>
          <a:ext cx="9321800" cy="4480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60900"/>
                <a:gridCol w="4660900"/>
              </a:tblGrid>
              <a:tr h="3309257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VOŠ a SPŠ Žďár nad Sázavou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SŠ polytechnická Brno, Jílová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ZŠ Uherské Hradiště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SPŠ Otrokovice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Střední zdravotnická škola a Vyšší odborná škola zdravotnická Zlín</a:t>
                      </a:r>
                    </a:p>
                    <a:p>
                      <a:pPr marL="342900" marR="0" indent="-3429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Gymnázium Zlín - Lesní čtvrť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cs-CZ" sz="2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cs-CZ" sz="2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cs-CZ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dirty="0" smtClean="0"/>
                        <a:t>SPŠ chemická Brno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VOŠ ekonomická a zdravotnická a SŠ </a:t>
                      </a:r>
                      <a:r>
                        <a:rPr lang="cs-CZ" sz="2400" dirty="0" smtClean="0"/>
                        <a:t>Boskovice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2400" dirty="0" smtClean="0"/>
                        <a:t>SŠIS Dvůr Králové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934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3200" dirty="0" smtClean="0"/>
              <a:t>Děkujeme za pozornost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8140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Červeno-oranžová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473</TotalTime>
  <Words>295</Words>
  <Application>Microsoft Office PowerPoint</Application>
  <PresentationFormat>Širokoúhlá obrazovka</PresentationFormat>
  <Paragraphs>107</Paragraphs>
  <Slides>9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Trebuchet MS</vt:lpstr>
      <vt:lpstr>Wingdings</vt:lpstr>
      <vt:lpstr>Wingdings 3</vt:lpstr>
      <vt:lpstr>Faseta</vt:lpstr>
      <vt:lpstr>Využití Office 365 pro kvalitu řízení</vt:lpstr>
      <vt:lpstr>Autoři projektu</vt:lpstr>
      <vt:lpstr>Výhody využití Office 365  pro kvalitu řízení školy</vt:lpstr>
      <vt:lpstr>Informační portál školy  s využitím Office 365</vt:lpstr>
      <vt:lpstr>                 Web „Sborovna“ </vt:lpstr>
      <vt:lpstr>      Web „Ředitelna“</vt:lpstr>
      <vt:lpstr> Web „Dokumentace školy“ </vt:lpstr>
      <vt:lpstr>Využití Office 365  pro řízení kvality školy</vt:lpstr>
      <vt:lpstr> 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Office 365 pro kvalitu řízení</dc:title>
  <dc:creator>Marcela Špundová</dc:creator>
  <cp:lastModifiedBy>Marcela Špundová</cp:lastModifiedBy>
  <cp:revision>31</cp:revision>
  <dcterms:created xsi:type="dcterms:W3CDTF">2014-08-05T18:29:55Z</dcterms:created>
  <dcterms:modified xsi:type="dcterms:W3CDTF">2014-09-17T06:58:09Z</dcterms:modified>
</cp:coreProperties>
</file>