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sldIdLst>
    <p:sldId id="256" r:id="rId2"/>
    <p:sldId id="257" r:id="rId3"/>
    <p:sldId id="275" r:id="rId4"/>
    <p:sldId id="258" r:id="rId5"/>
    <p:sldId id="259" r:id="rId6"/>
    <p:sldId id="260" r:id="rId7"/>
    <p:sldId id="261" r:id="rId8"/>
    <p:sldId id="277" r:id="rId9"/>
    <p:sldId id="276" r:id="rId10"/>
    <p:sldId id="294" r:id="rId11"/>
    <p:sldId id="278" r:id="rId12"/>
    <p:sldId id="264" r:id="rId13"/>
    <p:sldId id="279" r:id="rId14"/>
    <p:sldId id="298" r:id="rId15"/>
    <p:sldId id="270" r:id="rId16"/>
    <p:sldId id="267" r:id="rId17"/>
    <p:sldId id="305" r:id="rId18"/>
    <p:sldId id="306" r:id="rId19"/>
    <p:sldId id="282" r:id="rId20"/>
    <p:sldId id="303" r:id="rId21"/>
    <p:sldId id="301" r:id="rId22"/>
    <p:sldId id="304" r:id="rId23"/>
    <p:sldId id="288" r:id="rId24"/>
    <p:sldId id="30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řední styl 2 – zvýraznění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087" autoAdjust="0"/>
  </p:normalViewPr>
  <p:slideViewPr>
    <p:cSldViewPr>
      <p:cViewPr>
        <p:scale>
          <a:sx n="130" d="100"/>
          <a:sy n="130" d="100"/>
        </p:scale>
        <p:origin x="1074" y="-2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13259" y="1300786"/>
            <a:ext cx="6517482" cy="2509213"/>
          </a:xfrm>
        </p:spPr>
        <p:txBody>
          <a:bodyPr anchor="b">
            <a:normAutofit/>
          </a:bodyPr>
          <a:lstStyle>
            <a:lvl1pPr algn="ctr">
              <a:defRPr sz="4800"/>
            </a:lvl1pPr>
          </a:lstStyle>
          <a:p>
            <a:r>
              <a:rPr lang="cs-CZ" smtClean="0"/>
              <a:t>Kliknutím lze upravit styl.</a:t>
            </a:r>
            <a:endParaRPr lang="en-US" dirty="0"/>
          </a:p>
        </p:txBody>
      </p:sp>
      <p:sp>
        <p:nvSpPr>
          <p:cNvPr id="3" name="Subtitle 2"/>
          <p:cNvSpPr>
            <a:spLocks noGrp="1"/>
          </p:cNvSpPr>
          <p:nvPr>
            <p:ph type="subTitle" idx="1"/>
          </p:nvPr>
        </p:nvSpPr>
        <p:spPr>
          <a:xfrm>
            <a:off x="1313259" y="3886201"/>
            <a:ext cx="6517482"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p>
        </p:txBody>
      </p:sp>
    </p:spTree>
    <p:extLst>
      <p:ext uri="{BB962C8B-B14F-4D97-AF65-F5344CB8AC3E}">
        <p14:creationId xmlns:p14="http://schemas.microsoft.com/office/powerpoint/2010/main" val="43807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ek s popiskem">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46" y="4289374"/>
            <a:ext cx="7773324" cy="811610"/>
          </a:xfrm>
        </p:spPr>
        <p:txBody>
          <a:bodyPr anchor="b"/>
          <a:lstStyle>
            <a:lvl1pP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888558" y="698261"/>
            <a:ext cx="7366899"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685331" y="5108728"/>
            <a:ext cx="7773339"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2651386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7773339" cy="3427245"/>
          </a:xfrm>
        </p:spPr>
        <p:txBody>
          <a:bodyPr anchor="ctr"/>
          <a:lstStyle>
            <a:lvl1pPr algn="ct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685331" y="4204821"/>
            <a:ext cx="7773339"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4148038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084659" y="872588"/>
            <a:ext cx="6977064" cy="2729915"/>
          </a:xfrm>
        </p:spPr>
        <p:txBody>
          <a:bodyPr anchor="ctr"/>
          <a:lstStyle>
            <a:lvl1pPr>
              <a:defRPr sz="3200"/>
            </a:lvl1pPr>
          </a:lstStyle>
          <a:p>
            <a:r>
              <a:rPr lang="cs-CZ" smtClean="0"/>
              <a:t>Kliknutím lze upravit styl.</a:t>
            </a:r>
            <a:endParaRPr lang="en-US" dirty="0"/>
          </a:p>
        </p:txBody>
      </p:sp>
      <p:sp>
        <p:nvSpPr>
          <p:cNvPr id="12" name="Text Placeholder 3"/>
          <p:cNvSpPr>
            <a:spLocks noGrp="1"/>
          </p:cNvSpPr>
          <p:nvPr>
            <p:ph type="body" sz="half" idx="13"/>
          </p:nvPr>
        </p:nvSpPr>
        <p:spPr>
          <a:xfrm>
            <a:off x="1290484" y="3610032"/>
            <a:ext cx="6564224"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4" name="Text Placeholder 3"/>
          <p:cNvSpPr>
            <a:spLocks noGrp="1"/>
          </p:cNvSpPr>
          <p:nvPr>
            <p:ph type="body" sz="half" idx="2"/>
          </p:nvPr>
        </p:nvSpPr>
        <p:spPr>
          <a:xfrm>
            <a:off x="685331" y="4372797"/>
            <a:ext cx="7773339"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
        <p:nvSpPr>
          <p:cNvPr id="11" name="TextBox 10"/>
          <p:cNvSpPr txBox="1"/>
          <p:nvPr/>
        </p:nvSpPr>
        <p:spPr>
          <a:xfrm>
            <a:off x="737626" y="887859"/>
            <a:ext cx="546888"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850130" y="3120015"/>
            <a:ext cx="553641"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58668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2138722"/>
            <a:ext cx="7773339" cy="2511835"/>
          </a:xfrm>
        </p:spPr>
        <p:txBody>
          <a:bodyPr anchor="b"/>
          <a:lstStyle>
            <a:lvl1pPr algn="ctr">
              <a:defRPr sz="3200"/>
            </a:lvl1pPr>
          </a:lstStyle>
          <a:p>
            <a:r>
              <a:rPr lang="cs-CZ" smtClean="0"/>
              <a:t>Kliknutím lze upravit styl.</a:t>
            </a:r>
            <a:endParaRPr lang="en-US" dirty="0"/>
          </a:p>
        </p:txBody>
      </p:sp>
      <p:sp>
        <p:nvSpPr>
          <p:cNvPr id="4" name="Text Placeholder 3"/>
          <p:cNvSpPr>
            <a:spLocks noGrp="1"/>
          </p:cNvSpPr>
          <p:nvPr>
            <p:ph type="body" sz="half" idx="2"/>
          </p:nvPr>
        </p:nvSpPr>
        <p:spPr>
          <a:xfrm>
            <a:off x="685331" y="4662335"/>
            <a:ext cx="777333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2698061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loupce">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Title 1"/>
          <p:cNvSpPr>
            <a:spLocks noGrp="1"/>
          </p:cNvSpPr>
          <p:nvPr>
            <p:ph type="title"/>
          </p:nvPr>
        </p:nvSpPr>
        <p:spPr>
          <a:xfrm>
            <a:off x="685331" y="609600"/>
            <a:ext cx="7773339" cy="1605094"/>
          </a:xfrm>
        </p:spPr>
        <p:txBody>
          <a:bodyPr/>
          <a:lstStyle/>
          <a:p>
            <a:r>
              <a:rPr lang="cs-CZ" smtClean="0"/>
              <a:t>Kliknutím lze upravit styl.</a:t>
            </a:r>
            <a:endParaRPr lang="en-US" dirty="0"/>
          </a:p>
        </p:txBody>
      </p:sp>
      <p:sp>
        <p:nvSpPr>
          <p:cNvPr id="7" name="Text Placeholder 2"/>
          <p:cNvSpPr>
            <a:spLocks noGrp="1"/>
          </p:cNvSpPr>
          <p:nvPr>
            <p:ph type="body" idx="1"/>
          </p:nvPr>
        </p:nvSpPr>
        <p:spPr>
          <a:xfrm>
            <a:off x="685331" y="2367093"/>
            <a:ext cx="2474232"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8" name="Text Placeholder 3"/>
          <p:cNvSpPr>
            <a:spLocks noGrp="1"/>
          </p:cNvSpPr>
          <p:nvPr>
            <p:ph type="body" sz="half" idx="15"/>
          </p:nvPr>
        </p:nvSpPr>
        <p:spPr>
          <a:xfrm>
            <a:off x="685331" y="2943356"/>
            <a:ext cx="2474232"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9" name="Text Placeholder 4"/>
          <p:cNvSpPr>
            <a:spLocks noGrp="1"/>
          </p:cNvSpPr>
          <p:nvPr>
            <p:ph type="body" sz="quarter" idx="3"/>
          </p:nvPr>
        </p:nvSpPr>
        <p:spPr>
          <a:xfrm>
            <a:off x="3339292" y="2367093"/>
            <a:ext cx="2468641"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0" name="Text Placeholder 3"/>
          <p:cNvSpPr>
            <a:spLocks noGrp="1"/>
          </p:cNvSpPr>
          <p:nvPr>
            <p:ph type="body" sz="half" idx="16"/>
          </p:nvPr>
        </p:nvSpPr>
        <p:spPr>
          <a:xfrm>
            <a:off x="3331012" y="2943356"/>
            <a:ext cx="2477513"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11" name="Text Placeholder 4"/>
          <p:cNvSpPr>
            <a:spLocks noGrp="1"/>
          </p:cNvSpPr>
          <p:nvPr>
            <p:ph type="body" sz="quarter" idx="13"/>
          </p:nvPr>
        </p:nvSpPr>
        <p:spPr>
          <a:xfrm>
            <a:off x="5979974" y="2367093"/>
            <a:ext cx="2478696"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2" name="Text Placeholder 3"/>
          <p:cNvSpPr>
            <a:spLocks noGrp="1"/>
          </p:cNvSpPr>
          <p:nvPr>
            <p:ph type="body" sz="half" idx="17"/>
          </p:nvPr>
        </p:nvSpPr>
        <p:spPr>
          <a:xfrm>
            <a:off x="5979974" y="2943356"/>
            <a:ext cx="247869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36344850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loupce s obrázky">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 name="Title 1"/>
          <p:cNvSpPr>
            <a:spLocks noGrp="1"/>
          </p:cNvSpPr>
          <p:nvPr>
            <p:ph type="title"/>
          </p:nvPr>
        </p:nvSpPr>
        <p:spPr>
          <a:xfrm>
            <a:off x="685331" y="610772"/>
            <a:ext cx="7773339" cy="1603922"/>
          </a:xfrm>
        </p:spPr>
        <p:txBody>
          <a:bodyPr/>
          <a:lstStyle/>
          <a:p>
            <a:r>
              <a:rPr lang="cs-CZ" smtClean="0"/>
              <a:t>Kliknutím lze upravit styl.</a:t>
            </a:r>
            <a:endParaRPr lang="en-US" dirty="0"/>
          </a:p>
        </p:txBody>
      </p:sp>
      <p:sp>
        <p:nvSpPr>
          <p:cNvPr id="19" name="Text Placeholder 2"/>
          <p:cNvSpPr>
            <a:spLocks noGrp="1"/>
          </p:cNvSpPr>
          <p:nvPr>
            <p:ph type="body" idx="1"/>
          </p:nvPr>
        </p:nvSpPr>
        <p:spPr>
          <a:xfrm>
            <a:off x="685331" y="4204820"/>
            <a:ext cx="2472307"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0" name="Picture Placeholder 2"/>
          <p:cNvSpPr>
            <a:spLocks noGrp="1" noChangeAspect="1"/>
          </p:cNvSpPr>
          <p:nvPr>
            <p:ph type="pic" idx="15"/>
          </p:nvPr>
        </p:nvSpPr>
        <p:spPr>
          <a:xfrm>
            <a:off x="685331" y="2367093"/>
            <a:ext cx="2472307"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1" name="Text Placeholder 3"/>
          <p:cNvSpPr>
            <a:spLocks noGrp="1"/>
          </p:cNvSpPr>
          <p:nvPr>
            <p:ph type="body" sz="half" idx="18"/>
          </p:nvPr>
        </p:nvSpPr>
        <p:spPr>
          <a:xfrm>
            <a:off x="685331" y="4781082"/>
            <a:ext cx="2472307"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2" name="Text Placeholder 4"/>
          <p:cNvSpPr>
            <a:spLocks noGrp="1"/>
          </p:cNvSpPr>
          <p:nvPr>
            <p:ph type="body" sz="quarter" idx="3"/>
          </p:nvPr>
        </p:nvSpPr>
        <p:spPr>
          <a:xfrm>
            <a:off x="3332069" y="4204820"/>
            <a:ext cx="247637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3" name="Picture Placeholder 2"/>
          <p:cNvSpPr>
            <a:spLocks noGrp="1" noChangeAspect="1"/>
          </p:cNvSpPr>
          <p:nvPr>
            <p:ph type="pic" idx="21"/>
          </p:nvPr>
        </p:nvSpPr>
        <p:spPr>
          <a:xfrm>
            <a:off x="3331011" y="2367093"/>
            <a:ext cx="2477514"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4" name="Text Placeholder 3"/>
          <p:cNvSpPr>
            <a:spLocks noGrp="1"/>
          </p:cNvSpPr>
          <p:nvPr>
            <p:ph type="body" sz="half" idx="19"/>
          </p:nvPr>
        </p:nvSpPr>
        <p:spPr>
          <a:xfrm>
            <a:off x="3331011" y="4781081"/>
            <a:ext cx="2477514"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25" name="Text Placeholder 4"/>
          <p:cNvSpPr>
            <a:spLocks noGrp="1"/>
          </p:cNvSpPr>
          <p:nvPr>
            <p:ph type="body" sz="quarter" idx="13"/>
          </p:nvPr>
        </p:nvSpPr>
        <p:spPr>
          <a:xfrm>
            <a:off x="5979974" y="4204820"/>
            <a:ext cx="247551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26" name="Picture Placeholder 2"/>
          <p:cNvSpPr>
            <a:spLocks noGrp="1" noChangeAspect="1"/>
          </p:cNvSpPr>
          <p:nvPr>
            <p:ph type="pic" idx="22"/>
          </p:nvPr>
        </p:nvSpPr>
        <p:spPr>
          <a:xfrm>
            <a:off x="5979974" y="2367093"/>
            <a:ext cx="2478696"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smtClean="0"/>
              <a:t>Kliknutím na ikonu přidáte obrázek.</a:t>
            </a:r>
            <a:endParaRPr lang="en-US" dirty="0"/>
          </a:p>
        </p:txBody>
      </p:sp>
      <p:sp>
        <p:nvSpPr>
          <p:cNvPr id="27" name="Text Placeholder 3"/>
          <p:cNvSpPr>
            <a:spLocks noGrp="1"/>
          </p:cNvSpPr>
          <p:nvPr>
            <p:ph type="body" sz="half" idx="20"/>
          </p:nvPr>
        </p:nvSpPr>
        <p:spPr>
          <a:xfrm>
            <a:off x="5979880" y="4781079"/>
            <a:ext cx="2478790"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3" name="Date Placeholder 2"/>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3158983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11" name="Vertical Text Placeholder 2"/>
          <p:cNvSpPr>
            <a:spLocks noGrp="1"/>
          </p:cNvSpPr>
          <p:nvPr>
            <p:ph type="body" orient="vert" sz="quarter" idx="13"/>
          </p:nvPr>
        </p:nvSpPr>
        <p:spPr>
          <a:xfrm>
            <a:off x="685331" y="2367094"/>
            <a:ext cx="7773339" cy="342410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7191648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6543675" y="609602"/>
            <a:ext cx="1914995" cy="5181599"/>
          </a:xfrm>
        </p:spPr>
        <p:txBody>
          <a:bodyPr vert="eaVert"/>
          <a:lstStyle>
            <a:lvl1pPr algn="l">
              <a:defRPr/>
            </a:lvl1pPr>
          </a:lstStyle>
          <a:p>
            <a:r>
              <a:rPr lang="cs-CZ" smtClean="0"/>
              <a:t>Kliknutím lze upravit styl.</a:t>
            </a:r>
            <a:endParaRPr lang="en-US" dirty="0"/>
          </a:p>
        </p:txBody>
      </p:sp>
      <p:sp>
        <p:nvSpPr>
          <p:cNvPr id="8" name="Vertical Text Placeholder 2"/>
          <p:cNvSpPr>
            <a:spLocks noGrp="1"/>
          </p:cNvSpPr>
          <p:nvPr>
            <p:ph type="body" orient="vert" sz="quarter" idx="13"/>
          </p:nvPr>
        </p:nvSpPr>
        <p:spPr>
          <a:xfrm>
            <a:off x="685331" y="609602"/>
            <a:ext cx="5744043" cy="5181599"/>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818708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369300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828564"/>
            <a:ext cx="7763814" cy="2736819"/>
          </a:xfrm>
        </p:spPr>
        <p:txBody>
          <a:bodyPr anchor="b">
            <a:normAutofit/>
          </a:bodyPr>
          <a:lstStyle>
            <a:lvl1pPr>
              <a:defRPr sz="4000"/>
            </a:lvl1pPr>
          </a:lstStyle>
          <a:p>
            <a:r>
              <a:rPr lang="cs-CZ" smtClean="0"/>
              <a:t>Kliknutím lze upravit styl.</a:t>
            </a:r>
            <a:endParaRPr lang="en-US" dirty="0"/>
          </a:p>
        </p:txBody>
      </p:sp>
      <p:sp>
        <p:nvSpPr>
          <p:cNvPr id="3" name="Text Placeholder 2"/>
          <p:cNvSpPr>
            <a:spLocks noGrp="1"/>
          </p:cNvSpPr>
          <p:nvPr>
            <p:ph type="body" idx="1"/>
          </p:nvPr>
        </p:nvSpPr>
        <p:spPr>
          <a:xfrm>
            <a:off x="685331" y="3657458"/>
            <a:ext cx="7763814"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2188833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cs-CZ" smtClean="0"/>
              <a:t>Kliknutím lze upravit styl.</a:t>
            </a:r>
            <a:endParaRPr lang="en-US" dirty="0"/>
          </a:p>
        </p:txBody>
      </p:sp>
      <p:sp>
        <p:nvSpPr>
          <p:cNvPr id="12" name="Content Placeholder 2"/>
          <p:cNvSpPr>
            <a:spLocks noGrp="1"/>
          </p:cNvSpPr>
          <p:nvPr>
            <p:ph sz="quarter" idx="13"/>
          </p:nvPr>
        </p:nvSpPr>
        <p:spPr>
          <a:xfrm>
            <a:off x="685330" y="2367093"/>
            <a:ext cx="3829520"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13" name="Content Placeholder 3"/>
          <p:cNvSpPr>
            <a:spLocks noGrp="1"/>
          </p:cNvSpPr>
          <p:nvPr>
            <p:ph sz="quarter" idx="14"/>
          </p:nvPr>
        </p:nvSpPr>
        <p:spPr>
          <a:xfrm>
            <a:off x="4629150" y="2367093"/>
            <a:ext cx="3829050" cy="342410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271480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cs-CZ" smtClean="0"/>
              <a:t>Kliknutím lze upravit styl.</a:t>
            </a:r>
            <a:endParaRPr lang="en-US" dirty="0"/>
          </a:p>
        </p:txBody>
      </p:sp>
      <p:sp>
        <p:nvSpPr>
          <p:cNvPr id="3" name="Text Placeholder 2"/>
          <p:cNvSpPr>
            <a:spLocks noGrp="1"/>
          </p:cNvSpPr>
          <p:nvPr>
            <p:ph type="body" idx="1"/>
          </p:nvPr>
        </p:nvSpPr>
        <p:spPr>
          <a:xfrm>
            <a:off x="859746" y="2371018"/>
            <a:ext cx="3655106"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2" name="Content Placeholder 3"/>
          <p:cNvSpPr>
            <a:spLocks noGrp="1"/>
          </p:cNvSpPr>
          <p:nvPr>
            <p:ph sz="quarter" idx="13"/>
          </p:nvPr>
        </p:nvSpPr>
        <p:spPr>
          <a:xfrm>
            <a:off x="685331" y="3051013"/>
            <a:ext cx="3829520" cy="274018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4797317" y="2371018"/>
            <a:ext cx="3661353"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13" name="Content Placeholder 5"/>
          <p:cNvSpPr>
            <a:spLocks noGrp="1"/>
          </p:cNvSpPr>
          <p:nvPr>
            <p:ph sz="quarter" idx="14"/>
          </p:nvPr>
        </p:nvSpPr>
        <p:spPr>
          <a:xfrm>
            <a:off x="4629150" y="3051013"/>
            <a:ext cx="3829051" cy="2740187"/>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p>
        </p:txBody>
      </p:sp>
    </p:spTree>
    <p:extLst>
      <p:ext uri="{BB962C8B-B14F-4D97-AF65-F5344CB8AC3E}">
        <p14:creationId xmlns:p14="http://schemas.microsoft.com/office/powerpoint/2010/main" val="3379504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3721084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3655060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2951766" cy="2023252"/>
          </a:xfrm>
        </p:spPr>
        <p:txBody>
          <a:bodyPr anchor="b"/>
          <a:lstStyle>
            <a:lvl1pPr algn="ctr">
              <a:defRPr sz="3200"/>
            </a:lvl1pPr>
          </a:lstStyle>
          <a:p>
            <a:r>
              <a:rPr lang="cs-CZ" smtClean="0"/>
              <a:t>Kliknutím lze upravit styl.</a:t>
            </a:r>
            <a:endParaRPr lang="en-US" dirty="0"/>
          </a:p>
        </p:txBody>
      </p:sp>
      <p:sp>
        <p:nvSpPr>
          <p:cNvPr id="10" name="Content Placeholder 2"/>
          <p:cNvSpPr>
            <a:spLocks noGrp="1"/>
          </p:cNvSpPr>
          <p:nvPr>
            <p:ph sz="quarter" idx="13"/>
          </p:nvPr>
        </p:nvSpPr>
        <p:spPr>
          <a:xfrm>
            <a:off x="3808547" y="609601"/>
            <a:ext cx="4650122" cy="5181599"/>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685331" y="2632852"/>
            <a:ext cx="2951767"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1835003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2" y="609600"/>
            <a:ext cx="4129618" cy="2023254"/>
          </a:xfrm>
        </p:spPr>
        <p:txBody>
          <a:bodyPr anchor="b"/>
          <a:lstStyle>
            <a:lvl1pPr algn="ct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5004270" y="609601"/>
            <a:ext cx="3005851"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685346" y="2632853"/>
            <a:ext cx="4129604"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10/5/16</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extLst>
      <p:ext uri="{BB962C8B-B14F-4D97-AF65-F5344CB8AC3E}">
        <p14:creationId xmlns:p14="http://schemas.microsoft.com/office/powerpoint/2010/main" val="211516146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685332" y="618518"/>
            <a:ext cx="7773338" cy="1596177"/>
          </a:xfrm>
          <a:prstGeom prst="rect">
            <a:avLst/>
          </a:prstGeom>
        </p:spPr>
        <p:txBody>
          <a:bodyPr vert="horz" lIns="91440" tIns="45720" rIns="91440" bIns="45720" rtlCol="0" anchor="ctr">
            <a:normAutofit/>
          </a:bodyPr>
          <a:lstStyle/>
          <a:p>
            <a:r>
              <a:rPr lang="cs-CZ" smtClean="0"/>
              <a:t>Kliknutím lze upravit styl.</a:t>
            </a:r>
            <a:endParaRPr lang="en-US" dirty="0"/>
          </a:p>
        </p:txBody>
      </p:sp>
      <p:sp>
        <p:nvSpPr>
          <p:cNvPr id="3" name="Text Placeholder 2"/>
          <p:cNvSpPr>
            <a:spLocks noGrp="1"/>
          </p:cNvSpPr>
          <p:nvPr>
            <p:ph type="body" idx="1"/>
          </p:nvPr>
        </p:nvSpPr>
        <p:spPr>
          <a:xfrm>
            <a:off x="685331" y="2367094"/>
            <a:ext cx="7773339" cy="3424107"/>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2"/>
          </p:nvPr>
        </p:nvSpPr>
        <p:spPr>
          <a:xfrm>
            <a:off x="5759053" y="5883276"/>
            <a:ext cx="2057400" cy="365125"/>
          </a:xfrm>
          <a:prstGeom prst="rect">
            <a:avLst/>
          </a:prstGeom>
        </p:spPr>
        <p:txBody>
          <a:bodyPr vert="horz" lIns="91440" tIns="45720" rIns="91440" bIns="45720" rtlCol="0" anchor="ctr"/>
          <a:lstStyle>
            <a:lvl1pPr algn="r">
              <a:defRPr sz="1000">
                <a:solidFill>
                  <a:schemeClr val="tx1"/>
                </a:solidFill>
              </a:defRPr>
            </a:lvl1pPr>
          </a:lstStyle>
          <a:p>
            <a:pPr algn="l" eaLnBrk="1" latinLnBrk="0" hangingPunct="1"/>
            <a:fld id="{74CBEAF9-9E58-4CC8-A6FF-6DD8A58DEEA4}" type="datetimeFigureOut">
              <a:rPr lang="en-US" smtClean="0"/>
              <a:pPr algn="l" eaLnBrk="1" latinLnBrk="0" hangingPunct="1"/>
              <a:t>10/5/16</a:t>
            </a:fld>
            <a:endParaRPr lang="en-US" dirty="0">
              <a:solidFill>
                <a:schemeClr val="accent1">
                  <a:shade val="75000"/>
                </a:schemeClr>
              </a:solidFill>
            </a:endParaRPr>
          </a:p>
        </p:txBody>
      </p:sp>
      <p:sp>
        <p:nvSpPr>
          <p:cNvPr id="5" name="Footer Placeholder 4"/>
          <p:cNvSpPr>
            <a:spLocks noGrp="1"/>
          </p:cNvSpPr>
          <p:nvPr>
            <p:ph type="ftr" sz="quarter" idx="3"/>
          </p:nvPr>
        </p:nvSpPr>
        <p:spPr>
          <a:xfrm>
            <a:off x="685331" y="5883276"/>
            <a:ext cx="5004665" cy="365125"/>
          </a:xfrm>
          <a:prstGeom prst="rect">
            <a:avLst/>
          </a:prstGeom>
        </p:spPr>
        <p:txBody>
          <a:bodyPr vert="horz" lIns="91440" tIns="45720" rIns="91440" bIns="45720" rtlCol="0" anchor="ctr"/>
          <a:lstStyle>
            <a:lvl1pPr algn="l">
              <a:defRPr sz="1000">
                <a:solidFill>
                  <a:schemeClr val="tx1"/>
                </a:solidFill>
              </a:defRPr>
            </a:lvl1pPr>
          </a:lstStyle>
          <a:p>
            <a:pPr algn="r" eaLnBrk="1" latinLnBrk="0" hangingPunct="1"/>
            <a:endParaRPr kumimoji="0" lang="en-US" dirty="0">
              <a:solidFill>
                <a:schemeClr val="accent1">
                  <a:shade val="75000"/>
                </a:schemeClr>
              </a:solidFill>
            </a:endParaRPr>
          </a:p>
        </p:txBody>
      </p:sp>
      <p:sp>
        <p:nvSpPr>
          <p:cNvPr id="6" name="Slide Number Placeholder 5"/>
          <p:cNvSpPr>
            <a:spLocks noGrp="1"/>
          </p:cNvSpPr>
          <p:nvPr>
            <p:ph type="sldNum" sz="quarter" idx="4"/>
          </p:nvPr>
        </p:nvSpPr>
        <p:spPr>
          <a:xfrm>
            <a:off x="7885509" y="5883276"/>
            <a:ext cx="573161" cy="365125"/>
          </a:xfrm>
          <a:prstGeom prst="rect">
            <a:avLst/>
          </a:prstGeom>
        </p:spPr>
        <p:txBody>
          <a:bodyPr vert="horz" lIns="91440" tIns="45720" rIns="91440" bIns="45720" rtlCol="0" anchor="ctr"/>
          <a:lstStyle>
            <a:lvl1pPr algn="r">
              <a:defRPr sz="1000">
                <a:solidFill>
                  <a:schemeClr val="tx1"/>
                </a:solidFill>
              </a:defRPr>
            </a:lvl1p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4004291506"/>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 id="2147483925" r:id="rId13"/>
    <p:sldLayoutId id="2147483926" r:id="rId14"/>
    <p:sldLayoutId id="2147483927" r:id="rId15"/>
    <p:sldLayoutId id="2147483928" r:id="rId16"/>
    <p:sldLayoutId id="214748392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uzs-konference.cz/"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Nadpis 1"/>
          <p:cNvSpPr>
            <a:spLocks noGrp="1"/>
          </p:cNvSpPr>
          <p:nvPr>
            <p:ph type="ctrTitle"/>
          </p:nvPr>
        </p:nvSpPr>
        <p:spPr>
          <a:xfrm>
            <a:off x="251520" y="2780928"/>
            <a:ext cx="8784976" cy="1728192"/>
          </a:xfrm>
        </p:spPr>
        <p:txBody>
          <a:bodyPr>
            <a:normAutofit fontScale="90000"/>
          </a:bodyPr>
          <a:lstStyle/>
          <a:p>
            <a:r>
              <a:rPr lang="cs-CZ" dirty="0" smtClean="0"/>
              <a:t>Metodický seminář </a:t>
            </a:r>
            <a:br>
              <a:rPr lang="cs-CZ" dirty="0" smtClean="0"/>
            </a:br>
            <a:r>
              <a:rPr lang="cs-CZ" sz="3600" dirty="0" smtClean="0"/>
              <a:t>a</a:t>
            </a:r>
            <a:r>
              <a:rPr lang="cs-CZ" dirty="0" smtClean="0"/>
              <a:t> </a:t>
            </a:r>
            <a:br>
              <a:rPr lang="cs-CZ" dirty="0" smtClean="0"/>
            </a:br>
            <a:r>
              <a:rPr lang="cs-CZ" dirty="0" smtClean="0"/>
              <a:t>27. valná hromada</a:t>
            </a:r>
            <a:br>
              <a:rPr lang="cs-CZ" dirty="0" smtClean="0"/>
            </a:br>
            <a:endParaRPr lang="cs-CZ" dirty="0"/>
          </a:p>
        </p:txBody>
      </p:sp>
      <p:sp>
        <p:nvSpPr>
          <p:cNvPr id="3" name="Podnadpis 2"/>
          <p:cNvSpPr>
            <a:spLocks noGrp="1"/>
          </p:cNvSpPr>
          <p:nvPr>
            <p:ph type="subTitle" idx="1"/>
          </p:nvPr>
        </p:nvSpPr>
        <p:spPr>
          <a:xfrm>
            <a:off x="1313259" y="4581128"/>
            <a:ext cx="6517482" cy="676672"/>
          </a:xfrm>
        </p:spPr>
        <p:txBody>
          <a:bodyPr/>
          <a:lstStyle/>
          <a:p>
            <a:r>
              <a:rPr lang="cs-CZ" dirty="0" smtClean="0"/>
              <a:t>Špindlerův Mlýn 5. – 6. </a:t>
            </a:r>
            <a:r>
              <a:rPr lang="cs-CZ" dirty="0" err="1" smtClean="0"/>
              <a:t>ŘIjna</a:t>
            </a:r>
            <a:r>
              <a:rPr lang="cs-CZ" dirty="0" smtClean="0"/>
              <a:t> 2016</a:t>
            </a:r>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960" y="188640"/>
            <a:ext cx="4743450" cy="1419225"/>
          </a:xfrm>
          <a:prstGeom prst="rect">
            <a:avLst/>
          </a:prstGeom>
        </p:spPr>
      </p:pic>
    </p:spTree>
    <p:extLst>
      <p:ext uri="{BB962C8B-B14F-4D97-AF65-F5344CB8AC3E}">
        <p14:creationId xmlns:p14="http://schemas.microsoft.com/office/powerpoint/2010/main" val="26262877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5. </a:t>
            </a:r>
            <a:r>
              <a:rPr lang="cs-CZ" dirty="0"/>
              <a:t>NV – Seznam OV s povinnou </a:t>
            </a:r>
            <a:r>
              <a:rPr lang="cs-CZ" dirty="0" smtClean="0"/>
              <a:t/>
            </a:r>
            <a:br>
              <a:rPr lang="cs-CZ" dirty="0" smtClean="0"/>
            </a:br>
            <a:r>
              <a:rPr lang="cs-CZ" dirty="0" smtClean="0"/>
              <a:t>MZ </a:t>
            </a:r>
            <a:r>
              <a:rPr lang="cs-CZ" dirty="0"/>
              <a:t>z </a:t>
            </a:r>
            <a:r>
              <a:rPr lang="cs-CZ" dirty="0" smtClean="0"/>
              <a:t>MAT</a:t>
            </a:r>
            <a:endParaRPr lang="cs-CZ" dirty="0"/>
          </a:p>
        </p:txBody>
      </p:sp>
      <p:sp>
        <p:nvSpPr>
          <p:cNvPr id="3" name="Zástupný symbol pro obsah 2"/>
          <p:cNvSpPr>
            <a:spLocks noGrp="1"/>
          </p:cNvSpPr>
          <p:nvPr>
            <p:ph sz="quarter" idx="13"/>
          </p:nvPr>
        </p:nvSpPr>
        <p:spPr>
          <a:xfrm>
            <a:off x="395536" y="2564903"/>
            <a:ext cx="9145016" cy="3528393"/>
          </a:xfrm>
        </p:spPr>
        <p:txBody>
          <a:bodyPr>
            <a:normAutofit/>
          </a:bodyPr>
          <a:lstStyle/>
          <a:p>
            <a:r>
              <a:rPr lang="cs-CZ" dirty="0" smtClean="0"/>
              <a:t>Mimořádné jednání Rady A SPŠ ČR 21.6. 2016, Brno</a:t>
            </a:r>
          </a:p>
          <a:p>
            <a:r>
              <a:rPr lang="cs-CZ" dirty="0" smtClean="0"/>
              <a:t>Mimořádné jednání NR Unie CZESHA 27.6. 2016, Praha</a:t>
            </a:r>
          </a:p>
          <a:p>
            <a:r>
              <a:rPr lang="cs-CZ" dirty="0" smtClean="0"/>
              <a:t>Zásadní nesouhlas s předloženým návrhem</a:t>
            </a:r>
          </a:p>
          <a:p>
            <a:r>
              <a:rPr lang="cs-CZ" dirty="0" smtClean="0"/>
              <a:t>Vypořádání připomínek 26.10. 2016 na úrovní ředitele - rozpor</a:t>
            </a:r>
          </a:p>
          <a:p>
            <a:endParaRPr lang="cs-CZ" dirty="0"/>
          </a:p>
          <a:p>
            <a:r>
              <a:rPr lang="pl-PL" dirty="0"/>
              <a:t>písemná práce z českého jazyka a </a:t>
            </a:r>
            <a:r>
              <a:rPr lang="pl-PL" dirty="0" smtClean="0"/>
              <a:t>literatury 11. dubna 2017</a:t>
            </a:r>
            <a:endParaRPr lang="cs-CZ" dirty="0" smtClean="0"/>
          </a:p>
          <a:p>
            <a:endParaRPr lang="cs-CZ" dirty="0"/>
          </a:p>
        </p:txBody>
      </p:sp>
      <p:cxnSp>
        <p:nvCxnSpPr>
          <p:cNvPr id="5" name="Přímá spojnice 4"/>
          <p:cNvCxnSpPr/>
          <p:nvPr/>
        </p:nvCxnSpPr>
        <p:spPr>
          <a:xfrm>
            <a:off x="827584" y="4797152"/>
            <a:ext cx="518457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8879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6</a:t>
            </a:r>
            <a:r>
              <a:rPr lang="cs-CZ" dirty="0" smtClean="0"/>
              <a:t>. </a:t>
            </a:r>
            <a:r>
              <a:rPr lang="cs-CZ" dirty="0"/>
              <a:t>Novela Z 179/2006 </a:t>
            </a:r>
            <a:r>
              <a:rPr lang="cs-CZ" dirty="0" err="1"/>
              <a:t>sb</a:t>
            </a:r>
            <a:r>
              <a:rPr lang="cs-CZ" dirty="0"/>
              <a:t> (mistrovská zkouška</a:t>
            </a:r>
            <a:r>
              <a:rPr lang="cs-CZ" dirty="0" smtClean="0"/>
              <a:t>)</a:t>
            </a:r>
            <a:endParaRPr lang="cs-CZ" dirty="0"/>
          </a:p>
        </p:txBody>
      </p:sp>
      <p:sp>
        <p:nvSpPr>
          <p:cNvPr id="3" name="Zástupný symbol pro obsah 2"/>
          <p:cNvSpPr>
            <a:spLocks noGrp="1"/>
          </p:cNvSpPr>
          <p:nvPr>
            <p:ph sz="quarter" idx="13"/>
          </p:nvPr>
        </p:nvSpPr>
        <p:spPr>
          <a:xfrm>
            <a:off x="238727" y="2243877"/>
            <a:ext cx="8874731" cy="3861048"/>
          </a:xfrm>
        </p:spPr>
        <p:txBody>
          <a:bodyPr>
            <a:normAutofit/>
          </a:bodyPr>
          <a:lstStyle/>
          <a:p>
            <a:r>
              <a:rPr lang="cs-CZ" dirty="0"/>
              <a:t>Zákon zavádí pojem „Mistrovská zkouška“ (mizk)</a:t>
            </a:r>
          </a:p>
          <a:p>
            <a:r>
              <a:rPr lang="cs-CZ" dirty="0"/>
              <a:t>Možnost uznání místo profilové maturitní zkoušky</a:t>
            </a:r>
          </a:p>
          <a:p>
            <a:r>
              <a:rPr lang="cs-CZ" dirty="0"/>
              <a:t> Návrh nestanoví povinnost  před získáním </a:t>
            </a:r>
            <a:r>
              <a:rPr lang="cs-CZ"/>
              <a:t>mizk </a:t>
            </a:r>
            <a:r>
              <a:rPr lang="cs-CZ" dirty="0"/>
              <a:t>předchozí</a:t>
            </a:r>
            <a:r>
              <a:rPr lang="cs-CZ"/>
              <a:t> získání </a:t>
            </a:r>
            <a:r>
              <a:rPr lang="cs-CZ" smtClean="0"/>
              <a:t>úplné </a:t>
            </a:r>
            <a:r>
              <a:rPr lang="cs-CZ" dirty="0"/>
              <a:t>pk dle $ 4</a:t>
            </a:r>
          </a:p>
          <a:p>
            <a:r>
              <a:rPr lang="cs-CZ" dirty="0"/>
              <a:t>Postrádáme reálný význam mizk, neni  </a:t>
            </a:r>
            <a:r>
              <a:rPr lang="cs-CZ"/>
              <a:t>zde </a:t>
            </a:r>
            <a:r>
              <a:rPr lang="cs-CZ" dirty="0"/>
              <a:t>žádná</a:t>
            </a:r>
            <a:r>
              <a:rPr lang="cs-CZ"/>
              <a:t> reálná motivace pro  </a:t>
            </a:r>
            <a:r>
              <a:rPr lang="cs-CZ"/>
              <a:t>případné</a:t>
            </a:r>
            <a:r>
              <a:rPr lang="cs-CZ"/>
              <a:t> </a:t>
            </a:r>
            <a:r>
              <a:rPr lang="cs-CZ" smtClean="0"/>
              <a:t>zájemce</a:t>
            </a:r>
            <a:endParaRPr lang="cs-CZ" dirty="0"/>
          </a:p>
          <a:p>
            <a:r>
              <a:rPr lang="cs-CZ" dirty="0"/>
              <a:t>Připomínkové řízení do 30.8. 2016, dosud nevypořádáno</a:t>
            </a:r>
          </a:p>
        </p:txBody>
      </p:sp>
    </p:spTree>
    <p:extLst>
      <p:ext uri="{BB962C8B-B14F-4D97-AF65-F5344CB8AC3E}">
        <p14:creationId xmlns:p14="http://schemas.microsoft.com/office/powerpoint/2010/main" val="171973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7731" y="908720"/>
            <a:ext cx="7773338" cy="1367692"/>
          </a:xfrm>
        </p:spPr>
        <p:txBody>
          <a:bodyPr>
            <a:normAutofit/>
          </a:bodyPr>
          <a:lstStyle/>
          <a:p>
            <a:r>
              <a:rPr lang="cs-CZ" dirty="0" smtClean="0"/>
              <a:t> 7. </a:t>
            </a:r>
            <a:r>
              <a:rPr lang="cs-CZ" dirty="0"/>
              <a:t>V 282/2016 Sb. </a:t>
            </a:r>
            <a:r>
              <a:rPr lang="cs-CZ" dirty="0" smtClean="0"/>
              <a:t/>
            </a:r>
            <a:br>
              <a:rPr lang="cs-CZ" dirty="0" smtClean="0"/>
            </a:br>
            <a:r>
              <a:rPr lang="cs-CZ" dirty="0" smtClean="0"/>
              <a:t> </a:t>
            </a:r>
            <a:r>
              <a:rPr lang="cs-CZ" dirty="0"/>
              <a:t>„</a:t>
            </a:r>
            <a:r>
              <a:rPr lang="cs-CZ" dirty="0" err="1"/>
              <a:t>Pamlsková</a:t>
            </a:r>
            <a:r>
              <a:rPr lang="cs-CZ" dirty="0"/>
              <a:t> vyhláška“ </a:t>
            </a:r>
          </a:p>
        </p:txBody>
      </p:sp>
      <p:sp>
        <p:nvSpPr>
          <p:cNvPr id="3" name="Zástupný symbol pro obsah 2"/>
          <p:cNvSpPr>
            <a:spLocks noGrp="1"/>
          </p:cNvSpPr>
          <p:nvPr>
            <p:ph sz="quarter" idx="13"/>
          </p:nvPr>
        </p:nvSpPr>
        <p:spPr>
          <a:xfrm>
            <a:off x="251520" y="2276411"/>
            <a:ext cx="8892480" cy="4298249"/>
          </a:xfrm>
        </p:spPr>
        <p:txBody>
          <a:bodyPr>
            <a:normAutofit lnSpcReduction="10000"/>
          </a:bodyPr>
          <a:lstStyle/>
          <a:p>
            <a:pPr marL="514350" indent="-514350">
              <a:buFont typeface="+mj-lt"/>
              <a:buAutoNum type="arabicPeriod"/>
            </a:pPr>
            <a:r>
              <a:rPr lang="cs-CZ" sz="2300" dirty="0" smtClean="0"/>
              <a:t>Platná od 20. září 2016</a:t>
            </a:r>
          </a:p>
          <a:p>
            <a:pPr marL="0" indent="0">
              <a:buNone/>
            </a:pPr>
            <a:r>
              <a:rPr lang="cs-CZ" dirty="0"/>
              <a:t>§ 3 </a:t>
            </a:r>
            <a:br>
              <a:rPr lang="cs-CZ" dirty="0"/>
            </a:br>
            <a:r>
              <a:rPr lang="cs-CZ" dirty="0"/>
              <a:t>Potraviny, které nesplňují požadavky stanovené touto vyhláškou, lze nabízet k prodeji nebo prodávat ve školách a školských zařízeních, jedná-li se o prodej:</a:t>
            </a:r>
          </a:p>
          <a:p>
            <a:pPr lvl="0"/>
            <a:r>
              <a:rPr lang="cs-CZ" dirty="0"/>
              <a:t>v prostorách, ve kterých se uskutečňuje vzdělávání, nebo se poskytují školské služby výhradně žákům po splnění povinné školní docházky</a:t>
            </a:r>
          </a:p>
          <a:p>
            <a:pPr lvl="0"/>
            <a:r>
              <a:rPr lang="cs-CZ" dirty="0"/>
              <a:t>v prostorách, které jsou určeny výhradně zletilým osobám</a:t>
            </a:r>
          </a:p>
          <a:p>
            <a:pPr lvl="0"/>
            <a:r>
              <a:rPr lang="cs-CZ" dirty="0"/>
              <a:t>v souvislosti s praktickým vyučováním</a:t>
            </a:r>
          </a:p>
          <a:p>
            <a:pPr marL="514350" indent="-514350">
              <a:buFont typeface="+mj-lt"/>
              <a:buAutoNum type="arabicPeriod"/>
            </a:pPr>
            <a:endParaRPr lang="cs-CZ" dirty="0"/>
          </a:p>
        </p:txBody>
      </p:sp>
    </p:spTree>
    <p:extLst>
      <p:ext uri="{BB962C8B-B14F-4D97-AF65-F5344CB8AC3E}">
        <p14:creationId xmlns:p14="http://schemas.microsoft.com/office/powerpoint/2010/main" val="4197699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 8. </a:t>
            </a:r>
            <a:r>
              <a:rPr lang="cs-CZ" dirty="0"/>
              <a:t>Praktická výuka a použití CHLS - V 180/2015 Sb. A novelizace Z 288/2000 sb. </a:t>
            </a:r>
          </a:p>
        </p:txBody>
      </p:sp>
      <p:sp>
        <p:nvSpPr>
          <p:cNvPr id="3" name="Zástupný symbol pro obsah 2"/>
          <p:cNvSpPr>
            <a:spLocks noGrp="1"/>
          </p:cNvSpPr>
          <p:nvPr>
            <p:ph sz="quarter" idx="13"/>
          </p:nvPr>
        </p:nvSpPr>
        <p:spPr>
          <a:xfrm>
            <a:off x="251520" y="2348881"/>
            <a:ext cx="8496944" cy="4104456"/>
          </a:xfrm>
        </p:spPr>
        <p:txBody>
          <a:bodyPr>
            <a:normAutofit fontScale="92500" lnSpcReduction="20000"/>
          </a:bodyPr>
          <a:lstStyle/>
          <a:p>
            <a:r>
              <a:rPr lang="cs-CZ" dirty="0"/>
              <a:t>32/2016 Sb. - Nařízení vlády, kterým se mění </a:t>
            </a:r>
            <a:r>
              <a:rPr lang="cs-CZ" dirty="0" err="1" smtClean="0"/>
              <a:t>n.V</a:t>
            </a:r>
            <a:r>
              <a:rPr lang="cs-CZ" dirty="0" smtClean="0"/>
              <a:t>. </a:t>
            </a:r>
            <a:r>
              <a:rPr lang="cs-CZ" dirty="0"/>
              <a:t>č. 361/2007 Sb., kterým se stanoví podmínky ochrany zdraví při práci, ve znění pozdějších </a:t>
            </a:r>
            <a:r>
              <a:rPr lang="cs-CZ" dirty="0" smtClean="0"/>
              <a:t>předpisů</a:t>
            </a:r>
          </a:p>
          <a:p>
            <a:r>
              <a:rPr lang="cs-CZ" dirty="0" smtClean="0"/>
              <a:t>Školský zákon, § 65</a:t>
            </a:r>
          </a:p>
          <a:p>
            <a:r>
              <a:rPr lang="cs-CZ" dirty="0"/>
              <a:t>(4) </a:t>
            </a:r>
            <a:r>
              <a:rPr lang="cs-CZ" b="1" dirty="0"/>
              <a:t>Při praktickém vyučování smějí žáci </a:t>
            </a:r>
            <a:r>
              <a:rPr lang="cs-CZ" dirty="0"/>
              <a:t>pod přímým dohledem nebo dozorem osoby s odbornou způsobilostí podle jiného právního předpisu </a:t>
            </a:r>
            <a:r>
              <a:rPr lang="cs-CZ" dirty="0" smtClean="0"/>
              <a:t>nakládat </a:t>
            </a:r>
            <a:r>
              <a:rPr lang="cs-CZ" dirty="0"/>
              <a:t>s nebezpečnými chemickými látkami nebo směsmi nebo vykonávat činnosti spojené s nebezpečnou expozicí prachu, </a:t>
            </a:r>
            <a:r>
              <a:rPr lang="cs-CZ" b="1" dirty="0"/>
              <a:t>které jsou stanoveny v prováděcím právním předpise</a:t>
            </a:r>
            <a:r>
              <a:rPr lang="cs-CZ" dirty="0"/>
              <a:t>. Ministerstvo stanoví prováděcím právním předpisem seznam látek, směsí a prachů uvedených ve větě první, podmínky nakládání s látkami a směsmi a podmínky výkonu činností spojených s nebezpečnou expozicí prachů.</a:t>
            </a:r>
          </a:p>
          <a:p>
            <a:pPr marL="0" indent="0">
              <a:buNone/>
            </a:pPr>
            <a:endParaRPr lang="cs-CZ" dirty="0"/>
          </a:p>
        </p:txBody>
      </p:sp>
    </p:spTree>
    <p:extLst>
      <p:ext uri="{BB962C8B-B14F-4D97-AF65-F5344CB8AC3E}">
        <p14:creationId xmlns:p14="http://schemas.microsoft.com/office/powerpoint/2010/main" val="33519632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2" y="618519"/>
            <a:ext cx="7773338" cy="866265"/>
          </a:xfrm>
        </p:spPr>
        <p:txBody>
          <a:bodyPr>
            <a:normAutofit fontScale="90000"/>
          </a:bodyPr>
          <a:lstStyle/>
          <a:p>
            <a:r>
              <a:rPr lang="cs-CZ" dirty="0" smtClean="0"/>
              <a:t>9</a:t>
            </a:r>
            <a:r>
              <a:rPr lang="cs-CZ" dirty="0"/>
              <a:t>. Ředitel jako zaměstnavatel vůči své </a:t>
            </a:r>
            <a:r>
              <a:rPr lang="cs-CZ" dirty="0" smtClean="0"/>
              <a:t>osobě</a:t>
            </a:r>
            <a:endParaRPr lang="cs-CZ" dirty="0"/>
          </a:p>
        </p:txBody>
      </p:sp>
      <p:sp>
        <p:nvSpPr>
          <p:cNvPr id="3" name="Zástupný symbol pro obsah 2"/>
          <p:cNvSpPr>
            <a:spLocks noGrp="1"/>
          </p:cNvSpPr>
          <p:nvPr>
            <p:ph sz="quarter" idx="13"/>
          </p:nvPr>
        </p:nvSpPr>
        <p:spPr>
          <a:xfrm>
            <a:off x="672632" y="1772816"/>
            <a:ext cx="8291856" cy="4752528"/>
          </a:xfrm>
        </p:spPr>
        <p:txBody>
          <a:bodyPr>
            <a:normAutofit/>
          </a:bodyPr>
          <a:lstStyle/>
          <a:p>
            <a:pPr marL="0" indent="0">
              <a:buNone/>
            </a:pPr>
            <a:r>
              <a:rPr lang="pl-PL" dirty="0" smtClean="0"/>
              <a:t>Stanovisko  </a:t>
            </a:r>
            <a:r>
              <a:rPr lang="pl-PL" dirty="0"/>
              <a:t>č.j: </a:t>
            </a:r>
            <a:r>
              <a:rPr lang="pl-PL" dirty="0" smtClean="0"/>
              <a:t>MŠMT-20226/2016-1</a:t>
            </a:r>
          </a:p>
          <a:p>
            <a:pPr marL="0" indent="0">
              <a:buNone/>
            </a:pPr>
            <a:r>
              <a:rPr lang="pl-PL" dirty="0"/>
              <a:t>ŘO OP VVV </a:t>
            </a:r>
            <a:r>
              <a:rPr lang="pl-PL" dirty="0" smtClean="0"/>
              <a:t>informuje </a:t>
            </a:r>
            <a:r>
              <a:rPr lang="pl-PL" dirty="0"/>
              <a:t>všechny žadatele o dotaci z OP VVV, že je možné, aby fyzická osoba v pozici statutárního orgánu (například ředitel školy) v rámci projektu tzv. „sama se sebou“ uzavřela pracovněprávní vztah. </a:t>
            </a:r>
            <a:endParaRPr lang="pl-PL" dirty="0" smtClean="0"/>
          </a:p>
          <a:p>
            <a:pPr marL="0" indent="0">
              <a:buNone/>
            </a:pPr>
            <a:r>
              <a:rPr lang="pl-PL" dirty="0" smtClean="0"/>
              <a:t>ŘO </a:t>
            </a:r>
            <a:r>
              <a:rPr lang="pl-PL" dirty="0"/>
              <a:t>OP VVV </a:t>
            </a:r>
            <a:r>
              <a:rPr lang="pl-PL" dirty="0" smtClean="0"/>
              <a:t> </a:t>
            </a:r>
            <a:r>
              <a:rPr lang="pl-PL" dirty="0"/>
              <a:t>doporučuje, aby byl tento dokument opatřen na straně zaměstnavatele, </a:t>
            </a:r>
            <a:r>
              <a:rPr lang="pl-PL" dirty="0" smtClean="0"/>
              <a:t>jak </a:t>
            </a:r>
            <a:r>
              <a:rPr lang="pl-PL" dirty="0"/>
              <a:t>podpisem ředitele školy, tak i jeho zástupce, který je interním předpisem nebo náplní práce oprávněn/pověřen k  podpisu takovéhoto typu dokumentů.  </a:t>
            </a:r>
            <a:endParaRPr lang="pl-PL" dirty="0" smtClean="0"/>
          </a:p>
          <a:p>
            <a:pPr marL="0" indent="0">
              <a:buNone/>
            </a:pPr>
            <a:r>
              <a:rPr lang="pl-PL" dirty="0" smtClean="0"/>
              <a:t>Popsaný </a:t>
            </a:r>
            <a:r>
              <a:rPr lang="pl-PL" dirty="0"/>
              <a:t>způsob může být aplikovatelný v případě, že nedojde ke střetu zájmů ředitele </a:t>
            </a:r>
            <a:r>
              <a:rPr lang="pl-PL" dirty="0" smtClean="0"/>
              <a:t>školy... </a:t>
            </a:r>
            <a:endParaRPr lang="pl-PL" dirty="0"/>
          </a:p>
        </p:txBody>
      </p:sp>
    </p:spTree>
    <p:extLst>
      <p:ext uri="{BB962C8B-B14F-4D97-AF65-F5344CB8AC3E}">
        <p14:creationId xmlns:p14="http://schemas.microsoft.com/office/powerpoint/2010/main" val="4100581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a:t>9</a:t>
            </a:r>
            <a:r>
              <a:rPr lang="cs-CZ" dirty="0" smtClean="0"/>
              <a:t>. </a:t>
            </a:r>
            <a:r>
              <a:rPr lang="cs-CZ" dirty="0"/>
              <a:t>Platové poměry ve školství – společné prohlášení CZESHA a </a:t>
            </a:r>
            <a:r>
              <a:rPr lang="cs-CZ" dirty="0" smtClean="0"/>
              <a:t>AŘG</a:t>
            </a:r>
            <a:br>
              <a:rPr lang="cs-CZ" dirty="0" smtClean="0"/>
            </a:br>
            <a:r>
              <a:rPr lang="cs-CZ" dirty="0" smtClean="0"/>
              <a:t>9.9. 2016</a:t>
            </a:r>
            <a:endParaRPr lang="cs-CZ" dirty="0"/>
          </a:p>
        </p:txBody>
      </p:sp>
      <p:sp>
        <p:nvSpPr>
          <p:cNvPr id="3" name="Zástupný symbol pro obsah 2"/>
          <p:cNvSpPr>
            <a:spLocks noGrp="1"/>
          </p:cNvSpPr>
          <p:nvPr>
            <p:ph sz="quarter" idx="13"/>
          </p:nvPr>
        </p:nvSpPr>
        <p:spPr/>
        <p:txBody>
          <a:bodyPr>
            <a:normAutofit/>
          </a:bodyPr>
          <a:lstStyle/>
          <a:p>
            <a:pPr marL="0" indent="0">
              <a:buNone/>
            </a:pPr>
            <a:r>
              <a:rPr lang="cs-CZ" dirty="0" smtClean="0"/>
              <a:t>…růst </a:t>
            </a:r>
            <a:r>
              <a:rPr lang="cs-CZ" dirty="0"/>
              <a:t>platu mezi roky 2016 a 2020 směřující k cílovému stavu, kdy učitelský plat dosáhne úrovně cca 135% průměrného platu v </a:t>
            </a:r>
            <a:r>
              <a:rPr lang="cs-CZ" dirty="0" smtClean="0"/>
              <a:t>ČR…</a:t>
            </a:r>
          </a:p>
          <a:p>
            <a:pPr marL="0" indent="0">
              <a:buNone/>
            </a:pPr>
            <a:r>
              <a:rPr lang="cs-CZ" dirty="0" smtClean="0"/>
              <a:t>Spolupráce s čmos pš na společném postupu, 30.9.  Proběhla Konference k výročí podpisu charty učitele</a:t>
            </a:r>
          </a:p>
          <a:p>
            <a:pPr marL="0" indent="0">
              <a:buNone/>
            </a:pPr>
            <a:r>
              <a:rPr lang="cs-CZ" b="1" dirty="0" smtClean="0"/>
              <a:t>http</a:t>
            </a:r>
            <a:r>
              <a:rPr lang="cs-CZ" b="1" dirty="0"/>
              <a:t>://www.czesha.cz/prohlaseni-asociace-reditelu-gymnazii-a-czesha-k-aktualnimu-vyvoji-v-oblasti-ucitelskych-platu</a:t>
            </a:r>
            <a:r>
              <a:rPr lang="cs-CZ" b="1" dirty="0" smtClean="0"/>
              <a:t>#</a:t>
            </a:r>
          </a:p>
        </p:txBody>
      </p:sp>
    </p:spTree>
    <p:extLst>
      <p:ext uri="{BB962C8B-B14F-4D97-AF65-F5344CB8AC3E}">
        <p14:creationId xmlns:p14="http://schemas.microsoft.com/office/powerpoint/2010/main" val="28448819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Stanovisko valné hromady</a:t>
            </a:r>
            <a:endParaRPr lang="cs-CZ" dirty="0"/>
          </a:p>
        </p:txBody>
      </p:sp>
      <p:sp>
        <p:nvSpPr>
          <p:cNvPr id="3" name="Zástupný symbol pro obsah 2"/>
          <p:cNvSpPr>
            <a:spLocks noGrp="1"/>
          </p:cNvSpPr>
          <p:nvPr>
            <p:ph sz="quarter" idx="13"/>
          </p:nvPr>
        </p:nvSpPr>
        <p:spPr>
          <a:xfrm>
            <a:off x="395536" y="1844825"/>
            <a:ext cx="8062664" cy="3946376"/>
          </a:xfrm>
        </p:spPr>
        <p:txBody>
          <a:bodyPr>
            <a:normAutofit/>
          </a:bodyPr>
          <a:lstStyle/>
          <a:p>
            <a:r>
              <a:rPr lang="cs-CZ" dirty="0" smtClean="0"/>
              <a:t>Projednání v odborných sekcích</a:t>
            </a:r>
          </a:p>
          <a:p>
            <a:r>
              <a:rPr lang="cs-CZ" dirty="0" smtClean="0"/>
              <a:t>Vyjádření ve výstupu </a:t>
            </a:r>
            <a:r>
              <a:rPr lang="cs-CZ" smtClean="0"/>
              <a:t>z jednání sekcí</a:t>
            </a:r>
            <a:endParaRPr lang="cs-CZ" dirty="0" smtClean="0"/>
          </a:p>
          <a:p>
            <a:r>
              <a:rPr lang="cs-CZ" dirty="0" smtClean="0"/>
              <a:t>Zapracování do stanoviska VH</a:t>
            </a:r>
            <a:br>
              <a:rPr lang="cs-CZ" dirty="0" smtClean="0"/>
            </a:br>
            <a:endParaRPr lang="cs-CZ" dirty="0" smtClean="0"/>
          </a:p>
          <a:p>
            <a:r>
              <a:rPr lang="cs-CZ" dirty="0" smtClean="0"/>
              <a:t>Reforma financování v </a:t>
            </a:r>
            <a:r>
              <a:rPr lang="cs-CZ" dirty="0" err="1" smtClean="0"/>
              <a:t>RgŠ</a:t>
            </a:r>
            <a:r>
              <a:rPr lang="cs-CZ" dirty="0" smtClean="0"/>
              <a:t> – </a:t>
            </a:r>
            <a:r>
              <a:rPr lang="cs-CZ" dirty="0" err="1" smtClean="0"/>
              <a:t>nepedagogové</a:t>
            </a:r>
            <a:endParaRPr lang="cs-CZ" dirty="0" smtClean="0"/>
          </a:p>
          <a:p>
            <a:r>
              <a:rPr lang="cs-CZ" dirty="0"/>
              <a:t>NV – Seznam OV s povinnou </a:t>
            </a:r>
            <a:r>
              <a:rPr lang="cs-CZ" dirty="0" smtClean="0"/>
              <a:t>MZ </a:t>
            </a:r>
            <a:r>
              <a:rPr lang="cs-CZ" dirty="0"/>
              <a:t>z </a:t>
            </a:r>
            <a:r>
              <a:rPr lang="cs-CZ" dirty="0" smtClean="0"/>
              <a:t>MAT</a:t>
            </a:r>
          </a:p>
          <a:p>
            <a:r>
              <a:rPr lang="cs-CZ" dirty="0" smtClean="0"/>
              <a:t>Možnost uznání MIZK místo profilové MZ</a:t>
            </a:r>
          </a:p>
          <a:p>
            <a:endParaRPr lang="cs-CZ" dirty="0" smtClean="0"/>
          </a:p>
          <a:p>
            <a:endParaRPr lang="cs-CZ" dirty="0" smtClean="0"/>
          </a:p>
          <a:p>
            <a:endParaRPr lang="cs-CZ" dirty="0" smtClean="0"/>
          </a:p>
          <a:p>
            <a:endParaRPr lang="cs-CZ" dirty="0"/>
          </a:p>
          <a:p>
            <a:pPr marL="0" indent="0">
              <a:buNone/>
            </a:pPr>
            <a:endParaRPr lang="cs-CZ" dirty="0" smtClean="0"/>
          </a:p>
          <a:p>
            <a:pPr marL="0" indent="0">
              <a:buNone/>
            </a:pPr>
            <a:endParaRPr lang="cs-CZ" dirty="0"/>
          </a:p>
        </p:txBody>
      </p:sp>
    </p:spTree>
    <p:extLst>
      <p:ext uri="{BB962C8B-B14F-4D97-AF65-F5344CB8AC3E}">
        <p14:creationId xmlns:p14="http://schemas.microsoft.com/office/powerpoint/2010/main" val="2507726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Jednání odborných sekcí</a:t>
            </a:r>
            <a:endParaRPr lang="cs-CZ" dirty="0"/>
          </a:p>
        </p:txBody>
      </p:sp>
      <p:graphicFrame>
        <p:nvGraphicFramePr>
          <p:cNvPr id="4" name="Zástupný symbol pro obsah 3"/>
          <p:cNvGraphicFramePr>
            <a:graphicFrameLocks noGrp="1"/>
          </p:cNvGraphicFramePr>
          <p:nvPr>
            <p:ph sz="quarter" idx="13"/>
            <p:extLst>
              <p:ext uri="{D42A27DB-BD31-4B8C-83A1-F6EECF244321}">
                <p14:modId xmlns:p14="http://schemas.microsoft.com/office/powerpoint/2010/main" val="1404242557"/>
              </p:ext>
            </p:extLst>
          </p:nvPr>
        </p:nvGraphicFramePr>
        <p:xfrm>
          <a:off x="685800" y="2366963"/>
          <a:ext cx="7772400" cy="2865120"/>
        </p:xfrm>
        <a:graphic>
          <a:graphicData uri="http://schemas.openxmlformats.org/drawingml/2006/table">
            <a:tbl>
              <a:tblPr firstRow="1" bandRow="1">
                <a:tableStyleId>{00A15C55-8517-42AA-B614-E9B94910E393}</a:tableStyleId>
              </a:tblPr>
              <a:tblGrid>
                <a:gridCol w="2590800"/>
                <a:gridCol w="2590800"/>
                <a:gridCol w="2590800"/>
              </a:tblGrid>
              <a:tr h="370840">
                <a:tc>
                  <a:txBody>
                    <a:bodyPr/>
                    <a:lstStyle/>
                    <a:p>
                      <a:r>
                        <a:rPr lang="cs-CZ" dirty="0" smtClean="0"/>
                        <a:t>SEKCE</a:t>
                      </a:r>
                      <a:endParaRPr lang="cs-CZ" dirty="0"/>
                    </a:p>
                  </a:txBody>
                  <a:tcPr/>
                </a:tc>
                <a:tc>
                  <a:txBody>
                    <a:bodyPr/>
                    <a:lstStyle/>
                    <a:p>
                      <a:r>
                        <a:rPr lang="cs-CZ" dirty="0" smtClean="0"/>
                        <a:t>MÍSTO</a:t>
                      </a:r>
                      <a:endParaRPr lang="cs-CZ" dirty="0"/>
                    </a:p>
                  </a:txBody>
                  <a:tcPr/>
                </a:tc>
                <a:tc>
                  <a:txBody>
                    <a:bodyPr/>
                    <a:lstStyle/>
                    <a:p>
                      <a:r>
                        <a:rPr lang="cs-CZ" dirty="0" smtClean="0"/>
                        <a:t>ČAS</a:t>
                      </a:r>
                      <a:endParaRPr lang="cs-CZ" dirty="0"/>
                    </a:p>
                  </a:txBody>
                  <a:tcPr/>
                </a:tc>
              </a:tr>
              <a:tr h="370840">
                <a:tc>
                  <a:txBody>
                    <a:bodyPr/>
                    <a:lstStyle/>
                    <a:p>
                      <a:r>
                        <a:rPr lang="cs-CZ" dirty="0" smtClean="0"/>
                        <a:t>STROJÍRENSKÁ</a:t>
                      </a:r>
                      <a:endParaRPr lang="cs-CZ" dirty="0"/>
                    </a:p>
                  </a:txBody>
                  <a:tcPr/>
                </a:tc>
                <a:tc>
                  <a:txBody>
                    <a:bodyPr/>
                    <a:lstStyle/>
                    <a:p>
                      <a:r>
                        <a:rPr lang="cs-CZ" dirty="0" smtClean="0"/>
                        <a:t>KONFERENČNÍ SÁL</a:t>
                      </a:r>
                      <a:endParaRPr lang="cs-CZ" dirty="0"/>
                    </a:p>
                  </a:txBody>
                  <a:tcPr/>
                </a:tc>
                <a:tc>
                  <a:txBody>
                    <a:bodyPr/>
                    <a:lstStyle/>
                    <a:p>
                      <a:r>
                        <a:rPr lang="cs-CZ" dirty="0" smtClean="0"/>
                        <a:t>13:30</a:t>
                      </a:r>
                      <a:endParaRPr lang="cs-CZ" dirty="0"/>
                    </a:p>
                  </a:txBody>
                  <a:tcPr/>
                </a:tc>
              </a:tr>
              <a:tr h="370840">
                <a:tc>
                  <a:txBody>
                    <a:bodyPr/>
                    <a:lstStyle/>
                    <a:p>
                      <a:r>
                        <a:rPr lang="cs-CZ" dirty="0" smtClean="0"/>
                        <a:t>ELEKTROTECHNICKÁ</a:t>
                      </a:r>
                      <a:endParaRPr lang="cs-CZ" dirty="0"/>
                    </a:p>
                  </a:txBody>
                  <a:tcPr/>
                </a:tc>
                <a:tc>
                  <a:txBody>
                    <a:bodyPr/>
                    <a:lstStyle/>
                    <a:p>
                      <a:r>
                        <a:rPr lang="cs-CZ" dirty="0" smtClean="0"/>
                        <a:t>BOHEMIA</a:t>
                      </a:r>
                      <a:endParaRPr lang="cs-CZ" dirty="0"/>
                    </a:p>
                  </a:txBody>
                  <a:tcPr/>
                </a:tc>
                <a:tc>
                  <a:txBody>
                    <a:bodyPr/>
                    <a:lstStyle/>
                    <a:p>
                      <a:r>
                        <a:rPr lang="cs-CZ" dirty="0" smtClean="0"/>
                        <a:t>13:30</a:t>
                      </a:r>
                      <a:endParaRPr lang="cs-CZ" dirty="0"/>
                    </a:p>
                  </a:txBody>
                  <a:tcPr/>
                </a:tc>
              </a:tr>
              <a:tr h="370840">
                <a:tc>
                  <a:txBody>
                    <a:bodyPr/>
                    <a:lstStyle/>
                    <a:p>
                      <a:r>
                        <a:rPr lang="cs-CZ" dirty="0" smtClean="0"/>
                        <a:t>CHEMICKÁ</a:t>
                      </a:r>
                      <a:endParaRPr lang="cs-CZ" dirty="0"/>
                    </a:p>
                  </a:txBody>
                  <a:tcPr/>
                </a:tc>
                <a:tc>
                  <a:txBody>
                    <a:bodyPr/>
                    <a:lstStyle/>
                    <a:p>
                      <a:r>
                        <a:rPr lang="cs-CZ" dirty="0" smtClean="0"/>
                        <a:t>LABE</a:t>
                      </a:r>
                      <a:endParaRPr lang="cs-CZ" dirty="0"/>
                    </a:p>
                  </a:txBody>
                  <a:tcPr/>
                </a:tc>
                <a:tc>
                  <a:txBody>
                    <a:bodyPr/>
                    <a:lstStyle/>
                    <a:p>
                      <a:r>
                        <a:rPr lang="cs-CZ" dirty="0" smtClean="0"/>
                        <a:t>13:30</a:t>
                      </a:r>
                      <a:endParaRPr lang="cs-CZ" dirty="0"/>
                    </a:p>
                  </a:txBody>
                  <a:tcPr/>
                </a:tc>
              </a:tr>
              <a:tr h="370840">
                <a:tc>
                  <a:txBody>
                    <a:bodyPr/>
                    <a:lstStyle/>
                    <a:p>
                      <a:r>
                        <a:rPr lang="cs-CZ" dirty="0" smtClean="0"/>
                        <a:t>STAVEBNÍ</a:t>
                      </a:r>
                      <a:endParaRPr lang="cs-CZ" dirty="0"/>
                    </a:p>
                  </a:txBody>
                  <a:tcPr/>
                </a:tc>
                <a:tc>
                  <a:txBody>
                    <a:bodyPr/>
                    <a:lstStyle/>
                    <a:p>
                      <a:r>
                        <a:rPr lang="cs-CZ" dirty="0" smtClean="0"/>
                        <a:t>SNĚŽKA</a:t>
                      </a:r>
                      <a:endParaRPr lang="cs-CZ" dirty="0"/>
                    </a:p>
                  </a:txBody>
                  <a:tcPr/>
                </a:tc>
                <a:tc>
                  <a:txBody>
                    <a:bodyPr/>
                    <a:lstStyle/>
                    <a:p>
                      <a:r>
                        <a:rPr lang="cs-CZ" dirty="0" smtClean="0"/>
                        <a:t>13:30</a:t>
                      </a:r>
                      <a:endParaRPr lang="cs-CZ" dirty="0"/>
                    </a:p>
                  </a:txBody>
                  <a:tcPr/>
                </a:tc>
              </a:tr>
              <a:tr h="370840">
                <a:tc>
                  <a:txBody>
                    <a:bodyPr/>
                    <a:lstStyle/>
                    <a:p>
                      <a:r>
                        <a:rPr lang="cs-CZ" dirty="0" smtClean="0"/>
                        <a:t>DOPRAVNÍ</a:t>
                      </a:r>
                      <a:endParaRPr lang="cs-CZ" dirty="0"/>
                    </a:p>
                  </a:txBody>
                  <a:tcPr/>
                </a:tc>
                <a:tc>
                  <a:txBody>
                    <a:bodyPr/>
                    <a:lstStyle/>
                    <a:p>
                      <a:r>
                        <a:rPr lang="cs-CZ" dirty="0" smtClean="0"/>
                        <a:t>KONFERENČNÍ SÁL</a:t>
                      </a:r>
                      <a:endParaRPr lang="cs-CZ" dirty="0"/>
                    </a:p>
                  </a:txBody>
                  <a:tcPr/>
                </a:tc>
                <a:tc>
                  <a:txBody>
                    <a:bodyPr/>
                    <a:lstStyle/>
                    <a:p>
                      <a:r>
                        <a:rPr lang="cs-CZ" dirty="0" smtClean="0"/>
                        <a:t>13:30</a:t>
                      </a:r>
                      <a:endParaRPr lang="cs-CZ" dirty="0"/>
                    </a:p>
                  </a:txBody>
                  <a:tcPr/>
                </a:tc>
              </a:tr>
              <a:tr h="370840">
                <a:tc>
                  <a:txBody>
                    <a:bodyPr/>
                    <a:lstStyle/>
                    <a:p>
                      <a:r>
                        <a:rPr lang="cs-CZ" dirty="0" smtClean="0"/>
                        <a:t>TECHNICKÝCH</a:t>
                      </a:r>
                      <a:r>
                        <a:rPr lang="cs-CZ" baseline="0" dirty="0" smtClean="0"/>
                        <a:t> LYCEÍ</a:t>
                      </a:r>
                      <a:endParaRPr lang="cs-CZ" dirty="0"/>
                    </a:p>
                  </a:txBody>
                  <a:tcPr/>
                </a:tc>
                <a:tc>
                  <a:txBody>
                    <a:bodyPr/>
                    <a:lstStyle/>
                    <a:p>
                      <a:r>
                        <a:rPr lang="cs-CZ" dirty="0" smtClean="0"/>
                        <a:t>KONFERENČNÍ SÁL</a:t>
                      </a:r>
                      <a:endParaRPr lang="cs-CZ" dirty="0"/>
                    </a:p>
                  </a:txBody>
                  <a:tcPr/>
                </a:tc>
                <a:tc>
                  <a:txBody>
                    <a:bodyPr/>
                    <a:lstStyle/>
                    <a:p>
                      <a:r>
                        <a:rPr lang="cs-CZ" dirty="0" smtClean="0"/>
                        <a:t>PO STROJÍRENSKÉ A DOPRAVNÍ SEKCI</a:t>
                      </a:r>
                      <a:endParaRPr lang="cs-CZ" dirty="0"/>
                    </a:p>
                  </a:txBody>
                  <a:tcPr/>
                </a:tc>
              </a:tr>
            </a:tbl>
          </a:graphicData>
        </a:graphic>
      </p:graphicFrame>
    </p:spTree>
    <p:extLst>
      <p:ext uri="{BB962C8B-B14F-4D97-AF65-F5344CB8AC3E}">
        <p14:creationId xmlns:p14="http://schemas.microsoft.com/office/powerpoint/2010/main" val="230439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POZVÁNKY</a:t>
            </a:r>
            <a:endParaRPr lang="cs-CZ" dirty="0"/>
          </a:p>
        </p:txBody>
      </p:sp>
      <p:sp>
        <p:nvSpPr>
          <p:cNvPr id="3" name="Zástupný symbol pro obsah 2"/>
          <p:cNvSpPr>
            <a:spLocks noGrp="1"/>
          </p:cNvSpPr>
          <p:nvPr>
            <p:ph sz="quarter" idx="13"/>
          </p:nvPr>
        </p:nvSpPr>
        <p:spPr/>
        <p:txBody>
          <a:bodyPr/>
          <a:lstStyle/>
          <a:p>
            <a:r>
              <a:rPr lang="cs-CZ" dirty="0"/>
              <a:t>„Bezpečnost a ochrana zdraví ve školství v ČR - aktuální témata 2016", </a:t>
            </a:r>
            <a:r>
              <a:rPr lang="cs-CZ" dirty="0" smtClean="0"/>
              <a:t/>
            </a:r>
            <a:br>
              <a:rPr lang="cs-CZ" dirty="0" smtClean="0"/>
            </a:br>
            <a:r>
              <a:rPr lang="cs-CZ" dirty="0" smtClean="0"/>
              <a:t>pondělí </a:t>
            </a:r>
            <a:r>
              <a:rPr lang="cs-CZ" dirty="0"/>
              <a:t>dne 31. října 2016 od 9.30 do 16.30 hodin v Poslanecké sněmovně Parlamentu ČR </a:t>
            </a:r>
            <a:r>
              <a:rPr lang="cs-CZ" dirty="0" smtClean="0"/>
              <a:t/>
            </a:r>
            <a:br>
              <a:rPr lang="cs-CZ" dirty="0" smtClean="0"/>
            </a:br>
            <a:r>
              <a:rPr lang="cs-CZ" dirty="0" smtClean="0"/>
              <a:t>přihláška na www.CZESHA.CZ</a:t>
            </a:r>
            <a:endParaRPr lang="cs-CZ" dirty="0"/>
          </a:p>
          <a:p>
            <a:r>
              <a:rPr lang="cs-CZ" dirty="0" smtClean="0"/>
              <a:t>Konference školství 2017 pořádaná UZS</a:t>
            </a:r>
            <a:br>
              <a:rPr lang="cs-CZ" dirty="0" smtClean="0"/>
            </a:br>
            <a:r>
              <a:rPr lang="pl-PL" dirty="0"/>
              <a:t>dne 22. 11. 2016 v TOP hotelu v </a:t>
            </a:r>
            <a:r>
              <a:rPr lang="pl-PL" dirty="0" smtClean="0"/>
              <a:t>Praze</a:t>
            </a:r>
            <a:br>
              <a:rPr lang="pl-PL" dirty="0" smtClean="0"/>
            </a:br>
            <a:r>
              <a:rPr lang="pl-PL" dirty="0" smtClean="0"/>
              <a:t>Přihlašování na </a:t>
            </a:r>
            <a:r>
              <a:rPr lang="cs-CZ" u="sng" dirty="0" smtClean="0">
                <a:hlinkClick r:id="rId2"/>
              </a:rPr>
              <a:t>www.uzs-konference.cz</a:t>
            </a:r>
            <a:r>
              <a:rPr lang="cs-CZ" dirty="0"/>
              <a:t>.</a:t>
            </a:r>
          </a:p>
        </p:txBody>
      </p:sp>
    </p:spTree>
    <p:extLst>
      <p:ext uri="{BB962C8B-B14F-4D97-AF65-F5344CB8AC3E}">
        <p14:creationId xmlns:p14="http://schemas.microsoft.com/office/powerpoint/2010/main" val="676125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27. Valná hromada </a:t>
            </a:r>
            <a:br>
              <a:rPr lang="cs-CZ" dirty="0" smtClean="0"/>
            </a:br>
            <a:r>
              <a:rPr lang="cs-CZ" dirty="0" smtClean="0"/>
              <a:t>asociace </a:t>
            </a:r>
            <a:r>
              <a:rPr lang="cs-CZ" dirty="0" err="1" smtClean="0"/>
              <a:t>spš</a:t>
            </a:r>
            <a:r>
              <a:rPr lang="cs-CZ" dirty="0" smtClean="0"/>
              <a:t> </a:t>
            </a:r>
            <a:r>
              <a:rPr lang="cs-CZ" dirty="0" err="1" smtClean="0"/>
              <a:t>Čr</a:t>
            </a:r>
            <a:endParaRPr lang="cs-CZ" dirty="0"/>
          </a:p>
        </p:txBody>
      </p:sp>
      <p:sp>
        <p:nvSpPr>
          <p:cNvPr id="3" name="Zástupný symbol pro obsah 2"/>
          <p:cNvSpPr>
            <a:spLocks noGrp="1"/>
          </p:cNvSpPr>
          <p:nvPr>
            <p:ph sz="quarter" idx="13"/>
          </p:nvPr>
        </p:nvSpPr>
        <p:spPr>
          <a:xfrm>
            <a:off x="1115616" y="2636912"/>
            <a:ext cx="7772870" cy="3424107"/>
          </a:xfrm>
        </p:spPr>
        <p:txBody>
          <a:bodyPr/>
          <a:lstStyle/>
          <a:p>
            <a:pPr lvl="0"/>
            <a:r>
              <a:rPr lang="cs-CZ" dirty="0"/>
              <a:t>zpráva Dozorčí rady o hospodaření</a:t>
            </a:r>
          </a:p>
          <a:p>
            <a:pPr lvl="0"/>
            <a:r>
              <a:rPr lang="cs-CZ" dirty="0"/>
              <a:t>projednání a schválení výsledků hospodaření</a:t>
            </a:r>
          </a:p>
          <a:p>
            <a:pPr lvl="0"/>
            <a:r>
              <a:rPr lang="cs-CZ" dirty="0"/>
              <a:t>projednání a schválení rozpočtu pro rok </a:t>
            </a:r>
            <a:r>
              <a:rPr lang="cs-CZ" dirty="0" smtClean="0"/>
              <a:t>2017</a:t>
            </a:r>
          </a:p>
          <a:p>
            <a:pPr lvl="0"/>
            <a:r>
              <a:rPr lang="cs-CZ" dirty="0" smtClean="0"/>
              <a:t>Doplňující volby – Člen Rady A SPŠ Liberecký kraj</a:t>
            </a:r>
            <a:endParaRPr lang="cs-CZ" dirty="0"/>
          </a:p>
          <a:p>
            <a:endParaRPr lang="cs-CZ" dirty="0"/>
          </a:p>
        </p:txBody>
      </p:sp>
    </p:spTree>
    <p:extLst>
      <p:ext uri="{BB962C8B-B14F-4D97-AF65-F5344CB8AC3E}">
        <p14:creationId xmlns:p14="http://schemas.microsoft.com/office/powerpoint/2010/main" val="1343525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39552" y="-99392"/>
            <a:ext cx="7773338" cy="506226"/>
          </a:xfrm>
        </p:spPr>
        <p:txBody>
          <a:bodyPr>
            <a:normAutofit fontScale="90000"/>
          </a:bodyPr>
          <a:lstStyle/>
          <a:p>
            <a:r>
              <a:rPr lang="cs-CZ" dirty="0" smtClean="0"/>
              <a:t>Program jednání</a:t>
            </a:r>
            <a:endParaRPr lang="cs-CZ" dirty="0"/>
          </a:p>
        </p:txBody>
      </p:sp>
      <p:sp>
        <p:nvSpPr>
          <p:cNvPr id="3" name="Zástupný symbol pro obsah 2"/>
          <p:cNvSpPr>
            <a:spLocks noGrp="1"/>
          </p:cNvSpPr>
          <p:nvPr>
            <p:ph sz="quarter" idx="13"/>
          </p:nvPr>
        </p:nvSpPr>
        <p:spPr>
          <a:xfrm>
            <a:off x="-34794" y="185255"/>
            <a:ext cx="9036496" cy="5187206"/>
          </a:xfrm>
        </p:spPr>
        <p:txBody>
          <a:bodyPr>
            <a:noAutofit/>
          </a:bodyPr>
          <a:lstStyle/>
          <a:p>
            <a:pPr marL="0" indent="0">
              <a:buNone/>
            </a:pPr>
            <a:r>
              <a:rPr lang="cs-CZ" sz="1800" b="1" u="sng" dirty="0"/>
              <a:t>Středa  5. Řijna</a:t>
            </a:r>
            <a:endParaRPr lang="cs-CZ" sz="1800" dirty="0"/>
          </a:p>
          <a:p>
            <a:r>
              <a:rPr lang="cs-CZ" sz="1800" dirty="0"/>
              <a:t>9:00 – 9:30 h		</a:t>
            </a:r>
            <a:r>
              <a:rPr lang="cs-CZ" sz="1800" b="1" dirty="0"/>
              <a:t>informace o činnosti za uplynulé období</a:t>
            </a:r>
            <a:r>
              <a:rPr lang="cs-CZ" sz="1800" dirty="0"/>
              <a:t> </a:t>
            </a:r>
            <a:br>
              <a:rPr lang="cs-CZ" sz="1800" dirty="0"/>
            </a:br>
            <a:r>
              <a:rPr lang="cs-CZ" sz="1800" dirty="0"/>
              <a:t>			</a:t>
            </a:r>
            <a:r>
              <a:rPr lang="cs-CZ" sz="1600" i="1" dirty="0"/>
              <a:t>ing. Jiří Zajíček, předseda A SPŠ ČR</a:t>
            </a:r>
          </a:p>
          <a:p>
            <a:r>
              <a:rPr lang="cs-CZ" sz="1800" dirty="0"/>
              <a:t>9:30 – 10:15 h		</a:t>
            </a:r>
            <a:r>
              <a:rPr lang="cs-CZ" sz="1800" b="1" dirty="0"/>
              <a:t>Aktuální informace z MŠMT</a:t>
            </a:r>
            <a:endParaRPr lang="cs-CZ" sz="1800" dirty="0"/>
          </a:p>
          <a:p>
            <a:pPr marL="0" indent="0">
              <a:buNone/>
            </a:pPr>
            <a:r>
              <a:rPr lang="cs-CZ" sz="1800" i="1" dirty="0"/>
              <a:t>			</a:t>
            </a:r>
            <a:r>
              <a:rPr lang="cs-CZ" sz="1600" i="1" dirty="0"/>
              <a:t>Mgr. Václav </a:t>
            </a:r>
            <a:r>
              <a:rPr lang="cs-CZ" sz="1600" i="1" dirty="0" err="1"/>
              <a:t>Pícl</a:t>
            </a:r>
            <a:r>
              <a:rPr lang="cs-CZ" sz="1600" i="1"/>
              <a:t>, Náměstek </a:t>
            </a:r>
            <a:r>
              <a:rPr lang="cs-CZ" sz="1600" i="1" dirty="0"/>
              <a:t>pro řízení sekce vzdělávání</a:t>
            </a:r>
            <a:r>
              <a:rPr lang="cs-CZ" sz="1800" i="1" dirty="0"/>
              <a:t/>
            </a:r>
            <a:br>
              <a:rPr lang="cs-CZ" sz="1800" i="1" dirty="0"/>
            </a:br>
            <a:r>
              <a:rPr lang="cs-CZ" sz="1800" i="1" dirty="0"/>
              <a:t>			</a:t>
            </a:r>
            <a:r>
              <a:rPr lang="cs-CZ" sz="1600" dirty="0"/>
              <a:t>reforma financování regionálního školství</a:t>
            </a:r>
            <a:br>
              <a:rPr lang="cs-CZ" sz="1600" dirty="0"/>
            </a:br>
            <a:r>
              <a:rPr lang="cs-CZ" sz="1600" dirty="0"/>
              <a:t>			karierní systém učitelů</a:t>
            </a:r>
            <a:br>
              <a:rPr lang="cs-CZ" sz="1600" dirty="0"/>
            </a:br>
            <a:r>
              <a:rPr lang="cs-CZ" sz="1600" dirty="0"/>
              <a:t>			</a:t>
            </a:r>
            <a:r>
              <a:rPr lang="cs-CZ" sz="1600"/>
              <a:t>maturitní zkoušky</a:t>
            </a:r>
            <a:endParaRPr lang="cs-CZ" sz="1600" dirty="0"/>
          </a:p>
          <a:p>
            <a:r>
              <a:rPr lang="cs-CZ" sz="1800" dirty="0"/>
              <a:t>10:15 </a:t>
            </a:r>
            <a:r>
              <a:rPr lang="cs-CZ" sz="1800"/>
              <a:t>– </a:t>
            </a:r>
            <a:r>
              <a:rPr lang="cs-CZ" sz="1800" dirty="0"/>
              <a:t>10:30</a:t>
            </a:r>
            <a:r>
              <a:rPr lang="cs-CZ" sz="1800"/>
              <a:t> h</a:t>
            </a:r>
            <a:r>
              <a:rPr lang="cs-CZ" sz="1800" dirty="0"/>
              <a:t>	</a:t>
            </a:r>
            <a:r>
              <a:rPr lang="cs-CZ" sz="1400" i="1" dirty="0"/>
              <a:t>	</a:t>
            </a:r>
            <a:r>
              <a:rPr lang="cs-CZ" sz="1400" i="1"/>
              <a:t>Přestávka</a:t>
            </a:r>
            <a:endParaRPr lang="cs-CZ" sz="1400" i="1" dirty="0"/>
          </a:p>
          <a:p>
            <a:r>
              <a:rPr lang="cs-CZ" sz="1800">
                <a:solidFill>
                  <a:prstClr val="black"/>
                </a:solidFill>
              </a:rPr>
              <a:t>10:30 – 11:00 h</a:t>
            </a:r>
            <a:r>
              <a:rPr lang="cs-CZ" sz="1800" dirty="0">
                <a:solidFill>
                  <a:prstClr val="black"/>
                </a:solidFill>
              </a:rPr>
              <a:t>		</a:t>
            </a:r>
            <a:r>
              <a:rPr lang="cs-CZ" sz="1800" b="1" dirty="0"/>
              <a:t>Průmysl 4.0</a:t>
            </a:r>
            <a:br>
              <a:rPr lang="cs-CZ" sz="1800" b="1" dirty="0"/>
            </a:br>
            <a:r>
              <a:rPr lang="cs-CZ" sz="1800" b="1" dirty="0"/>
              <a:t>			</a:t>
            </a:r>
            <a:r>
              <a:rPr lang="cs-CZ" sz="1600" i="1" dirty="0"/>
              <a:t>Ing</a:t>
            </a:r>
            <a:r>
              <a:rPr lang="cs-CZ" sz="1600" i="1"/>
              <a:t>. Martin Karfus, </a:t>
            </a:r>
            <a:r>
              <a:rPr lang="cs-CZ" sz="1600" i="1" dirty="0"/>
              <a:t>CSc</a:t>
            </a:r>
            <a:r>
              <a:rPr lang="cs-CZ" sz="1600" i="1"/>
              <a:t>., vedoucí oddělení průmyslové </a:t>
            </a:r>
            <a:r>
              <a:rPr lang="cs-CZ" sz="1600" i="1" dirty="0"/>
              <a:t>				</a:t>
            </a:r>
            <a:r>
              <a:rPr lang="cs-CZ" sz="1600" i="1"/>
              <a:t>politiky, </a:t>
            </a:r>
            <a:r>
              <a:rPr lang="cs-CZ" sz="1600" i="1" dirty="0"/>
              <a:t>MPO</a:t>
            </a:r>
            <a:r>
              <a:rPr lang="cs-CZ" sz="1600" i="1"/>
              <a:t/>
            </a:r>
            <a:br>
              <a:rPr lang="cs-CZ" sz="1600" i="1"/>
            </a:br>
            <a:r>
              <a:rPr lang="cs-CZ" sz="1800"/>
              <a:t>11:00</a:t>
            </a:r>
            <a:r>
              <a:rPr lang="cs-CZ" sz="1800" dirty="0"/>
              <a:t> </a:t>
            </a:r>
            <a:r>
              <a:rPr lang="cs-CZ" sz="1800"/>
              <a:t>– 11:45 H</a:t>
            </a:r>
            <a:r>
              <a:rPr lang="cs-CZ" sz="1400" i="1" dirty="0"/>
              <a:t>		</a:t>
            </a:r>
            <a:r>
              <a:rPr lang="cs-CZ" sz="1800" b="1" dirty="0"/>
              <a:t>OP VVV, PO 3, šablony pro SŠ</a:t>
            </a:r>
            <a:r>
              <a:rPr lang="cs-CZ" sz="1400" b="1" dirty="0"/>
              <a:t/>
            </a:r>
            <a:br>
              <a:rPr lang="cs-CZ" sz="1400" b="1" dirty="0"/>
            </a:br>
            <a:r>
              <a:rPr lang="cs-CZ" sz="1400" b="1" dirty="0"/>
              <a:t>		</a:t>
            </a:r>
            <a:r>
              <a:rPr lang="cs-CZ" sz="1400" b="1"/>
              <a:t>	</a:t>
            </a:r>
            <a:r>
              <a:rPr lang="cs-CZ" sz="1600" i="1" dirty="0"/>
              <a:t>MgA</a:t>
            </a:r>
            <a:r>
              <a:rPr lang="cs-CZ" sz="1600" i="1"/>
              <a:t>. Bc. Adam Georgiev PhDr., </a:t>
            </a:r>
            <a:r>
              <a:rPr lang="cs-CZ" sz="1600" i="1" dirty="0"/>
              <a:t>zástupce</a:t>
            </a:r>
            <a:r>
              <a:rPr lang="cs-CZ" sz="1600" i="1"/>
              <a:t> náměstka pro řízení </a:t>
            </a:r>
            <a:r>
              <a:rPr lang="cs-CZ" sz="1600" i="1" dirty="0"/>
              <a:t>			</a:t>
            </a:r>
            <a:r>
              <a:rPr lang="cs-CZ" sz="1600" i="1"/>
              <a:t>sekce operačních </a:t>
            </a:r>
            <a:r>
              <a:rPr lang="cs-CZ" sz="1600" i="1" dirty="0"/>
              <a:t>programů</a:t>
            </a:r>
            <a:r>
              <a:rPr lang="cs-CZ" sz="1600" i="1"/>
              <a:t>, MŠMT</a:t>
            </a:r>
            <a:r>
              <a:rPr lang="cs-CZ" sz="1600" i="1" dirty="0"/>
              <a:t/>
            </a:r>
            <a:br>
              <a:rPr lang="cs-CZ" sz="1600" i="1" dirty="0"/>
            </a:br>
            <a:endParaRPr lang="cs-CZ" sz="1600" i="1" dirty="0"/>
          </a:p>
          <a:p>
            <a:r>
              <a:rPr lang="cs-CZ" sz="1800"/>
              <a:t>11:45</a:t>
            </a:r>
            <a:r>
              <a:rPr lang="cs-CZ" sz="1800" dirty="0"/>
              <a:t> </a:t>
            </a:r>
            <a:r>
              <a:rPr lang="cs-CZ" sz="1800"/>
              <a:t>– </a:t>
            </a:r>
            <a:r>
              <a:rPr lang="cs-CZ" sz="1800" dirty="0"/>
              <a:t>12:00 h </a:t>
            </a:r>
            <a:r>
              <a:rPr lang="cs-CZ" sz="1600" dirty="0"/>
              <a:t>	</a:t>
            </a:r>
            <a:r>
              <a:rPr lang="cs-CZ" sz="1800" b="1" dirty="0"/>
              <a:t>Diskuse k dopolednímu bloku jednání</a:t>
            </a:r>
          </a:p>
          <a:p>
            <a:r>
              <a:rPr lang="cs-CZ" sz="1800" dirty="0"/>
              <a:t>12:00 – 13:30 h		</a:t>
            </a:r>
            <a:r>
              <a:rPr lang="cs-CZ" sz="1800" b="1" dirty="0"/>
              <a:t>Oběd</a:t>
            </a:r>
          </a:p>
        </p:txBody>
      </p:sp>
    </p:spTree>
    <p:extLst>
      <p:ext uri="{BB962C8B-B14F-4D97-AF65-F5344CB8AC3E}">
        <p14:creationId xmlns:p14="http://schemas.microsoft.com/office/powerpoint/2010/main" val="21956889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1" y="332656"/>
            <a:ext cx="7773338" cy="1596177"/>
          </a:xfrm>
        </p:spPr>
        <p:txBody>
          <a:bodyPr/>
          <a:lstStyle/>
          <a:p>
            <a:r>
              <a:rPr lang="cs-CZ" dirty="0" smtClean="0"/>
              <a:t>Zpráva o hospodaření</a:t>
            </a:r>
            <a:endParaRPr lang="cs-CZ" dirty="0"/>
          </a:p>
        </p:txBody>
      </p:sp>
      <p:sp>
        <p:nvSpPr>
          <p:cNvPr id="3" name="Zástupný symbol pro obsah 2"/>
          <p:cNvSpPr>
            <a:spLocks noGrp="1"/>
          </p:cNvSpPr>
          <p:nvPr>
            <p:ph sz="quarter" idx="13"/>
          </p:nvPr>
        </p:nvSpPr>
        <p:spPr>
          <a:xfrm>
            <a:off x="323528" y="1772816"/>
            <a:ext cx="8496944" cy="4968551"/>
          </a:xfrm>
        </p:spPr>
        <p:txBody>
          <a:bodyPr>
            <a:normAutofit fontScale="92500" lnSpcReduction="20000"/>
          </a:bodyPr>
          <a:lstStyle/>
          <a:p>
            <a:pPr marL="0" indent="0">
              <a:buNone/>
            </a:pPr>
            <a:r>
              <a:rPr lang="cs-CZ" dirty="0"/>
              <a:t>Dozorčí </a:t>
            </a:r>
            <a:r>
              <a:rPr lang="cs-CZ"/>
              <a:t>rada </a:t>
            </a:r>
            <a:r>
              <a:rPr lang="cs-CZ" smtClean="0"/>
              <a:t>provedla kontrolu </a:t>
            </a:r>
            <a:r>
              <a:rPr lang="cs-CZ" dirty="0"/>
              <a:t>hospodaření Asociace SPŠ ČR za období od 1. </a:t>
            </a:r>
            <a:r>
              <a:rPr lang="cs-CZ" dirty="0" smtClean="0"/>
              <a:t>10.2015  do </a:t>
            </a:r>
            <a:r>
              <a:rPr lang="cs-CZ" dirty="0"/>
              <a:t>30.9.2016.</a:t>
            </a:r>
          </a:p>
          <a:p>
            <a:r>
              <a:rPr lang="cs-CZ" dirty="0"/>
              <a:t>V asociaci je zapojeno k dnešnímu dni  117 škol.</a:t>
            </a:r>
          </a:p>
          <a:p>
            <a:r>
              <a:rPr lang="cs-CZ" dirty="0"/>
              <a:t>Zůstatek ke dni 30. 9. 2015                                         420 636,27 Kč</a:t>
            </a:r>
          </a:p>
          <a:p>
            <a:r>
              <a:rPr lang="cs-CZ" dirty="0"/>
              <a:t>Příjmy asociace do 31. 12. 2015                                   50 507,00 Kč</a:t>
            </a:r>
          </a:p>
          <a:p>
            <a:r>
              <a:rPr lang="cs-CZ" dirty="0"/>
              <a:t>Výdaje asociace ke dni 31. 12. 2015                           454 269,00 Kč</a:t>
            </a:r>
          </a:p>
          <a:p>
            <a:pPr marL="0" indent="0">
              <a:buNone/>
            </a:pPr>
            <a:r>
              <a:rPr lang="cs-CZ" dirty="0"/>
              <a:t>__________________________________________________________</a:t>
            </a:r>
          </a:p>
          <a:p>
            <a:r>
              <a:rPr lang="cs-CZ" dirty="0"/>
              <a:t>Zůstatek ke dni 31.12.2015                                            16 874,27 </a:t>
            </a:r>
            <a:r>
              <a:rPr lang="cs-CZ" dirty="0" smtClean="0"/>
              <a:t>Kč</a:t>
            </a:r>
            <a:endParaRPr lang="cs-CZ" dirty="0"/>
          </a:p>
          <a:p>
            <a:r>
              <a:rPr lang="cs-CZ" dirty="0"/>
              <a:t>Zůstatek ke dni 31. 12. 2015                                          16 874,27 Kč</a:t>
            </a:r>
          </a:p>
          <a:p>
            <a:r>
              <a:rPr lang="cs-CZ" dirty="0"/>
              <a:t>Příjmy asociace do 30. 9. 2016                                     831 000,00  Kč</a:t>
            </a:r>
          </a:p>
          <a:p>
            <a:r>
              <a:rPr lang="cs-CZ" dirty="0"/>
              <a:t>Výdaje asociace ke dni 30. 9. 2016                              318 360,00  Kč</a:t>
            </a:r>
          </a:p>
          <a:p>
            <a:r>
              <a:rPr lang="cs-CZ" dirty="0"/>
              <a:t>Zůstatek ke dni 30. 9. 2016                                            529 514,27 Kč</a:t>
            </a:r>
          </a:p>
          <a:p>
            <a:endParaRPr lang="cs-CZ" dirty="0"/>
          </a:p>
        </p:txBody>
      </p:sp>
    </p:spTree>
    <p:extLst>
      <p:ext uri="{BB962C8B-B14F-4D97-AF65-F5344CB8AC3E}">
        <p14:creationId xmlns:p14="http://schemas.microsoft.com/office/powerpoint/2010/main" val="962967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21335" y="188640"/>
            <a:ext cx="7773338" cy="1017943"/>
          </a:xfrm>
        </p:spPr>
        <p:txBody>
          <a:bodyPr/>
          <a:lstStyle/>
          <a:p>
            <a:r>
              <a:rPr lang="cs-CZ" dirty="0" smtClean="0"/>
              <a:t>Návrh rozpočtu a </a:t>
            </a:r>
            <a:r>
              <a:rPr lang="cs-CZ" dirty="0" err="1" smtClean="0"/>
              <a:t>spš</a:t>
            </a:r>
            <a:r>
              <a:rPr lang="cs-CZ" dirty="0" smtClean="0"/>
              <a:t> </a:t>
            </a:r>
            <a:r>
              <a:rPr lang="cs-CZ" dirty="0" err="1" smtClean="0"/>
              <a:t>čr</a:t>
            </a:r>
            <a:r>
              <a:rPr lang="cs-CZ" dirty="0" smtClean="0"/>
              <a:t> 2017</a:t>
            </a:r>
            <a:endParaRPr lang="cs-CZ" dirty="0"/>
          </a:p>
        </p:txBody>
      </p:sp>
      <p:graphicFrame>
        <p:nvGraphicFramePr>
          <p:cNvPr id="4" name="Zástupný symbol pro obsah 3"/>
          <p:cNvGraphicFramePr>
            <a:graphicFrameLocks noGrp="1"/>
          </p:cNvGraphicFramePr>
          <p:nvPr>
            <p:ph sz="quarter" idx="13"/>
            <p:extLst>
              <p:ext uri="{D42A27DB-BD31-4B8C-83A1-F6EECF244321}">
                <p14:modId xmlns:p14="http://schemas.microsoft.com/office/powerpoint/2010/main" val="2469322709"/>
              </p:ext>
            </p:extLst>
          </p:nvPr>
        </p:nvGraphicFramePr>
        <p:xfrm>
          <a:off x="395535" y="1052736"/>
          <a:ext cx="8424937" cy="5122875"/>
        </p:xfrm>
        <a:graphic>
          <a:graphicData uri="http://schemas.openxmlformats.org/drawingml/2006/table">
            <a:tbl>
              <a:tblPr>
                <a:tableStyleId>{5C22544A-7EE6-4342-B048-85BDC9FD1C3A}</a:tableStyleId>
              </a:tblPr>
              <a:tblGrid>
                <a:gridCol w="1538088"/>
                <a:gridCol w="1126209"/>
                <a:gridCol w="1368152"/>
                <a:gridCol w="90934"/>
                <a:gridCol w="981758"/>
                <a:gridCol w="698139"/>
                <a:gridCol w="1254468"/>
                <a:gridCol w="1367189"/>
              </a:tblGrid>
              <a:tr h="299177">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ctr" fontAlgn="b"/>
                      <a:r>
                        <a:rPr lang="cs-CZ" sz="1600" u="none" strike="noStrike" dirty="0">
                          <a:effectLst/>
                        </a:rPr>
                        <a:t>rok 2016</a:t>
                      </a:r>
                      <a:endParaRPr lang="cs-CZ" sz="1600" b="1" i="0" u="none" strike="noStrike" dirty="0">
                        <a:effectLst/>
                        <a:latin typeface="Arial" panose="020B0604020202020204" pitchFamily="34" charset="0"/>
                      </a:endParaRPr>
                    </a:p>
                  </a:txBody>
                  <a:tcPr marL="9175" marR="9175" marT="9175" marB="0" anchor="b"/>
                </a:tc>
                <a:tc>
                  <a:txBody>
                    <a:bodyPr/>
                    <a:lstStyle/>
                    <a:p>
                      <a:pPr algn="ctr" fontAlgn="b"/>
                      <a:r>
                        <a:rPr lang="cs-CZ" sz="1600" u="none" strike="noStrike" dirty="0">
                          <a:effectLst/>
                        </a:rPr>
                        <a:t> </a:t>
                      </a:r>
                      <a:endParaRPr lang="cs-CZ" sz="1600" b="1" i="0" u="none" strike="noStrike" dirty="0">
                        <a:effectLst/>
                        <a:latin typeface="Arial" panose="020B0604020202020204" pitchFamily="34" charset="0"/>
                      </a:endParaRPr>
                    </a:p>
                  </a:txBody>
                  <a:tcPr marL="9175" marR="9175" marT="9175" marB="0" anchor="b"/>
                </a:tc>
                <a:tc>
                  <a:txBody>
                    <a:bodyPr/>
                    <a:lstStyle/>
                    <a:p>
                      <a:pPr algn="ctr" fontAlgn="b"/>
                      <a:r>
                        <a:rPr lang="cs-CZ" sz="1600" u="none" strike="noStrike" dirty="0">
                          <a:effectLst/>
                        </a:rPr>
                        <a:t>2017 návrh</a:t>
                      </a:r>
                      <a:endParaRPr lang="cs-CZ" sz="1600" b="1" i="0" u="none" strike="noStrike" dirty="0">
                        <a:effectLst/>
                        <a:latin typeface="Arial" panose="020B0604020202020204" pitchFamily="34" charset="0"/>
                      </a:endParaRPr>
                    </a:p>
                  </a:txBody>
                  <a:tcPr marL="9175" marR="9175" marT="9175" marB="0" anchor="b"/>
                </a:tc>
                <a:tc>
                  <a:txBody>
                    <a:bodyPr/>
                    <a:lstStyle/>
                    <a:p>
                      <a:pPr algn="ctr"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ctr" fontAlgn="b"/>
                      <a:r>
                        <a:rPr lang="cs-CZ" sz="1600" u="none" strike="noStrike" dirty="0">
                          <a:effectLst/>
                        </a:rPr>
                        <a:t>čerpání do 19.9.2016</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1779">
                <a:tc>
                  <a:txBody>
                    <a:bodyPr/>
                    <a:lstStyle/>
                    <a:p>
                      <a:pPr algn="l" fontAlgn="b"/>
                      <a:r>
                        <a:rPr lang="cs-CZ" sz="1600" u="none" strike="noStrike">
                          <a:effectLst/>
                        </a:rPr>
                        <a:t>počáteční stav </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1" i="0" u="none" strike="noStrike" dirty="0">
                        <a:effectLst/>
                        <a:latin typeface="Arial" panose="020B0604020202020204" pitchFamily="34" charset="0"/>
                      </a:endParaRPr>
                    </a:p>
                  </a:txBody>
                  <a:tcPr marL="9175" marR="9175" marT="9175" marB="0" anchor="b"/>
                </a:tc>
                <a:tc>
                  <a:txBody>
                    <a:bodyPr/>
                    <a:lstStyle/>
                    <a:p>
                      <a:pPr algn="r" fontAlgn="b"/>
                      <a:r>
                        <a:rPr lang="cs-CZ" sz="1600" u="none" strike="noStrike">
                          <a:effectLst/>
                        </a:rPr>
                        <a:t>16 874</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b="0" i="0" u="none" strike="noStrike" dirty="0" smtClean="0">
                          <a:effectLst/>
                          <a:latin typeface="+mn-lt"/>
                        </a:rPr>
                        <a:t>81</a:t>
                      </a:r>
                      <a:r>
                        <a:rPr lang="cs-CZ" sz="1600" b="0" i="0" u="none" strike="noStrike" baseline="0" dirty="0" smtClean="0">
                          <a:effectLst/>
                          <a:latin typeface="+mn-lt"/>
                        </a:rPr>
                        <a:t> 474</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16874</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116 členů</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příjmy</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příspěvek 7 000</a:t>
                      </a:r>
                      <a:endParaRPr lang="cs-CZ" sz="1600" b="0" i="0" u="none" strike="noStrike" dirty="0">
                        <a:effectLst/>
                        <a:latin typeface="Arial" panose="020B0604020202020204" pitchFamily="34" charset="0"/>
                      </a:endParaRPr>
                    </a:p>
                  </a:txBody>
                  <a:tcPr marL="9175" marR="9175" marT="9175" marB="0" anchor="b"/>
                </a:tc>
                <a:tc>
                  <a:txBody>
                    <a:bodyPr/>
                    <a:lstStyle/>
                    <a:p>
                      <a:pPr algn="r" fontAlgn="b"/>
                      <a:r>
                        <a:rPr lang="cs-CZ" sz="1600" u="none" strike="noStrike" dirty="0">
                          <a:effectLst/>
                        </a:rPr>
                        <a:t>830 000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812 000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812000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1779">
                <a:tc>
                  <a:txBody>
                    <a:bodyPr/>
                    <a:lstStyle/>
                    <a:p>
                      <a:pPr algn="l" fontAlgn="b"/>
                      <a:r>
                        <a:rPr lang="cs-CZ" sz="1600" u="none" strike="noStrike">
                          <a:effectLst/>
                        </a:rPr>
                        <a:t>celkem</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1" i="0" u="none" strike="noStrike">
                        <a:effectLst/>
                        <a:latin typeface="Arial" panose="020B0604020202020204" pitchFamily="34" charset="0"/>
                      </a:endParaRPr>
                    </a:p>
                  </a:txBody>
                  <a:tcPr marL="9175" marR="9175" marT="9175" marB="0" anchor="b"/>
                </a:tc>
                <a:tc>
                  <a:txBody>
                    <a:bodyPr/>
                    <a:lstStyle/>
                    <a:p>
                      <a:pPr algn="r" fontAlgn="b"/>
                      <a:r>
                        <a:rPr lang="cs-CZ" sz="1600" b="1" u="none" strike="noStrike" dirty="0">
                          <a:effectLst/>
                        </a:rPr>
                        <a:t>846 </a:t>
                      </a:r>
                      <a:r>
                        <a:rPr lang="cs-CZ" sz="1600" b="1" u="none" strike="noStrike" dirty="0" smtClean="0">
                          <a:effectLst/>
                        </a:rPr>
                        <a:t>874</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b="1" u="none" strike="noStrike" dirty="0">
                          <a:effectLst/>
                        </a:rPr>
                        <a:t> </a:t>
                      </a:r>
                      <a:endParaRPr lang="cs-CZ" sz="1600" b="1" i="0" u="none" strike="noStrike" dirty="0">
                        <a:effectLst/>
                        <a:latin typeface="Arial" panose="020B0604020202020204" pitchFamily="34" charset="0"/>
                      </a:endParaRPr>
                    </a:p>
                  </a:txBody>
                  <a:tcPr marL="9175" marR="9175" marT="9175" marB="0" anchor="b"/>
                </a:tc>
                <a:tc>
                  <a:txBody>
                    <a:bodyPr/>
                    <a:lstStyle/>
                    <a:p>
                      <a:pPr algn="r" fontAlgn="b"/>
                      <a:r>
                        <a:rPr lang="cs-CZ" sz="1600" b="1" i="0" u="none" strike="noStrike" dirty="0" smtClean="0">
                          <a:effectLst/>
                          <a:latin typeface="+mn-lt"/>
                        </a:rPr>
                        <a:t>893 474</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828874</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dohody</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120 000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r" fontAlgn="b"/>
                      <a:r>
                        <a:rPr lang="cs-CZ" sz="1600" u="none" strike="noStrike" dirty="0">
                          <a:effectLst/>
                        </a:rPr>
                        <a:t>120 000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18000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valná hromada</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dirty="0" smtClean="0">
                          <a:effectLst/>
                        </a:rPr>
                        <a:t>410 </a:t>
                      </a:r>
                      <a:r>
                        <a:rPr lang="cs-CZ" sz="1600" u="none" strike="noStrike" dirty="0">
                          <a:effectLst/>
                        </a:rPr>
                        <a:t>000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dirty="0" smtClean="0">
                          <a:effectLst/>
                        </a:rPr>
                        <a:t>410 </a:t>
                      </a:r>
                      <a:r>
                        <a:rPr lang="cs-CZ" sz="1600" u="none" strike="noStrike" dirty="0">
                          <a:effectLst/>
                        </a:rPr>
                        <a:t>000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poplatky</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2 000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dirty="0">
                          <a:effectLst/>
                        </a:rPr>
                        <a:t>2 000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1200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r>
              <a:tr h="757853">
                <a:tc>
                  <a:txBody>
                    <a:bodyPr/>
                    <a:lstStyle/>
                    <a:p>
                      <a:pPr algn="l" fontAlgn="b"/>
                      <a:r>
                        <a:rPr lang="cs-CZ" sz="1600" u="none" strike="noStrike" dirty="0">
                          <a:effectLst/>
                        </a:rPr>
                        <a:t>kancelář, doména</a:t>
                      </a:r>
                      <a:r>
                        <a:rPr lang="cs-CZ" sz="1600" u="none" strike="noStrike" dirty="0" smtClean="0">
                          <a:effectLst/>
                        </a:rPr>
                        <a:t>, krajské </a:t>
                      </a:r>
                      <a:r>
                        <a:rPr lang="cs-CZ" sz="1600" u="none" strike="noStrike" dirty="0">
                          <a:effectLst/>
                        </a:rPr>
                        <a:t>rady, režie</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150 000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150 000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c>
                  <a:txBody>
                    <a:bodyPr/>
                    <a:lstStyle/>
                    <a:p>
                      <a:pPr algn="r" fontAlgn="b"/>
                      <a:r>
                        <a:rPr lang="cs-CZ" sz="1600" u="none" strike="noStrike" dirty="0">
                          <a:effectLst/>
                        </a:rPr>
                        <a:t>78005</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r>
              <a:tr h="260927">
                <a:tc>
                  <a:txBody>
                    <a:bodyPr/>
                    <a:lstStyle/>
                    <a:p>
                      <a:pPr algn="l" fontAlgn="b"/>
                      <a:r>
                        <a:rPr lang="cs-CZ" sz="1600" u="none" strike="noStrike">
                          <a:effectLst/>
                        </a:rPr>
                        <a:t>poplatek CZESHA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400 Kč/člena</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dirty="0" smtClean="0">
                          <a:effectLst/>
                        </a:rPr>
                        <a:t>83 400</a:t>
                      </a:r>
                      <a:endParaRPr lang="cs-CZ" sz="1600" b="0"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46 400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77000</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rok 2015 a 2016</a:t>
                      </a:r>
                      <a:endParaRPr lang="cs-CZ" sz="1600" b="0" i="0" u="none" strike="noStrike" dirty="0">
                        <a:effectLst/>
                        <a:latin typeface="Arial" panose="020B0604020202020204" pitchFamily="34" charset="0"/>
                      </a:endParaRPr>
                    </a:p>
                  </a:txBody>
                  <a:tcPr marL="9175" marR="9175" marT="9175" marB="0" anchor="b"/>
                </a:tc>
              </a:tr>
              <a:tr h="261779">
                <a:tc>
                  <a:txBody>
                    <a:bodyPr/>
                    <a:lstStyle/>
                    <a:p>
                      <a:pPr algn="l" fontAlgn="b"/>
                      <a:r>
                        <a:rPr lang="cs-CZ" sz="1600" u="none" strike="noStrike">
                          <a:effectLst/>
                        </a:rPr>
                        <a:t>celkem</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1" i="0" u="none" strike="noStrike">
                        <a:effectLst/>
                        <a:latin typeface="Arial" panose="020B0604020202020204" pitchFamily="34" charset="0"/>
                      </a:endParaRPr>
                    </a:p>
                  </a:txBody>
                  <a:tcPr marL="9175" marR="9175" marT="9175" marB="0" anchor="b"/>
                </a:tc>
                <a:tc>
                  <a:txBody>
                    <a:bodyPr/>
                    <a:lstStyle/>
                    <a:p>
                      <a:pPr algn="r" fontAlgn="b"/>
                      <a:r>
                        <a:rPr lang="cs-CZ" sz="1600" b="1" i="0" u="none" strike="noStrike" dirty="0" smtClean="0">
                          <a:effectLst/>
                          <a:latin typeface="Arial" panose="020B0604020202020204" pitchFamily="34" charset="0"/>
                        </a:rPr>
                        <a:t>765 400</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b="1" u="none" strike="noStrike" dirty="0" smtClean="0">
                          <a:effectLst/>
                        </a:rPr>
                        <a:t>728 </a:t>
                      </a:r>
                      <a:r>
                        <a:rPr lang="cs-CZ" sz="1600" b="1" u="none" strike="noStrike" dirty="0">
                          <a:effectLst/>
                        </a:rPr>
                        <a:t>400</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174205</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r>
              <a:tr h="261779">
                <a:tc>
                  <a:txBody>
                    <a:bodyPr/>
                    <a:lstStyle/>
                    <a:p>
                      <a:pPr algn="l" fontAlgn="b"/>
                      <a:r>
                        <a:rPr lang="cs-CZ" sz="1600" u="none" strike="noStrike">
                          <a:effectLst/>
                        </a:rPr>
                        <a:t> </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b="1" u="none" strike="noStrike" dirty="0">
                          <a:effectLst/>
                        </a:rPr>
                        <a:t> </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r>
              <a:tr h="261779">
                <a:tc>
                  <a:txBody>
                    <a:bodyPr/>
                    <a:lstStyle/>
                    <a:p>
                      <a:pPr algn="l" fontAlgn="b"/>
                      <a:r>
                        <a:rPr lang="cs-CZ" sz="1600" u="none" strike="noStrike">
                          <a:effectLst/>
                        </a:rPr>
                        <a:t>zůstatek </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b="1" i="0" u="none" strike="noStrike" dirty="0" smtClean="0">
                          <a:effectLst/>
                          <a:latin typeface="Arial" panose="020B0604020202020204" pitchFamily="34" charset="0"/>
                        </a:rPr>
                        <a:t>81 474</a:t>
                      </a:r>
                      <a:endParaRPr lang="cs-CZ" sz="1600" b="1" i="0" u="none" strike="noStrike" dirty="0">
                        <a:effectLst/>
                        <a:latin typeface="Arial" panose="020B0604020202020204" pitchFamily="34" charset="0"/>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b="1" i="0" u="none" strike="noStrike" kern="1200" dirty="0" smtClean="0">
                          <a:solidFill>
                            <a:schemeClr val="dk1"/>
                          </a:solidFill>
                          <a:effectLst/>
                          <a:latin typeface="Arial" panose="020B0604020202020204" pitchFamily="34" charset="0"/>
                          <a:ea typeface="+mn-ea"/>
                          <a:cs typeface="+mn-cs"/>
                        </a:rPr>
                        <a:t>165 074</a:t>
                      </a:r>
                      <a:endParaRPr lang="cs-CZ" sz="1600" b="1" i="0" u="none" strike="noStrike" kern="1200" dirty="0">
                        <a:solidFill>
                          <a:schemeClr val="dk1"/>
                        </a:solidFill>
                        <a:effectLst/>
                        <a:latin typeface="Arial" panose="020B0604020202020204" pitchFamily="34" charset="0"/>
                        <a:ea typeface="+mn-ea"/>
                        <a:cs typeface="+mn-cs"/>
                      </a:endParaRPr>
                    </a:p>
                  </a:txBody>
                  <a:tcPr marL="9175" marR="9175" marT="9175" marB="0" anchor="b"/>
                </a:tc>
                <a:tc>
                  <a:txBody>
                    <a:bodyPr/>
                    <a:lstStyle/>
                    <a:p>
                      <a:pPr algn="l" fontAlgn="b"/>
                      <a:r>
                        <a:rPr lang="cs-CZ" sz="1600" u="none" strike="noStrike">
                          <a:effectLst/>
                        </a:rPr>
                        <a:t> </a:t>
                      </a:r>
                      <a:endParaRPr lang="cs-CZ" sz="1600" b="0" i="0" u="none" strike="noStrike">
                        <a:effectLst/>
                        <a:latin typeface="Arial" panose="020B0604020202020204" pitchFamily="34" charset="0"/>
                      </a:endParaRPr>
                    </a:p>
                  </a:txBody>
                  <a:tcPr marL="9175" marR="9175" marT="9175" marB="0" anchor="b"/>
                </a:tc>
                <a:tc>
                  <a:txBody>
                    <a:bodyPr/>
                    <a:lstStyle/>
                    <a:p>
                      <a:pPr algn="r" fontAlgn="b"/>
                      <a:r>
                        <a:rPr lang="cs-CZ" sz="1600" u="none" strike="noStrike">
                          <a:effectLst/>
                        </a:rPr>
                        <a:t>654 669</a:t>
                      </a:r>
                      <a:endParaRPr lang="cs-CZ" sz="1600" b="1" i="0" u="none" strike="noStrike">
                        <a:effectLst/>
                        <a:latin typeface="Arial" panose="020B0604020202020204" pitchFamily="34" charset="0"/>
                      </a:endParaRPr>
                    </a:p>
                  </a:txBody>
                  <a:tcPr marL="9175" marR="9175" marT="9175" marB="0" anchor="b"/>
                </a:tc>
                <a:tc>
                  <a:txBody>
                    <a:bodyPr/>
                    <a:lstStyle/>
                    <a:p>
                      <a:pPr algn="l" fontAlgn="b"/>
                      <a:r>
                        <a:rPr lang="cs-CZ" sz="1600" u="none" strike="noStrike" dirty="0">
                          <a:effectLst/>
                        </a:rPr>
                        <a:t> </a:t>
                      </a:r>
                      <a:endParaRPr lang="cs-CZ" sz="1600" b="0" i="0" u="none" strike="noStrike" dirty="0">
                        <a:effectLst/>
                        <a:latin typeface="Arial" panose="020B0604020202020204" pitchFamily="34" charset="0"/>
                      </a:endParaRPr>
                    </a:p>
                  </a:txBody>
                  <a:tcPr marL="9175" marR="9175" marT="9175" marB="0" anchor="b"/>
                </a:tc>
              </a:tr>
            </a:tbl>
          </a:graphicData>
        </a:graphic>
      </p:graphicFrame>
    </p:spTree>
    <p:extLst>
      <p:ext uri="{BB962C8B-B14F-4D97-AF65-F5344CB8AC3E}">
        <p14:creationId xmlns:p14="http://schemas.microsoft.com/office/powerpoint/2010/main" val="34879272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lvl="0"/>
            <a:r>
              <a:rPr lang="cs-CZ" dirty="0"/>
              <a:t>Doplňující volby – Člen Rady </a:t>
            </a:r>
            <a:r>
              <a:rPr lang="cs-CZ"/>
              <a:t>A </a:t>
            </a:r>
            <a:r>
              <a:rPr lang="cs-CZ" smtClean="0"/>
              <a:t>SPŠ ČR za </a:t>
            </a:r>
            <a:r>
              <a:rPr lang="cs-CZ" dirty="0"/>
              <a:t>Liberecký </a:t>
            </a:r>
            <a:r>
              <a:rPr lang="cs-CZ" dirty="0" smtClean="0"/>
              <a:t>kraj</a:t>
            </a:r>
            <a:endParaRPr lang="cs-CZ" dirty="0"/>
          </a:p>
        </p:txBody>
      </p:sp>
      <p:sp>
        <p:nvSpPr>
          <p:cNvPr id="3" name="Zástupný symbol pro obsah 2"/>
          <p:cNvSpPr>
            <a:spLocks noGrp="1"/>
          </p:cNvSpPr>
          <p:nvPr>
            <p:ph sz="quarter" idx="13"/>
          </p:nvPr>
        </p:nvSpPr>
        <p:spPr/>
        <p:txBody>
          <a:bodyPr/>
          <a:lstStyle/>
          <a:p>
            <a:pPr marL="0" indent="0">
              <a:buNone/>
            </a:pPr>
            <a:r>
              <a:rPr lang="cs-CZ" dirty="0" smtClean="0"/>
              <a:t>Návrh Rady ASPŠ ČR:</a:t>
            </a:r>
          </a:p>
          <a:p>
            <a:endParaRPr lang="cs-CZ" dirty="0"/>
          </a:p>
          <a:p>
            <a:pPr marL="0" indent="0" algn="ctr">
              <a:buNone/>
            </a:pPr>
            <a:r>
              <a:rPr lang="cs-CZ" dirty="0"/>
              <a:t>Ing. </a:t>
            </a:r>
            <a:r>
              <a:rPr lang="cs-CZ" dirty="0" smtClean="0"/>
              <a:t>Jaroslav Semerád </a:t>
            </a:r>
            <a:br>
              <a:rPr lang="cs-CZ" dirty="0" smtClean="0"/>
            </a:br>
            <a:r>
              <a:rPr lang="cs-CZ" dirty="0" smtClean="0"/>
              <a:t/>
            </a:r>
            <a:br>
              <a:rPr lang="cs-CZ" dirty="0" smtClean="0"/>
            </a:br>
            <a:r>
              <a:rPr lang="cs-CZ" dirty="0" smtClean="0"/>
              <a:t>ředitel </a:t>
            </a:r>
            <a:r>
              <a:rPr lang="cs-CZ" dirty="0"/>
              <a:t>Střední průmyslové školy strojní a elektrotechnické a Vyšší odborné školy, Liberec 1, Masarykova 3.</a:t>
            </a:r>
            <a:br>
              <a:rPr lang="cs-CZ" dirty="0"/>
            </a:br>
            <a:endParaRPr lang="cs-CZ" dirty="0"/>
          </a:p>
        </p:txBody>
      </p:sp>
    </p:spTree>
    <p:extLst>
      <p:ext uri="{BB962C8B-B14F-4D97-AF65-F5344CB8AC3E}">
        <p14:creationId xmlns:p14="http://schemas.microsoft.com/office/powerpoint/2010/main" val="2426670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2" y="618518"/>
            <a:ext cx="8279156" cy="4610682"/>
          </a:xfrm>
        </p:spPr>
        <p:txBody>
          <a:bodyPr/>
          <a:lstStyle/>
          <a:p>
            <a:r>
              <a:rPr lang="cs-CZ" dirty="0" smtClean="0"/>
              <a:t>Zásadní stanoviska přijatá </a:t>
            </a:r>
            <a:br>
              <a:rPr lang="cs-CZ" dirty="0" smtClean="0"/>
            </a:br>
            <a:r>
              <a:rPr lang="cs-CZ" dirty="0" smtClean="0"/>
              <a:t>27. valnou hromadou A SPŠ</a:t>
            </a:r>
            <a:endParaRPr lang="cs-CZ" dirty="0"/>
          </a:p>
        </p:txBody>
      </p:sp>
      <p:sp>
        <p:nvSpPr>
          <p:cNvPr id="3" name="Zástupný symbol pro obsah 2"/>
          <p:cNvSpPr>
            <a:spLocks noGrp="1"/>
          </p:cNvSpPr>
          <p:nvPr>
            <p:ph sz="quarter" idx="13"/>
          </p:nvPr>
        </p:nvSpPr>
        <p:spPr>
          <a:xfrm>
            <a:off x="685330" y="5229200"/>
            <a:ext cx="7772870" cy="562000"/>
          </a:xfrm>
        </p:spPr>
        <p:txBody>
          <a:bodyPr/>
          <a:lstStyle/>
          <a:p>
            <a:pPr marL="0" indent="0">
              <a:buNone/>
            </a:pPr>
            <a:endParaRPr lang="cs-CZ" dirty="0"/>
          </a:p>
        </p:txBody>
      </p:sp>
    </p:spTree>
    <p:extLst>
      <p:ext uri="{BB962C8B-B14F-4D97-AF65-F5344CB8AC3E}">
        <p14:creationId xmlns:p14="http://schemas.microsoft.com/office/powerpoint/2010/main" val="3254575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sz="quarter" idx="13"/>
          </p:nvPr>
        </p:nvSpPr>
        <p:spPr>
          <a:xfrm>
            <a:off x="395536" y="332656"/>
            <a:ext cx="8568952" cy="6264695"/>
          </a:xfrm>
        </p:spPr>
        <p:txBody>
          <a:bodyPr>
            <a:normAutofit/>
          </a:bodyPr>
          <a:lstStyle/>
          <a:p>
            <a:endParaRPr lang="cs-CZ" dirty="0"/>
          </a:p>
        </p:txBody>
      </p:sp>
    </p:spTree>
    <p:extLst>
      <p:ext uri="{BB962C8B-B14F-4D97-AF65-F5344CB8AC3E}">
        <p14:creationId xmlns:p14="http://schemas.microsoft.com/office/powerpoint/2010/main" val="2853132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Odpolední blok jednání</a:t>
            </a:r>
            <a:endParaRPr lang="cs-CZ" dirty="0"/>
          </a:p>
        </p:txBody>
      </p:sp>
      <p:sp>
        <p:nvSpPr>
          <p:cNvPr id="3" name="Zástupný symbol pro obsah 2"/>
          <p:cNvSpPr>
            <a:spLocks noGrp="1"/>
          </p:cNvSpPr>
          <p:nvPr>
            <p:ph sz="quarter" idx="13"/>
          </p:nvPr>
        </p:nvSpPr>
        <p:spPr>
          <a:xfrm>
            <a:off x="251520" y="1844824"/>
            <a:ext cx="8892480" cy="4536503"/>
          </a:xfrm>
        </p:spPr>
        <p:txBody>
          <a:bodyPr>
            <a:normAutofit fontScale="77500" lnSpcReduction="20000"/>
          </a:bodyPr>
          <a:lstStyle/>
          <a:p>
            <a:r>
              <a:rPr lang="cs-CZ" dirty="0" smtClean="0"/>
              <a:t>13:30 </a:t>
            </a:r>
            <a:r>
              <a:rPr lang="cs-CZ" dirty="0"/>
              <a:t>– </a:t>
            </a:r>
            <a:r>
              <a:rPr lang="cs-CZ" dirty="0" smtClean="0"/>
              <a:t>16:45 </a:t>
            </a:r>
            <a:r>
              <a:rPr lang="cs-CZ" dirty="0"/>
              <a:t>h	</a:t>
            </a:r>
            <a:r>
              <a:rPr lang="cs-CZ" b="1" dirty="0" smtClean="0"/>
              <a:t>Jednání </a:t>
            </a:r>
            <a:r>
              <a:rPr lang="cs-CZ" b="1" dirty="0"/>
              <a:t>v odborných </a:t>
            </a:r>
            <a:r>
              <a:rPr lang="cs-CZ" b="1" dirty="0" smtClean="0"/>
              <a:t>sekcích</a:t>
            </a:r>
            <a:br>
              <a:rPr lang="cs-CZ" b="1" dirty="0" smtClean="0"/>
            </a:br>
            <a:endParaRPr lang="cs-CZ" dirty="0"/>
          </a:p>
          <a:p>
            <a:r>
              <a:rPr lang="cs-CZ" dirty="0" smtClean="0"/>
              <a:t>16:45 </a:t>
            </a:r>
            <a:r>
              <a:rPr lang="cs-CZ" dirty="0"/>
              <a:t>– </a:t>
            </a:r>
            <a:r>
              <a:rPr lang="cs-CZ" dirty="0" smtClean="0"/>
              <a:t>17:00 </a:t>
            </a:r>
            <a:r>
              <a:rPr lang="cs-CZ" dirty="0"/>
              <a:t>h	</a:t>
            </a:r>
            <a:r>
              <a:rPr lang="cs-CZ" dirty="0" smtClean="0"/>
              <a:t>Přestávka</a:t>
            </a:r>
            <a:br>
              <a:rPr lang="cs-CZ" dirty="0" smtClean="0"/>
            </a:br>
            <a:endParaRPr lang="cs-CZ" dirty="0"/>
          </a:p>
          <a:p>
            <a:r>
              <a:rPr lang="cs-CZ" dirty="0" smtClean="0"/>
              <a:t>17:00 </a:t>
            </a:r>
            <a:r>
              <a:rPr lang="cs-CZ" dirty="0"/>
              <a:t>– </a:t>
            </a:r>
            <a:r>
              <a:rPr lang="cs-CZ" dirty="0" smtClean="0"/>
              <a:t>18:00 </a:t>
            </a:r>
            <a:r>
              <a:rPr lang="cs-CZ" dirty="0"/>
              <a:t>h	</a:t>
            </a:r>
            <a:r>
              <a:rPr lang="cs-CZ" b="1" dirty="0" smtClean="0"/>
              <a:t>Výsledky </a:t>
            </a:r>
            <a:r>
              <a:rPr lang="cs-CZ" b="1" dirty="0"/>
              <a:t>MZ </a:t>
            </a:r>
            <a:r>
              <a:rPr lang="cs-CZ" b="1" dirty="0" smtClean="0"/>
              <a:t>2016 </a:t>
            </a:r>
            <a:r>
              <a:rPr lang="cs-CZ" b="1" dirty="0"/>
              <a:t>a příprava MZ </a:t>
            </a:r>
            <a:r>
              <a:rPr lang="cs-CZ" b="1" dirty="0" smtClean="0"/>
              <a:t>2017</a:t>
            </a:r>
            <a:endParaRPr lang="cs-CZ" dirty="0"/>
          </a:p>
          <a:p>
            <a:pPr marL="0" indent="0">
              <a:buNone/>
            </a:pPr>
            <a:r>
              <a:rPr lang="cs-CZ" b="1" dirty="0"/>
              <a:t>		</a:t>
            </a:r>
            <a:r>
              <a:rPr lang="cs-CZ" b="1" dirty="0" smtClean="0"/>
              <a:t>Přijímací </a:t>
            </a:r>
            <a:r>
              <a:rPr lang="cs-CZ" b="1" dirty="0"/>
              <a:t>zkoušky v maturitních </a:t>
            </a:r>
            <a:r>
              <a:rPr lang="cs-CZ" b="1" dirty="0" smtClean="0"/>
              <a:t>						oborech vzdělání </a:t>
            </a:r>
            <a:endParaRPr lang="cs-CZ" dirty="0"/>
          </a:p>
          <a:p>
            <a:pPr marL="0" indent="0">
              <a:buNone/>
            </a:pPr>
            <a:r>
              <a:rPr lang="cs-CZ" sz="1500" i="1" dirty="0" smtClean="0"/>
              <a:t>		</a:t>
            </a:r>
            <a:r>
              <a:rPr lang="cs-CZ" sz="1900" i="1" dirty="0" smtClean="0"/>
              <a:t>ing. Jiří </a:t>
            </a:r>
            <a:r>
              <a:rPr lang="cs-CZ" sz="1900" i="1" dirty="0"/>
              <a:t>Zíka, ředitel CZVV</a:t>
            </a:r>
          </a:p>
          <a:p>
            <a:pPr marL="0" indent="0">
              <a:buNone/>
            </a:pPr>
            <a:endParaRPr lang="cs-CZ" sz="2100" i="1" dirty="0" smtClean="0"/>
          </a:p>
          <a:p>
            <a:r>
              <a:rPr lang="cs-CZ" dirty="0" smtClean="0"/>
              <a:t>18.00 </a:t>
            </a:r>
            <a:r>
              <a:rPr lang="cs-CZ" dirty="0"/>
              <a:t>– 19.00 h	</a:t>
            </a:r>
            <a:r>
              <a:rPr lang="cs-CZ" b="1" dirty="0" smtClean="0"/>
              <a:t>Večeře</a:t>
            </a:r>
            <a:r>
              <a:rPr lang="cs-CZ" i="1" dirty="0"/>
              <a:t>	</a:t>
            </a:r>
            <a:endParaRPr lang="cs-CZ" i="1" dirty="0" smtClean="0"/>
          </a:p>
          <a:p>
            <a:endParaRPr lang="cs-CZ" i="1" dirty="0"/>
          </a:p>
          <a:p>
            <a:pPr marL="0" indent="0">
              <a:buNone/>
            </a:pPr>
            <a:endParaRPr lang="cs-CZ" i="1" dirty="0" smtClean="0"/>
          </a:p>
          <a:p>
            <a:pPr marL="0" indent="0">
              <a:buNone/>
            </a:pPr>
            <a:r>
              <a:rPr lang="cs-CZ" i="1" dirty="0"/>
              <a:t>	</a:t>
            </a:r>
            <a:r>
              <a:rPr lang="cs-CZ" i="1" dirty="0" smtClean="0"/>
              <a:t>	</a:t>
            </a:r>
            <a:r>
              <a:rPr lang="cs-CZ" sz="2200" dirty="0" smtClean="0"/>
              <a:t>Od </a:t>
            </a:r>
            <a:r>
              <a:rPr lang="cs-CZ" sz="2200" dirty="0"/>
              <a:t>20:30 h SPOLEČENSKÝ </a:t>
            </a:r>
            <a:r>
              <a:rPr lang="cs-CZ" sz="2200" dirty="0" smtClean="0"/>
              <a:t>VEČER, neformální diskuse</a:t>
            </a:r>
            <a:endParaRPr lang="cs-CZ" sz="2200" dirty="0"/>
          </a:p>
          <a:p>
            <a:endParaRPr lang="cs-CZ" dirty="0"/>
          </a:p>
        </p:txBody>
      </p:sp>
    </p:spTree>
    <p:extLst>
      <p:ext uri="{BB962C8B-B14F-4D97-AF65-F5344CB8AC3E}">
        <p14:creationId xmlns:p14="http://schemas.microsoft.com/office/powerpoint/2010/main" val="25982907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sz="quarter" idx="13"/>
          </p:nvPr>
        </p:nvSpPr>
        <p:spPr>
          <a:xfrm>
            <a:off x="323528" y="620688"/>
            <a:ext cx="8686800" cy="4525963"/>
          </a:xfrm>
        </p:spPr>
        <p:txBody>
          <a:bodyPr>
            <a:normAutofit fontScale="25000" lnSpcReduction="20000"/>
          </a:bodyPr>
          <a:lstStyle/>
          <a:p>
            <a:pPr marL="0" indent="0">
              <a:buNone/>
            </a:pPr>
            <a:r>
              <a:rPr lang="cs-CZ" sz="7200" b="1" u="sng" dirty="0"/>
              <a:t>Čtvrtek 6. října</a:t>
            </a:r>
            <a:endParaRPr lang="cs-CZ" sz="7200" b="1" i="1" dirty="0"/>
          </a:p>
          <a:p>
            <a:r>
              <a:rPr lang="cs-CZ" sz="7200" dirty="0"/>
              <a:t>08:00 – 09:00 h	Snídaně</a:t>
            </a:r>
          </a:p>
          <a:p>
            <a:r>
              <a:rPr lang="cs-CZ" sz="7200" dirty="0"/>
              <a:t>09:00 – 09:20 H </a:t>
            </a:r>
            <a:r>
              <a:rPr lang="cs-CZ" sz="7200" b="1" dirty="0">
                <a:solidFill>
                  <a:prstClr val="black"/>
                </a:solidFill>
              </a:rPr>
              <a:t>Mezinárodní cena vévody z Edinburghu</a:t>
            </a:r>
            <a:r>
              <a:rPr lang="cs-CZ" sz="7200" dirty="0"/>
              <a:t>					</a:t>
            </a:r>
            <a:r>
              <a:rPr lang="cs-CZ" sz="6000" dirty="0"/>
              <a:t>Eliška Zelendová, manažerka programu</a:t>
            </a:r>
          </a:p>
          <a:p>
            <a:r>
              <a:rPr lang="cs-CZ" sz="7200" dirty="0"/>
              <a:t>09:20 – 09:40 h </a:t>
            </a:r>
            <a:r>
              <a:rPr lang="cs-CZ" sz="7200" b="1" dirty="0" err="1">
                <a:solidFill>
                  <a:prstClr val="black"/>
                </a:solidFill>
              </a:rPr>
              <a:t>Techambition</a:t>
            </a:r>
            <a:r>
              <a:rPr lang="cs-CZ" sz="7200" b="1" dirty="0">
                <a:solidFill>
                  <a:prstClr val="black"/>
                </a:solidFill>
              </a:rPr>
              <a:t> - online sbírka úkolů z matematiky</a:t>
            </a:r>
          </a:p>
          <a:p>
            <a:pPr marL="0" indent="0">
              <a:buNone/>
            </a:pPr>
            <a:r>
              <a:rPr lang="cs-CZ" sz="6000" dirty="0"/>
              <a:t>		Jakub Stránský, spoluzakladatel projektu</a:t>
            </a:r>
            <a:endParaRPr lang="cs-CZ" sz="7200" dirty="0"/>
          </a:p>
          <a:p>
            <a:pPr>
              <a:buClr>
                <a:prstClr val="black"/>
              </a:buClr>
            </a:pPr>
            <a:r>
              <a:rPr lang="cs-CZ" sz="7200" dirty="0"/>
              <a:t>09:40 – 10:00 h	</a:t>
            </a:r>
            <a:r>
              <a:rPr lang="cs-CZ" sz="7200" b="1" dirty="0">
                <a:solidFill>
                  <a:prstClr val="black"/>
                </a:solidFill>
              </a:rPr>
              <a:t>Valná hromada Asociace SPŠ ČR – 1. část</a:t>
            </a:r>
            <a:r>
              <a:rPr lang="cs-CZ" sz="7200" dirty="0">
                <a:solidFill>
                  <a:prstClr val="black"/>
                </a:solidFill>
              </a:rPr>
              <a:t/>
            </a:r>
            <a:br>
              <a:rPr lang="cs-CZ" sz="7200" dirty="0">
                <a:solidFill>
                  <a:prstClr val="black"/>
                </a:solidFill>
              </a:rPr>
            </a:br>
            <a:r>
              <a:rPr lang="cs-CZ" sz="6000" dirty="0"/>
              <a:t>-	Zpráva dozorčí rady o hospodaření</a:t>
            </a:r>
            <a:br>
              <a:rPr lang="cs-CZ" sz="6000" dirty="0"/>
            </a:br>
            <a:r>
              <a:rPr lang="cs-CZ" sz="6000" dirty="0"/>
              <a:t>-	Projednání a schválení výsledků hospodaření</a:t>
            </a:r>
            <a:br>
              <a:rPr lang="cs-CZ" sz="6000" dirty="0"/>
            </a:br>
            <a:r>
              <a:rPr lang="cs-CZ" sz="6000" dirty="0"/>
              <a:t>- 	Projednání a schválení rozpočtu pro rok 2017 </a:t>
            </a:r>
            <a:endParaRPr lang="cs-CZ" sz="6000" dirty="0" smtClean="0"/>
          </a:p>
          <a:p>
            <a:pPr marL="0" indent="0">
              <a:buClr>
                <a:prstClr val="black"/>
              </a:buClr>
              <a:buNone/>
            </a:pPr>
            <a:r>
              <a:rPr lang="cs-CZ" sz="6000"/>
              <a:t> </a:t>
            </a:r>
            <a:r>
              <a:rPr lang="cs-CZ" sz="6000" smtClean="0"/>
              <a:t>   - </a:t>
            </a:r>
            <a:r>
              <a:rPr lang="cs-CZ" sz="6000" dirty="0"/>
              <a:t>	</a:t>
            </a:r>
            <a:r>
              <a:rPr lang="cs-CZ" sz="5600"/>
              <a:t>Doplňující volby – Člen Rady A SPŠ Liberecký kraj</a:t>
            </a:r>
            <a:endParaRPr lang="cs-CZ" sz="6000" dirty="0"/>
          </a:p>
          <a:p>
            <a:r>
              <a:rPr lang="cs-CZ" sz="7200" dirty="0"/>
              <a:t>10:00 – 11:30 h	</a:t>
            </a:r>
            <a:r>
              <a:rPr lang="cs-CZ" sz="7200" b="1" dirty="0"/>
              <a:t>Výstupy z jednání odborných sekcí</a:t>
            </a:r>
            <a:endParaRPr lang="cs-CZ" sz="7200" dirty="0"/>
          </a:p>
          <a:p>
            <a:pPr marL="0" indent="0">
              <a:buNone/>
            </a:pPr>
            <a:r>
              <a:rPr lang="cs-CZ" sz="5600" i="1" dirty="0"/>
              <a:t>		</a:t>
            </a:r>
            <a:r>
              <a:rPr lang="cs-CZ" sz="5800" dirty="0"/>
              <a:t>vedoucí odborných sekcí, resp. jimi pověření zástupci</a:t>
            </a:r>
          </a:p>
          <a:p>
            <a:r>
              <a:rPr lang="cs-CZ" sz="7200" dirty="0"/>
              <a:t>11:30 – 12:00 h	</a:t>
            </a:r>
            <a:r>
              <a:rPr lang="cs-CZ" sz="7200" b="1" dirty="0">
                <a:solidFill>
                  <a:prstClr val="black"/>
                </a:solidFill>
              </a:rPr>
              <a:t>Valná hromada Asociace SPŠ ČR – 2. část</a:t>
            </a:r>
            <a:r>
              <a:rPr lang="cs-CZ" sz="7200" dirty="0">
                <a:solidFill>
                  <a:prstClr val="black"/>
                </a:solidFill>
              </a:rPr>
              <a:t/>
            </a:r>
            <a:br>
              <a:rPr lang="cs-CZ" sz="7200" dirty="0">
                <a:solidFill>
                  <a:prstClr val="black"/>
                </a:solidFill>
              </a:rPr>
            </a:br>
            <a:r>
              <a:rPr lang="cs-CZ" sz="7200" dirty="0">
                <a:solidFill>
                  <a:prstClr val="black"/>
                </a:solidFill>
              </a:rPr>
              <a:t>		</a:t>
            </a:r>
            <a:r>
              <a:rPr lang="cs-CZ" sz="6000" dirty="0"/>
              <a:t>Formulace a schválení usnesení</a:t>
            </a:r>
            <a:br>
              <a:rPr lang="cs-CZ" sz="6000" dirty="0"/>
            </a:br>
            <a:endParaRPr lang="cs-CZ" sz="7200" dirty="0"/>
          </a:p>
          <a:p>
            <a:r>
              <a:rPr lang="cs-CZ" sz="7200" dirty="0" smtClean="0"/>
              <a:t>12:35– </a:t>
            </a:r>
            <a:r>
              <a:rPr lang="cs-CZ" sz="7200" dirty="0"/>
              <a:t>13:30 H Oběd</a:t>
            </a:r>
          </a:p>
          <a:p>
            <a:r>
              <a:rPr lang="cs-CZ" sz="7200" dirty="0"/>
              <a:t>13:30 h	</a:t>
            </a:r>
            <a:r>
              <a:rPr lang="cs-CZ" sz="5800" dirty="0"/>
              <a:t>Ukončení</a:t>
            </a:r>
            <a:r>
              <a:rPr lang="cs-CZ" sz="7200" dirty="0"/>
              <a:t> </a:t>
            </a:r>
            <a:r>
              <a:rPr lang="cs-CZ" sz="5800" dirty="0"/>
              <a:t>semináře	</a:t>
            </a:r>
          </a:p>
          <a:p>
            <a:endParaRPr lang="cs-CZ" dirty="0"/>
          </a:p>
        </p:txBody>
      </p:sp>
    </p:spTree>
    <p:extLst>
      <p:ext uri="{BB962C8B-B14F-4D97-AF65-F5344CB8AC3E}">
        <p14:creationId xmlns:p14="http://schemas.microsoft.com/office/powerpoint/2010/main" val="1390053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2" y="572510"/>
            <a:ext cx="7773338" cy="1596177"/>
          </a:xfrm>
        </p:spPr>
        <p:txBody>
          <a:bodyPr/>
          <a:lstStyle/>
          <a:p>
            <a:r>
              <a:rPr lang="cs-CZ" dirty="0" smtClean="0"/>
              <a:t>Klíčová témata 2015/16</a:t>
            </a:r>
            <a:endParaRPr lang="cs-CZ" dirty="0"/>
          </a:p>
        </p:txBody>
      </p:sp>
      <p:sp>
        <p:nvSpPr>
          <p:cNvPr id="3" name="Zástupný symbol pro obsah 2"/>
          <p:cNvSpPr>
            <a:spLocks noGrp="1"/>
          </p:cNvSpPr>
          <p:nvPr>
            <p:ph sz="quarter" idx="13"/>
          </p:nvPr>
        </p:nvSpPr>
        <p:spPr>
          <a:xfrm>
            <a:off x="423917" y="1928334"/>
            <a:ext cx="8135142" cy="4230259"/>
          </a:xfrm>
        </p:spPr>
        <p:txBody>
          <a:bodyPr>
            <a:normAutofit fontScale="85000" lnSpcReduction="10000"/>
          </a:bodyPr>
          <a:lstStyle/>
          <a:p>
            <a:pPr marL="514350" indent="-514350">
              <a:buFont typeface="+mj-lt"/>
              <a:buAutoNum type="arabicPeriod"/>
            </a:pPr>
            <a:r>
              <a:rPr lang="cs-CZ" dirty="0"/>
              <a:t>Reforma financování v regionálním školství</a:t>
            </a:r>
          </a:p>
          <a:p>
            <a:pPr marL="514350" indent="-514350">
              <a:buFont typeface="+mj-lt"/>
              <a:buAutoNum type="arabicPeriod"/>
            </a:pPr>
            <a:r>
              <a:rPr lang="cs-CZ" dirty="0"/>
              <a:t>Karierní Systém učitelů</a:t>
            </a:r>
          </a:p>
          <a:p>
            <a:pPr marL="514350" indent="-514350">
              <a:buFont typeface="+mj-lt"/>
              <a:buAutoNum type="arabicPeriod"/>
            </a:pPr>
            <a:r>
              <a:rPr lang="cs-CZ" dirty="0"/>
              <a:t>OP Výzkum, vývoj a vzdělávání</a:t>
            </a:r>
          </a:p>
          <a:p>
            <a:pPr marL="514350" indent="-514350">
              <a:buFont typeface="+mj-lt"/>
              <a:buAutoNum type="arabicPeriod"/>
            </a:pPr>
            <a:r>
              <a:rPr lang="cs-CZ" dirty="0"/>
              <a:t>Zavedení Jednotných přijímacích zkoušek</a:t>
            </a:r>
          </a:p>
          <a:p>
            <a:pPr marL="514350" indent="-514350">
              <a:buFont typeface="+mj-lt"/>
              <a:buAutoNum type="arabicPeriod"/>
            </a:pPr>
            <a:r>
              <a:rPr lang="cs-CZ" dirty="0"/>
              <a:t>NV – Seznam OV s povinnou MZ z MAT</a:t>
            </a:r>
          </a:p>
          <a:p>
            <a:pPr marL="514350" indent="-514350">
              <a:buFont typeface="+mj-lt"/>
              <a:buAutoNum type="arabicPeriod"/>
            </a:pPr>
            <a:r>
              <a:rPr lang="cs-CZ" dirty="0"/>
              <a:t>Novela Z 179/2006 </a:t>
            </a:r>
            <a:r>
              <a:rPr lang="cs-CZ" dirty="0" err="1"/>
              <a:t>sb</a:t>
            </a:r>
            <a:r>
              <a:rPr lang="cs-CZ" dirty="0"/>
              <a:t> (mistrovská zkouška)</a:t>
            </a:r>
          </a:p>
          <a:p>
            <a:pPr marL="514350" indent="-514350">
              <a:buFont typeface="+mj-lt"/>
              <a:buAutoNum type="arabicPeriod"/>
            </a:pPr>
            <a:r>
              <a:rPr lang="cs-CZ" dirty="0"/>
              <a:t>V 282/2016 Sb. - „</a:t>
            </a:r>
            <a:r>
              <a:rPr lang="cs-CZ" dirty="0" err="1"/>
              <a:t>Pamlsková</a:t>
            </a:r>
            <a:r>
              <a:rPr lang="cs-CZ" dirty="0"/>
              <a:t> vyhláška“ </a:t>
            </a:r>
          </a:p>
          <a:p>
            <a:pPr marL="514350" indent="-514350">
              <a:buFont typeface="+mj-lt"/>
              <a:buAutoNum type="arabicPeriod"/>
            </a:pPr>
            <a:r>
              <a:rPr lang="cs-CZ" dirty="0"/>
              <a:t>Praktická výuka a použití CHLS - V 180/2015 Sb. </a:t>
            </a:r>
            <a:r>
              <a:rPr lang="cs-CZ"/>
              <a:t>A novela </a:t>
            </a:r>
            <a:r>
              <a:rPr lang="cs-CZ" smtClean="0"/>
              <a:t>Z </a:t>
            </a:r>
            <a:r>
              <a:rPr lang="cs-CZ" dirty="0"/>
              <a:t>288/2000 sb. </a:t>
            </a:r>
          </a:p>
          <a:p>
            <a:pPr marL="514350" indent="-514350">
              <a:buFont typeface="+mj-lt"/>
              <a:buAutoNum type="arabicPeriod"/>
            </a:pPr>
            <a:r>
              <a:rPr lang="cs-CZ" dirty="0"/>
              <a:t>Ředitel jako zaměstnavatel vůči své osobě</a:t>
            </a:r>
          </a:p>
          <a:p>
            <a:pPr marL="514350" indent="-514350">
              <a:buFont typeface="+mj-lt"/>
              <a:buAutoNum type="arabicPeriod"/>
            </a:pPr>
            <a:r>
              <a:rPr lang="cs-CZ" dirty="0"/>
              <a:t>Platové poměry ve školství – společné prohlášení CZESHA a AŘG</a:t>
            </a:r>
          </a:p>
          <a:p>
            <a:pPr marL="514350" indent="-514350">
              <a:buFont typeface="+mj-lt"/>
              <a:buAutoNum type="arabicPeriod"/>
            </a:pPr>
            <a:endParaRPr lang="cs-CZ" dirty="0"/>
          </a:p>
          <a:p>
            <a:pPr marL="0" indent="0">
              <a:buNone/>
            </a:pPr>
            <a:endParaRPr lang="cs-CZ" dirty="0"/>
          </a:p>
        </p:txBody>
      </p:sp>
    </p:spTree>
    <p:extLst>
      <p:ext uri="{BB962C8B-B14F-4D97-AF65-F5344CB8AC3E}">
        <p14:creationId xmlns:p14="http://schemas.microsoft.com/office/powerpoint/2010/main" val="2310276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4599" y="89431"/>
            <a:ext cx="7773338" cy="1596177"/>
          </a:xfrm>
        </p:spPr>
        <p:txBody>
          <a:bodyPr>
            <a:normAutofit/>
          </a:bodyPr>
          <a:lstStyle/>
          <a:p>
            <a:r>
              <a:rPr lang="cs-CZ" dirty="0" smtClean="0"/>
              <a:t>1. Reforma financování </a:t>
            </a:r>
            <a:r>
              <a:rPr lang="cs-CZ" dirty="0" err="1"/>
              <a:t>R</a:t>
            </a:r>
            <a:r>
              <a:rPr lang="cs-CZ" sz="2800" dirty="0" err="1"/>
              <a:t>g</a:t>
            </a:r>
            <a:r>
              <a:rPr lang="cs-CZ" dirty="0" err="1"/>
              <a:t>Š</a:t>
            </a:r>
            <a:r>
              <a:rPr lang="cs-CZ" dirty="0"/>
              <a:t/>
            </a:r>
            <a:br>
              <a:rPr lang="cs-CZ" dirty="0"/>
            </a:br>
            <a:endParaRPr lang="cs-CZ" dirty="0"/>
          </a:p>
        </p:txBody>
      </p:sp>
      <p:sp>
        <p:nvSpPr>
          <p:cNvPr id="3" name="Zástupný symbol pro obsah 2"/>
          <p:cNvSpPr>
            <a:spLocks noGrp="1"/>
          </p:cNvSpPr>
          <p:nvPr>
            <p:ph sz="quarter" idx="13"/>
          </p:nvPr>
        </p:nvSpPr>
        <p:spPr>
          <a:xfrm>
            <a:off x="685332" y="989163"/>
            <a:ext cx="8279156" cy="1483744"/>
          </a:xfrm>
        </p:spPr>
        <p:txBody>
          <a:bodyPr>
            <a:normAutofit/>
          </a:bodyPr>
          <a:lstStyle/>
          <a:p>
            <a:pPr marL="514350" indent="-514350">
              <a:buAutoNum type="arabicPeriod"/>
            </a:pPr>
            <a:r>
              <a:rPr lang="cs-CZ" dirty="0" smtClean="0"/>
              <a:t>Financování Pedagogů – nastavení parametru </a:t>
            </a:r>
            <a:r>
              <a:rPr lang="cs-CZ" smtClean="0"/>
              <a:t>H max</a:t>
            </a:r>
            <a:endParaRPr lang="cs-CZ"/>
          </a:p>
          <a:p>
            <a:pPr marL="514350" indent="-514350">
              <a:buAutoNum type="arabicPeriod"/>
            </a:pPr>
            <a:r>
              <a:rPr lang="cs-CZ" dirty="0" smtClean="0"/>
              <a:t>Financování nepedagogů – vyjádření asociace do 15.10. 2016</a:t>
            </a:r>
            <a:endParaRPr lang="cs-CZ" dirty="0"/>
          </a:p>
          <a:p>
            <a:pPr marL="0" indent="0">
              <a:buNone/>
            </a:pPr>
            <a:endParaRPr lang="cs-CZ" dirty="0" smtClean="0"/>
          </a:p>
          <a:p>
            <a:pPr marL="0" indent="0">
              <a:buNone/>
            </a:pPr>
            <a:endParaRPr lang="cs-CZ" dirty="0"/>
          </a:p>
          <a:p>
            <a:pPr marL="0" indent="0">
              <a:buNone/>
            </a:pPr>
            <a:endParaRPr lang="cs-CZ" dirty="0"/>
          </a:p>
        </p:txBody>
      </p:sp>
      <p:sp>
        <p:nvSpPr>
          <p:cNvPr id="4" name="TextBox 3"/>
          <p:cNvSpPr txBox="1"/>
          <p:nvPr/>
        </p:nvSpPr>
        <p:spPr>
          <a:xfrm>
            <a:off x="179512" y="2060848"/>
            <a:ext cx="8964488" cy="4524315"/>
          </a:xfrm>
          <a:prstGeom prst="rect">
            <a:avLst/>
          </a:prstGeom>
          <a:noFill/>
        </p:spPr>
        <p:txBody>
          <a:bodyPr wrap="square" rtlCol="0">
            <a:spAutoFit/>
          </a:bodyPr>
          <a:lstStyle/>
          <a:p>
            <a:r>
              <a:rPr lang="cs-CZ" dirty="0"/>
              <a:t>Návrh</a:t>
            </a:r>
            <a:r>
              <a:rPr lang="cs-CZ"/>
              <a:t> stanoviska:</a:t>
            </a:r>
            <a:endParaRPr lang="cs-CZ" dirty="0"/>
          </a:p>
          <a:p>
            <a:pPr lvl="0"/>
            <a:r>
              <a:rPr lang="cs-CZ"/>
              <a:t>1. Navržený </a:t>
            </a:r>
            <a:r>
              <a:rPr lang="cs-CZ" dirty="0"/>
              <a:t>systém financování může být funkční, pokud budou správně nastaveny jeho parametry.</a:t>
            </a:r>
            <a:endParaRPr lang="en-GB" dirty="0"/>
          </a:p>
          <a:p>
            <a:pPr lvl="0"/>
            <a:r>
              <a:rPr lang="cs-CZ" dirty="0"/>
              <a:t>2</a:t>
            </a:r>
            <a:r>
              <a:rPr lang="cs-CZ"/>
              <a:t>. V</a:t>
            </a:r>
            <a:r>
              <a:rPr lang="cs-CZ" dirty="0"/>
              <a:t> materiálu navrhované koeficienty v jednotlivých kategoriích financování jsou velmi nízké, počet provozních pracovníků podle těchto koeficientů nemůže dostatečně zajistit provoz škol.</a:t>
            </a:r>
            <a:endParaRPr lang="en-GB" dirty="0"/>
          </a:p>
          <a:p>
            <a:pPr lvl="0"/>
            <a:r>
              <a:rPr lang="cs-CZ" dirty="0"/>
              <a:t>Je nezbytné, aby nový systém financování umožnil pokrytí běžných činností, které jsou nutné pro zajištění provozu škol, jako jsou oblasti správy počítačových sítí, zajištění ekonomiky, účetnictví, zabezpečení budov škol, provoz školních knihoven, zajištění chodu odborných učeben jako jsou dílny a laboratoře (což je specifikem odborných škol) apod. </a:t>
            </a:r>
            <a:endParaRPr lang="en-GB" dirty="0"/>
          </a:p>
          <a:p>
            <a:pPr lvl="0"/>
            <a:r>
              <a:rPr lang="cs-CZ" dirty="0"/>
              <a:t>3</a:t>
            </a:r>
            <a:r>
              <a:rPr lang="cs-CZ"/>
              <a:t>. Školy </a:t>
            </a:r>
            <a:r>
              <a:rPr lang="cs-CZ" dirty="0"/>
              <a:t>nutně potřebují zvýšit počty nepedagogických pracovníků vzhledem k rostoucím požadavkům. Tyto činnosti nelze za současné situace plně pokrýt a ani nově navržené parametry systému financování nepřinášejí zlepšení. Není také reálné tyto činnosti řešit outsourcingem, který je ekonomicky náročný, a již v tuto chvíli jsou provozní prostředky nastaveny na tak nízké úrovni, že to ani není reálné. Nelze očekávat, že je reálné řešit situaci tím, že některé činnosti (např. správa počítačové sítě) budeme řešit zapojením pedagogických pracovníků.</a:t>
            </a:r>
            <a:endParaRPr lang="en-GB" dirty="0"/>
          </a:p>
        </p:txBody>
      </p:sp>
    </p:spTree>
    <p:extLst>
      <p:ext uri="{BB962C8B-B14F-4D97-AF65-F5344CB8AC3E}">
        <p14:creationId xmlns:p14="http://schemas.microsoft.com/office/powerpoint/2010/main" val="1202060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2. Karierní systém učitelů</a:t>
            </a:r>
            <a:r>
              <a:rPr lang="cs-CZ" dirty="0"/>
              <a:t/>
            </a:r>
            <a:br>
              <a:rPr lang="cs-CZ" dirty="0"/>
            </a:br>
            <a:endParaRPr lang="cs-CZ" dirty="0"/>
          </a:p>
        </p:txBody>
      </p:sp>
      <p:sp>
        <p:nvSpPr>
          <p:cNvPr id="3" name="Zástupný symbol pro obsah 2"/>
          <p:cNvSpPr>
            <a:spLocks noGrp="1"/>
          </p:cNvSpPr>
          <p:nvPr>
            <p:ph sz="quarter" idx="13"/>
          </p:nvPr>
        </p:nvSpPr>
        <p:spPr>
          <a:xfrm>
            <a:off x="539552" y="1772816"/>
            <a:ext cx="8604448" cy="4680520"/>
          </a:xfrm>
        </p:spPr>
        <p:txBody>
          <a:bodyPr>
            <a:normAutofit fontScale="32500" lnSpcReduction="20000"/>
          </a:bodyPr>
          <a:lstStyle/>
          <a:p>
            <a:r>
              <a:rPr lang="cs-CZ" sz="5500" dirty="0" smtClean="0"/>
              <a:t>Adaptační období 2 roky</a:t>
            </a:r>
          </a:p>
          <a:p>
            <a:r>
              <a:rPr lang="cs-CZ" sz="5500" dirty="0" smtClean="0"/>
              <a:t>Zavádějící učitel</a:t>
            </a:r>
          </a:p>
          <a:p>
            <a:r>
              <a:rPr lang="cs-CZ" sz="5500" dirty="0" smtClean="0"/>
              <a:t>Plány osobního rozvoje učitelů</a:t>
            </a:r>
          </a:p>
          <a:p>
            <a:r>
              <a:rPr lang="cs-CZ" sz="5500" dirty="0" smtClean="0"/>
              <a:t>Standard učitele</a:t>
            </a:r>
          </a:p>
          <a:p>
            <a:r>
              <a:rPr lang="cs-CZ" sz="5500" dirty="0" smtClean="0"/>
              <a:t>Teze VYHLÁŠKY o </a:t>
            </a:r>
            <a:r>
              <a:rPr lang="cs-CZ" sz="5500" dirty="0"/>
              <a:t>atestačním řízení v kariérním systému </a:t>
            </a:r>
            <a:r>
              <a:rPr lang="cs-CZ" sz="5500" dirty="0" smtClean="0"/>
              <a:t>učitelů</a:t>
            </a:r>
          </a:p>
          <a:p>
            <a:r>
              <a:rPr lang="cs-CZ" sz="5500" dirty="0" smtClean="0"/>
              <a:t>Teze VYHLÁŠKY o </a:t>
            </a:r>
            <a:r>
              <a:rPr lang="cs-CZ" sz="5500" dirty="0"/>
              <a:t>standardu učitele</a:t>
            </a:r>
          </a:p>
          <a:p>
            <a:r>
              <a:rPr lang="cs-CZ" sz="5500" dirty="0" smtClean="0"/>
              <a:t>??</a:t>
            </a:r>
          </a:p>
          <a:p>
            <a:pPr marL="0" indent="0">
              <a:buNone/>
            </a:pPr>
            <a:endParaRPr lang="cs-CZ" sz="5500" dirty="0" smtClean="0"/>
          </a:p>
          <a:p>
            <a:r>
              <a:rPr lang="cs-CZ" sz="5500" b="1" dirty="0"/>
              <a:t>Individuální projekt systémový </a:t>
            </a:r>
            <a:r>
              <a:rPr lang="cs-CZ" sz="5500" dirty="0"/>
              <a:t>(IMKA - Implementace kariérního systému učitelů), jehož trvání se předpokládá </a:t>
            </a:r>
            <a:r>
              <a:rPr lang="cs-CZ" sz="5500" dirty="0" smtClean="0"/>
              <a:t/>
            </a:r>
            <a:br>
              <a:rPr lang="cs-CZ" sz="5500" dirty="0" smtClean="0"/>
            </a:br>
            <a:r>
              <a:rPr lang="cs-CZ" sz="5500" b="1" dirty="0" smtClean="0"/>
              <a:t>od </a:t>
            </a:r>
            <a:r>
              <a:rPr lang="cs-CZ" sz="5500" b="1" dirty="0"/>
              <a:t>1. 1. 2016 do 30. 4. 2019</a:t>
            </a:r>
          </a:p>
        </p:txBody>
      </p:sp>
    </p:spTree>
    <p:extLst>
      <p:ext uri="{BB962C8B-B14F-4D97-AF65-F5344CB8AC3E}">
        <p14:creationId xmlns:p14="http://schemas.microsoft.com/office/powerpoint/2010/main" val="4263680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3</a:t>
            </a:r>
            <a:r>
              <a:rPr lang="cs-CZ" dirty="0" smtClean="0"/>
              <a:t>. </a:t>
            </a:r>
            <a:r>
              <a:rPr lang="cs-CZ" dirty="0"/>
              <a:t>OP Výzkum, vývoj a </a:t>
            </a:r>
            <a:r>
              <a:rPr lang="cs-CZ" dirty="0" smtClean="0"/>
              <a:t>vzdělávání </a:t>
            </a:r>
            <a:endParaRPr lang="cs-CZ" dirty="0"/>
          </a:p>
        </p:txBody>
      </p:sp>
      <p:sp>
        <p:nvSpPr>
          <p:cNvPr id="3" name="Zástupný symbol pro obsah 2"/>
          <p:cNvSpPr>
            <a:spLocks noGrp="1"/>
          </p:cNvSpPr>
          <p:nvPr>
            <p:ph sz="quarter" idx="13"/>
          </p:nvPr>
        </p:nvSpPr>
        <p:spPr>
          <a:xfrm>
            <a:off x="467544" y="1772816"/>
            <a:ext cx="8424936" cy="4680519"/>
          </a:xfrm>
        </p:spPr>
        <p:txBody>
          <a:bodyPr>
            <a:normAutofit lnSpcReduction="10000"/>
          </a:bodyPr>
          <a:lstStyle/>
          <a:p>
            <a:pPr marL="0" indent="0">
              <a:buNone/>
            </a:pPr>
            <a:r>
              <a:rPr lang="cs-CZ" dirty="0"/>
              <a:t>Prioritní osa 3</a:t>
            </a:r>
          </a:p>
          <a:p>
            <a:pPr marL="0" indent="0">
              <a:buNone/>
            </a:pPr>
            <a:r>
              <a:rPr lang="cs-CZ" dirty="0">
                <a:ea typeface="Times New Roman"/>
              </a:rPr>
              <a:t>1. Rozvoj inkluzivního vzdělávání</a:t>
            </a:r>
          </a:p>
          <a:p>
            <a:pPr marL="358775" lvl="0" indent="-358775">
              <a:buNone/>
              <a:tabLst>
                <a:tab pos="271463" algn="l"/>
              </a:tabLst>
            </a:pPr>
            <a:r>
              <a:rPr lang="cs-CZ" dirty="0">
                <a:ea typeface="Times New Roman"/>
              </a:rPr>
              <a:t>2. Zvýšení kvality předškolního vzdělávání </a:t>
            </a:r>
          </a:p>
          <a:p>
            <a:pPr marL="358775" lvl="0" indent="-358775">
              <a:buNone/>
              <a:tabLst>
                <a:tab pos="271463" algn="l"/>
              </a:tabLst>
            </a:pPr>
            <a:r>
              <a:rPr lang="cs-CZ" dirty="0">
                <a:ea typeface="Times New Roman"/>
              </a:rPr>
              <a:t>3. Zlepšení kvality vzdělávání a výsledků žáků v klíčových kompetencích</a:t>
            </a:r>
          </a:p>
          <a:p>
            <a:pPr marL="358775" lvl="0" indent="-358775">
              <a:buNone/>
              <a:tabLst>
                <a:tab pos="271463" algn="l"/>
              </a:tabLst>
            </a:pPr>
            <a:r>
              <a:rPr lang="cs-CZ" dirty="0">
                <a:ea typeface="Times New Roman"/>
              </a:rPr>
              <a:t>4. Rozvoj systému hodnocení kvality a strategického řízení ve vzdělávání</a:t>
            </a:r>
          </a:p>
          <a:p>
            <a:pPr marL="358775" indent="-358775">
              <a:buNone/>
              <a:tabLst>
                <a:tab pos="271463" algn="l"/>
              </a:tabLst>
            </a:pPr>
            <a:r>
              <a:rPr lang="cs-CZ" dirty="0">
                <a:ea typeface="Times New Roman"/>
              </a:rPr>
              <a:t>5. Zkvalitnění přípravy budoucích a začínajících pedagogických pracovníků</a:t>
            </a:r>
          </a:p>
          <a:p>
            <a:pPr marL="358775" indent="-358775">
              <a:buNone/>
              <a:tabLst>
                <a:tab pos="271463" algn="l"/>
              </a:tabLst>
            </a:pPr>
            <a:r>
              <a:rPr lang="cs-CZ" dirty="0">
                <a:ea typeface="Times New Roman"/>
              </a:rPr>
              <a:t>6. Zvyšování kvality odborného vzdělávání včetně posílení jeho relevance pro trh práce</a:t>
            </a:r>
          </a:p>
          <a:p>
            <a:endParaRPr lang="cs-CZ" dirty="0" smtClean="0"/>
          </a:p>
        </p:txBody>
      </p:sp>
    </p:spTree>
    <p:extLst>
      <p:ext uri="{BB962C8B-B14F-4D97-AF65-F5344CB8AC3E}">
        <p14:creationId xmlns:p14="http://schemas.microsoft.com/office/powerpoint/2010/main" val="4192405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2" y="618519"/>
            <a:ext cx="7773338" cy="1226306"/>
          </a:xfrm>
        </p:spPr>
        <p:txBody>
          <a:bodyPr>
            <a:normAutofit/>
          </a:bodyPr>
          <a:lstStyle/>
          <a:p>
            <a:r>
              <a:rPr lang="cs-CZ" dirty="0"/>
              <a:t>4</a:t>
            </a:r>
            <a:r>
              <a:rPr lang="cs-CZ" dirty="0" smtClean="0"/>
              <a:t>. </a:t>
            </a:r>
            <a:r>
              <a:rPr lang="cs-CZ" dirty="0"/>
              <a:t>Zavedení Jednotných přijímacích </a:t>
            </a:r>
            <a:r>
              <a:rPr lang="cs-CZ" dirty="0" smtClean="0"/>
              <a:t>zkoušek</a:t>
            </a:r>
            <a:endParaRPr lang="cs-CZ" dirty="0"/>
          </a:p>
        </p:txBody>
      </p:sp>
      <p:sp>
        <p:nvSpPr>
          <p:cNvPr id="3" name="Zástupný symbol pro obsah 2"/>
          <p:cNvSpPr>
            <a:spLocks noGrp="1"/>
          </p:cNvSpPr>
          <p:nvPr>
            <p:ph sz="quarter" idx="13"/>
          </p:nvPr>
        </p:nvSpPr>
        <p:spPr/>
        <p:txBody>
          <a:bodyPr>
            <a:normAutofit lnSpcReduction="10000"/>
          </a:bodyPr>
          <a:lstStyle/>
          <a:p>
            <a:r>
              <a:rPr lang="cs-CZ" dirty="0" smtClean="0"/>
              <a:t>Nová vyhláška (nahradí V 671/2004 Sb.). </a:t>
            </a:r>
            <a:br>
              <a:rPr lang="cs-CZ" dirty="0" smtClean="0"/>
            </a:br>
            <a:r>
              <a:rPr lang="cs-CZ" dirty="0" smtClean="0"/>
              <a:t>24.9. předložena vládě</a:t>
            </a:r>
          </a:p>
          <a:p>
            <a:r>
              <a:rPr lang="cs-CZ" dirty="0"/>
              <a:t>Test z CJL a </a:t>
            </a:r>
            <a:r>
              <a:rPr lang="cs-CZ" dirty="0" smtClean="0"/>
              <a:t>MAT (12. a 19.4., </a:t>
            </a:r>
            <a:r>
              <a:rPr lang="cs-CZ" dirty="0" err="1" smtClean="0"/>
              <a:t>náhr</a:t>
            </a:r>
            <a:r>
              <a:rPr lang="cs-CZ" dirty="0" smtClean="0"/>
              <a:t>. 11. a 12.5.)</a:t>
            </a:r>
            <a:endParaRPr lang="cs-CZ" dirty="0"/>
          </a:p>
          <a:p>
            <a:r>
              <a:rPr lang="cs-CZ" dirty="0" smtClean="0"/>
              <a:t>Každý žák může opakovat přijímací zkoušku dvakrát, započte se pouze lepší výsledek</a:t>
            </a:r>
          </a:p>
          <a:p>
            <a:r>
              <a:rPr lang="cs-CZ" dirty="0" smtClean="0"/>
              <a:t>Minimální váha PZ 60 %</a:t>
            </a:r>
          </a:p>
          <a:p>
            <a:r>
              <a:rPr lang="cs-CZ" dirty="0"/>
              <a:t>Centrální vyhodnocení</a:t>
            </a:r>
          </a:p>
          <a:p>
            <a:r>
              <a:rPr lang="cs-CZ" dirty="0"/>
              <a:t>Přenositelnost výsledků</a:t>
            </a:r>
          </a:p>
          <a:p>
            <a:endParaRPr lang="cs-CZ" dirty="0"/>
          </a:p>
        </p:txBody>
      </p:sp>
    </p:spTree>
    <p:extLst>
      <p:ext uri="{BB962C8B-B14F-4D97-AF65-F5344CB8AC3E}">
        <p14:creationId xmlns:p14="http://schemas.microsoft.com/office/powerpoint/2010/main" val="1236344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Kapka">
  <a:themeElements>
    <a:clrScheme name="Kapka">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Kapka">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pk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docProps/app.xml><?xml version="1.0" encoding="utf-8"?>
<Properties xmlns="http://schemas.openxmlformats.org/officeDocument/2006/extended-properties" xmlns:vt="http://schemas.openxmlformats.org/officeDocument/2006/docPropsVTypes">
  <Template>TC104033925[[fn=Kapka]]</Template>
  <TotalTime>2651</TotalTime>
  <Words>761</Words>
  <Application>Microsoft Macintosh PowerPoint</Application>
  <PresentationFormat>On-screen Show (4:3)</PresentationFormat>
  <Paragraphs>241</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Times New Roman</vt:lpstr>
      <vt:lpstr>Tw Cen MT</vt:lpstr>
      <vt:lpstr>Arial</vt:lpstr>
      <vt:lpstr>Kapka</vt:lpstr>
      <vt:lpstr>Metodický seminář  a  27. valná hromada </vt:lpstr>
      <vt:lpstr>Program jednání</vt:lpstr>
      <vt:lpstr>Odpolední blok jednání</vt:lpstr>
      <vt:lpstr>PowerPoint Presentation</vt:lpstr>
      <vt:lpstr>Klíčová témata 2015/16</vt:lpstr>
      <vt:lpstr>1. Reforma financování RgŠ </vt:lpstr>
      <vt:lpstr>2. Karierní systém učitelů </vt:lpstr>
      <vt:lpstr>3. OP Výzkum, vývoj a vzdělávání </vt:lpstr>
      <vt:lpstr>4. Zavedení Jednotných přijímacích zkoušek</vt:lpstr>
      <vt:lpstr>5. NV – Seznam OV s povinnou  MZ z MAT</vt:lpstr>
      <vt:lpstr>6. Novela Z 179/2006 sb (mistrovská zkouška)</vt:lpstr>
      <vt:lpstr> 7. V 282/2016 Sb.   „Pamlsková vyhláška“ </vt:lpstr>
      <vt:lpstr> 8. Praktická výuka a použití CHLS - V 180/2015 Sb. A novelizace Z 288/2000 sb. </vt:lpstr>
      <vt:lpstr>9. Ředitel jako zaměstnavatel vůči své osobě</vt:lpstr>
      <vt:lpstr>9. Platové poměry ve školství – společné prohlášení CZESHA a AŘG 9.9. 2016</vt:lpstr>
      <vt:lpstr>Stanovisko valné hromady</vt:lpstr>
      <vt:lpstr>Jednání odborných sekcí</vt:lpstr>
      <vt:lpstr>POZVÁNKY</vt:lpstr>
      <vt:lpstr>27. Valná hromada  asociace spš Čr</vt:lpstr>
      <vt:lpstr>Zpráva o hospodaření</vt:lpstr>
      <vt:lpstr>Návrh rozpočtu a spš čr 2017</vt:lpstr>
      <vt:lpstr>Doplňující volby – Člen Rady A SPŠ ČR za Liberecký kraj</vt:lpstr>
      <vt:lpstr>Zásadní stanoviska přijatá  27. valnou hromadou A SPŠ</vt:lpstr>
      <vt:lpstr>PowerPoint Presentation</vt:lpstr>
    </vt:vector>
  </TitlesOfParts>
  <Company>MSSCH</Company>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Zajicek Jiri</dc:creator>
  <cp:lastModifiedBy>Jiří Zajíček</cp:lastModifiedBy>
  <cp:revision>156</cp:revision>
  <dcterms:created xsi:type="dcterms:W3CDTF">2012-09-25T09:33:19Z</dcterms:created>
  <dcterms:modified xsi:type="dcterms:W3CDTF">2016-10-05T06:13:31Z</dcterms:modified>
</cp:coreProperties>
</file>