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4" r:id="rId2"/>
    <p:sldId id="275" r:id="rId3"/>
    <p:sldId id="314" r:id="rId4"/>
    <p:sldId id="311" r:id="rId5"/>
    <p:sldId id="315" r:id="rId6"/>
    <p:sldId id="316" r:id="rId7"/>
    <p:sldId id="328" r:id="rId8"/>
    <p:sldId id="329" r:id="rId9"/>
    <p:sldId id="331" r:id="rId10"/>
    <p:sldId id="282" r:id="rId11"/>
    <p:sldId id="281" r:id="rId12"/>
    <p:sldId id="284" r:id="rId13"/>
    <p:sldId id="317" r:id="rId14"/>
    <p:sldId id="283" r:id="rId15"/>
    <p:sldId id="325" r:id="rId16"/>
    <p:sldId id="326" r:id="rId17"/>
    <p:sldId id="318" r:id="rId18"/>
    <p:sldId id="319" r:id="rId19"/>
    <p:sldId id="320" r:id="rId20"/>
    <p:sldId id="321" r:id="rId21"/>
    <p:sldId id="265" r:id="rId22"/>
    <p:sldId id="330" r:id="rId23"/>
    <p:sldId id="268" r:id="rId24"/>
    <p:sldId id="280" r:id="rId25"/>
    <p:sldId id="322" r:id="rId26"/>
  </p:sldIdLst>
  <p:sldSz cx="9144000" cy="6858000" type="screen4x3"/>
  <p:notesSz cx="9926638" cy="679767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8E96"/>
    <a:srgbClr val="418D96"/>
    <a:srgbClr val="767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47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D15F50-1F8B-44AC-97B2-32CDEEF8E7A0}" type="datetimeFigureOut">
              <a:rPr lang="cs-CZ" smtClean="0"/>
              <a:t>15.5.2017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622799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6C840-8045-4BEE-8E03-2537E84852A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31162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83C53-209C-40A5-8BC7-2A222E9E8B5F}" type="datetimeFigureOut">
              <a:rPr lang="cs-CZ" smtClean="0"/>
              <a:t>15.5.2017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92665" y="3228895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AC157-68E0-4F13-9BFD-18D668B6640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4720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AC157-68E0-4F13-9BFD-18D668B66407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9708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>
            <a:spLocks noGrp="1"/>
          </p:cNvSpPr>
          <p:nvPr>
            <p:ph type="ctrTitle"/>
          </p:nvPr>
        </p:nvSpPr>
        <p:spPr>
          <a:xfrm>
            <a:off x="2987824" y="3356992"/>
            <a:ext cx="5470376" cy="1944216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pl-PL" b="1" dirty="0" smtClean="0">
                <a:latin typeface="+mn-lt"/>
              </a:rPr>
              <a:t>Státní podpora sportu </a:t>
            </a:r>
            <a:br>
              <a:rPr lang="pl-PL" b="1" dirty="0" smtClean="0">
                <a:latin typeface="+mn-lt"/>
              </a:rPr>
            </a:br>
            <a:r>
              <a:rPr lang="pl-PL" b="1" dirty="0" smtClean="0">
                <a:latin typeface="+mn-lt"/>
              </a:rPr>
              <a:t>pro rok 2013</a:t>
            </a:r>
            <a:endParaRPr lang="cs-CZ" b="1" dirty="0">
              <a:latin typeface="+mn-lt"/>
            </a:endParaRPr>
          </a:p>
        </p:txBody>
      </p:sp>
      <p:sp>
        <p:nvSpPr>
          <p:cNvPr id="8" name="Podnadpis 2"/>
          <p:cNvSpPr>
            <a:spLocks noGrp="1"/>
          </p:cNvSpPr>
          <p:nvPr>
            <p:ph type="subTitle" idx="1"/>
          </p:nvPr>
        </p:nvSpPr>
        <p:spPr>
          <a:xfrm>
            <a:off x="2987824" y="5949280"/>
            <a:ext cx="4784576" cy="432048"/>
          </a:xfrm>
        </p:spPr>
        <p:txBody>
          <a:bodyPr>
            <a:normAutofit fontScale="77500" lnSpcReduction="20000"/>
          </a:bodyPr>
          <a:lstStyle>
            <a:lvl1pPr marL="0" indent="0">
              <a:buNone/>
              <a:defRPr/>
            </a:lvl1pPr>
          </a:lstStyle>
          <a:p>
            <a:pPr algn="l"/>
            <a:r>
              <a:rPr lang="cs-CZ" sz="900" dirty="0" smtClean="0"/>
              <a:t>Ministerstvo školství, mládeže a tělovýchovy</a:t>
            </a:r>
          </a:p>
          <a:p>
            <a:pPr algn="l"/>
            <a:r>
              <a:rPr lang="cs-CZ" sz="900" dirty="0" smtClean="0"/>
              <a:t>Karmelitská 7, 118 12 Praha 1 • tel.:: +420 234 811 111</a:t>
            </a:r>
          </a:p>
          <a:p>
            <a:pPr algn="l"/>
            <a:r>
              <a:rPr lang="cs-CZ" sz="900" dirty="0" smtClean="0"/>
              <a:t>msmt@msmt.cz • www.msmt.cz</a:t>
            </a:r>
            <a:endParaRPr lang="cs-CZ" sz="900" dirty="0"/>
          </a:p>
        </p:txBody>
      </p:sp>
      <p:sp>
        <p:nvSpPr>
          <p:cNvPr id="9" name="TextovéPole 8"/>
          <p:cNvSpPr txBox="1"/>
          <p:nvPr userDrawn="1"/>
        </p:nvSpPr>
        <p:spPr>
          <a:xfrm>
            <a:off x="323528" y="6093296"/>
            <a:ext cx="1872208" cy="6480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5107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2B30BC-CCD8-4378-88BC-430872E484EC}" type="datetime1">
              <a:rPr lang="cs-CZ" smtClean="0"/>
              <a:t>15.5.2017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559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0CB82B-603D-4E52-A075-E2D552D01AC5}" type="datetime1">
              <a:rPr lang="cs-CZ" smtClean="0"/>
              <a:t>15.5.2017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600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ablony MS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1115616" y="1556792"/>
            <a:ext cx="7571184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500" b="1" dirty="0" smtClean="0">
                <a:solidFill>
                  <a:srgbClr val="418E96"/>
                </a:solidFill>
              </a:rPr>
              <a:t>Státní podpora sportu pro rok 2013</a:t>
            </a:r>
          </a:p>
          <a:p>
            <a:pPr marL="0" indent="0">
              <a:buNone/>
            </a:pPr>
            <a:r>
              <a:rPr lang="cs-CZ" sz="2000" b="1" dirty="0" smtClean="0"/>
              <a:t>Státní podpora sportu pro rok 2013 byla projednána poradou vedení MŠMT dne 19. června 2012. </a:t>
            </a:r>
            <a:r>
              <a:rPr lang="cs-CZ" sz="2000" dirty="0" smtClean="0"/>
              <a:t>Jedná se o veřejné vyhlášení programů neinvestičního charakteru a charakteru programového financování reprodukce majetku v oblasti sportu. </a:t>
            </a:r>
          </a:p>
          <a:p>
            <a:pPr marL="0" indent="0">
              <a:buNone/>
            </a:pPr>
            <a:r>
              <a:rPr lang="cs-CZ" sz="2000" dirty="0" smtClean="0"/>
              <a:t>Státní finanční prostředky pro oblast sportu jsou z pozice státního rozpočtu vedeny ve dvou závazných ukazatelích, které pro rok 2013 jsou navrhovány s označením: </a:t>
            </a:r>
          </a:p>
          <a:p>
            <a:endParaRPr lang="cs-CZ" sz="2000" dirty="0" smtClean="0"/>
          </a:p>
          <a:p>
            <a:r>
              <a:rPr lang="cs-CZ" sz="2000" dirty="0" smtClean="0"/>
              <a:t>a) výdajový okruh: „Sportovní reprezentace“ </a:t>
            </a:r>
          </a:p>
          <a:p>
            <a:r>
              <a:rPr lang="cs-CZ" sz="2000" dirty="0" smtClean="0"/>
              <a:t>b) výdajový okruh: „Všeobecná sportovní činnost“ 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69308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32F09-55A8-4CD1-800E-DE1F37E16F05}" type="datetime1">
              <a:rPr lang="cs-CZ" smtClean="0"/>
              <a:t>15.5.2017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12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C4738B8-AF64-4FE4-B405-ED8BCA522024}" type="datetime1">
              <a:rPr lang="cs-CZ" smtClean="0"/>
              <a:t>15.5.2017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924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CD8058-F576-4074-B136-4DCC072DDC84}" type="datetime1">
              <a:rPr lang="cs-CZ" smtClean="0"/>
              <a:t>15.5.2017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3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22AEC-62FD-44ED-A00D-A24AEE9FD083}" type="datetime1">
              <a:rPr lang="cs-CZ" smtClean="0"/>
              <a:t>15.5.2017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776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011B5A-1E28-4D66-A5E1-E485A822FC52}" type="datetime1">
              <a:rPr lang="cs-CZ" smtClean="0"/>
              <a:t>15.5.2017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60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BC10FC-2AAA-47B9-B9B2-B0B97568D014}" type="datetime1">
              <a:rPr lang="cs-CZ" smtClean="0"/>
              <a:t>15.5.2017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292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BDB8E4B-2AB7-4C74-93BC-179C3E3648DF}" type="datetime1">
              <a:rPr lang="cs-CZ" smtClean="0"/>
              <a:t>15.5.2017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718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115616" y="1628800"/>
            <a:ext cx="7571184" cy="44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5"/>
          <p:cNvSpPr txBox="1">
            <a:spLocks/>
          </p:cNvSpPr>
          <p:nvPr userDrawn="1"/>
        </p:nvSpPr>
        <p:spPr>
          <a:xfrm>
            <a:off x="251520" y="6356350"/>
            <a:ext cx="648072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07FF043-C0B2-4D5E-9D2E-6F925F59FAFC}" type="slidenum">
              <a:rPr lang="cs-CZ" smtClean="0"/>
              <a:pPr algn="r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9122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List_aplikace_Microsoft_Excel1.xls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package" Target="../embeddings/List_aplikace_Microsoft_Excel2.xls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emf"/><Relationship Id="rId4" Type="http://schemas.openxmlformats.org/officeDocument/2006/relationships/package" Target="../embeddings/List_aplikace_Microsoft_Excel3.xls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emf"/><Relationship Id="rId4" Type="http://schemas.openxmlformats.org/officeDocument/2006/relationships/package" Target="../embeddings/List_aplikace_Microsoft_Excel4.xlsx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987824" y="3140968"/>
            <a:ext cx="5904656" cy="2232248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pl-PL" sz="2800" b="1" dirty="0">
                <a:solidFill>
                  <a:srgbClr val="418E96"/>
                </a:solidFill>
              </a:rPr>
              <a:t>Změny </a:t>
            </a:r>
            <a:r>
              <a:rPr lang="pl-PL" sz="2800" b="1" dirty="0" smtClean="0">
                <a:solidFill>
                  <a:srgbClr val="418E96"/>
                </a:solidFill>
              </a:rPr>
              <a:t>financování </a:t>
            </a:r>
            <a:br>
              <a:rPr lang="pl-PL" sz="2800" b="1" dirty="0" smtClean="0">
                <a:solidFill>
                  <a:srgbClr val="418E96"/>
                </a:solidFill>
              </a:rPr>
            </a:br>
            <a:r>
              <a:rPr lang="pl-PL" sz="2800" b="1" dirty="0" smtClean="0">
                <a:solidFill>
                  <a:srgbClr val="418E96"/>
                </a:solidFill>
              </a:rPr>
              <a:t>regionálního školství</a:t>
            </a:r>
            <a:endParaRPr lang="cs-CZ" sz="4800" i="1" dirty="0">
              <a:solidFill>
                <a:srgbClr val="418E96"/>
              </a:solidFill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4294967295"/>
          </p:nvPr>
        </p:nvSpPr>
        <p:spPr>
          <a:xfrm>
            <a:off x="2987824" y="5949280"/>
            <a:ext cx="4784576" cy="432048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cs-CZ" sz="700" dirty="0" smtClean="0"/>
              <a:t>Ministerstvo školství, mládeže a tělovýchovy</a:t>
            </a:r>
          </a:p>
          <a:p>
            <a:pPr marL="0" indent="0" algn="l">
              <a:buNone/>
            </a:pPr>
            <a:r>
              <a:rPr lang="cs-CZ" sz="700" dirty="0" smtClean="0"/>
              <a:t>Karmelitská 7, 118 12 Praha 1 • tel.: +420 234 812 163</a:t>
            </a:r>
          </a:p>
          <a:p>
            <a:pPr marL="0" indent="0" algn="l">
              <a:buNone/>
            </a:pPr>
            <a:r>
              <a:rPr lang="cs-CZ" sz="700" dirty="0" smtClean="0"/>
              <a:t>msmt@msmt.cz • www.msmt.cz</a:t>
            </a:r>
            <a:endParaRPr lang="cs-CZ" sz="700" dirty="0"/>
          </a:p>
        </p:txBody>
      </p:sp>
    </p:spTree>
    <p:extLst>
      <p:ext uri="{BB962C8B-B14F-4D97-AF65-F5344CB8AC3E}">
        <p14:creationId xmlns:p14="http://schemas.microsoft.com/office/powerpoint/2010/main" val="190308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792088"/>
          </a:xfrm>
        </p:spPr>
        <p:txBody>
          <a:bodyPr>
            <a:normAutofit lnSpcReduction="10000"/>
          </a:bodyPr>
          <a:lstStyle/>
          <a:p>
            <a:pPr marL="400050" lvl="1" indent="0">
              <a:buNone/>
            </a:pP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pedagogické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práce ve školách a školních družinách</a:t>
            </a:r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352892"/>
              </p:ext>
            </p:extLst>
          </p:nvPr>
        </p:nvGraphicFramePr>
        <p:xfrm>
          <a:off x="1619672" y="2132856"/>
          <a:ext cx="6052567" cy="45088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List" r:id="rId4" imgW="6124454" imgH="4562460" progId="Excel.Sheet.12">
                  <p:embed/>
                </p:oleObj>
              </mc:Choice>
              <mc:Fallback>
                <p:oleObj name="List" r:id="rId4" imgW="6124454" imgH="45624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19672" y="2132856"/>
                        <a:ext cx="6052567" cy="45088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088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648072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nepedagogické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práce ve školách</a:t>
            </a:r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311116"/>
              </p:ext>
            </p:extLst>
          </p:nvPr>
        </p:nvGraphicFramePr>
        <p:xfrm>
          <a:off x="1763688" y="1916832"/>
          <a:ext cx="5762625" cy="461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List" r:id="rId4" imgW="5762746" imgH="4619700" progId="Excel.Sheet.12">
                  <p:embed/>
                </p:oleObj>
              </mc:Choice>
              <mc:Fallback>
                <p:oleObj name="List" r:id="rId4" imgW="5762746" imgH="46197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3688" y="1916832"/>
                        <a:ext cx="5762625" cy="461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000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704856" cy="936104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pedagogické práce a nepedagogické práce </a:t>
            </a: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ve školských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zařízeních </a:t>
            </a:r>
            <a:r>
              <a:rPr lang="cs-CZ" sz="16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(s výjimkou pedagogické práce ve školních družinách)</a:t>
            </a:r>
            <a:r>
              <a:rPr lang="cs-CZ" sz="20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 </a:t>
            </a:r>
            <a:endParaRPr lang="cs-CZ" sz="24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321622"/>
              </p:ext>
            </p:extLst>
          </p:nvPr>
        </p:nvGraphicFramePr>
        <p:xfrm>
          <a:off x="1763688" y="2348880"/>
          <a:ext cx="5848350" cy="405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2" name="List" r:id="rId4" imgW="5848378" imgH="4057560" progId="Excel.Sheet.12">
                  <p:embed/>
                </p:oleObj>
              </mc:Choice>
              <mc:Fallback>
                <p:oleObj name="List" r:id="rId4" imgW="5848378" imgH="40575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3688" y="2348880"/>
                        <a:ext cx="5848350" cy="405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152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 lnSpcReduction="10000"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mateřských, základních a středních škol, konzervatoří a školních družin – pro pedagogy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pPr marL="0" indent="0" algn="ctr">
              <a:buNone/>
            </a:pPr>
            <a:r>
              <a:rPr lang="cs-CZ" sz="2400" b="1" dirty="0" smtClean="0">
                <a:latin typeface="Helvetica Narrow" panose="020B0606020202030204" pitchFamily="34" charset="0"/>
              </a:rPr>
              <a:t>normativní </a:t>
            </a:r>
            <a:r>
              <a:rPr lang="cs-CZ" sz="2400" b="1" dirty="0">
                <a:latin typeface="Helvetica Narrow" panose="020B0606020202030204" pitchFamily="34" charset="0"/>
              </a:rPr>
              <a:t>financování na </a:t>
            </a:r>
            <a:r>
              <a:rPr lang="cs-CZ" sz="2400" b="1" dirty="0" smtClean="0">
                <a:latin typeface="Helvetica Narrow" panose="020B0606020202030204" pitchFamily="34" charset="0"/>
              </a:rPr>
              <a:t>učitele / vychovatele </a:t>
            </a:r>
            <a:br>
              <a:rPr lang="cs-CZ" sz="2400" b="1" dirty="0" smtClean="0">
                <a:latin typeface="Helvetica Narrow" panose="020B0606020202030204" pitchFamily="34" charset="0"/>
              </a:rPr>
            </a:br>
            <a:r>
              <a:rPr lang="cs-CZ" sz="2400" b="1" dirty="0" smtClean="0">
                <a:latin typeface="Helvetica Narrow" panose="020B0606020202030204" pitchFamily="34" charset="0"/>
              </a:rPr>
              <a:t>(</a:t>
            </a:r>
            <a:r>
              <a:rPr lang="cs-CZ" sz="2400" b="1" dirty="0">
                <a:latin typeface="Helvetica Narrow" panose="020B0606020202030204" pitchFamily="34" charset="0"/>
              </a:rPr>
              <a:t>kvazi nákladová metoda</a:t>
            </a:r>
            <a:r>
              <a:rPr lang="cs-CZ" sz="2400" b="1" dirty="0" smtClean="0">
                <a:latin typeface="Helvetica Narrow" panose="020B0606020202030204" pitchFamily="34" charset="0"/>
              </a:rPr>
              <a:t>)</a:t>
            </a:r>
          </a:p>
          <a:p>
            <a:pPr marL="0" indent="0">
              <a:buNone/>
            </a:pPr>
            <a:endParaRPr lang="cs-CZ" sz="2400" b="1" dirty="0">
              <a:latin typeface="Helvetica Narrow" panose="020B0606020202030204" pitchFamily="34" charset="0"/>
            </a:endParaRPr>
          </a:p>
          <a:p>
            <a:r>
              <a:rPr lang="cs-CZ" sz="2400" dirty="0">
                <a:latin typeface="Helvetica Narrow" panose="020B0606020202030204" pitchFamily="34" charset="0"/>
              </a:rPr>
              <a:t>každé škole poskytnout objem prostředků na platové tarify dle údajů ze škol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každé škole poskytnout normativní objem prostředků na </a:t>
            </a:r>
            <a:r>
              <a:rPr lang="cs-CZ" sz="2400" dirty="0" smtClean="0">
                <a:latin typeface="Helvetica Narrow" panose="020B0606020202030204" pitchFamily="34" charset="0"/>
              </a:rPr>
              <a:t/>
            </a:r>
            <a:br>
              <a:rPr lang="cs-CZ" sz="2400" dirty="0" smtClean="0">
                <a:latin typeface="Helvetica Narrow" panose="020B0606020202030204" pitchFamily="34" charset="0"/>
              </a:rPr>
            </a:br>
            <a:r>
              <a:rPr lang="cs-CZ" sz="2400" dirty="0" smtClean="0">
                <a:latin typeface="Helvetica Narrow" panose="020B0606020202030204" pitchFamily="34" charset="0"/>
              </a:rPr>
              <a:t>1 </a:t>
            </a:r>
            <a:r>
              <a:rPr lang="cs-CZ" sz="2400" dirty="0">
                <a:latin typeface="Helvetica Narrow" panose="020B0606020202030204" pitchFamily="34" charset="0"/>
              </a:rPr>
              <a:t>úvazek pedagoga na ostatní nárokové složky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každé škole poskytnout normativní objem prostředků na </a:t>
            </a:r>
            <a:r>
              <a:rPr lang="cs-CZ" sz="2400" dirty="0" smtClean="0">
                <a:latin typeface="Helvetica Narrow" panose="020B0606020202030204" pitchFamily="34" charset="0"/>
              </a:rPr>
              <a:t/>
            </a:r>
            <a:br>
              <a:rPr lang="cs-CZ" sz="2400" dirty="0" smtClean="0">
                <a:latin typeface="Helvetica Narrow" panose="020B0606020202030204" pitchFamily="34" charset="0"/>
              </a:rPr>
            </a:br>
            <a:r>
              <a:rPr lang="cs-CZ" sz="2400" dirty="0" smtClean="0">
                <a:latin typeface="Helvetica Narrow" panose="020B0606020202030204" pitchFamily="34" charset="0"/>
              </a:rPr>
              <a:t>1 </a:t>
            </a:r>
            <a:r>
              <a:rPr lang="cs-CZ" sz="2400" dirty="0">
                <a:latin typeface="Helvetica Narrow" panose="020B0606020202030204" pitchFamily="34" charset="0"/>
              </a:rPr>
              <a:t>úvazek pedagoga na nenárokové složky a upravit pomocí dynamických prvků</a:t>
            </a:r>
            <a:endParaRPr lang="cs-CZ" sz="1900" dirty="0" smtClean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33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1008112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</a:t>
            </a: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mateřských, základních a středních škol, konzervatoří a školních družin – pro pedagogy</a:t>
            </a:r>
            <a:endParaRPr lang="cs-CZ" sz="24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</p:txBody>
      </p:sp>
      <p:graphicFrame>
        <p:nvGraphicFramePr>
          <p:cNvPr id="5" name="Zástupný symbol pro obsah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012537"/>
              </p:ext>
            </p:extLst>
          </p:nvPr>
        </p:nvGraphicFramePr>
        <p:xfrm>
          <a:off x="1475656" y="2852936"/>
          <a:ext cx="6896100" cy="2198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List" r:id="rId4" imgW="6896224" imgH="1819260" progId="Excel.Sheet.12">
                  <p:embed/>
                </p:oleObj>
              </mc:Choice>
              <mc:Fallback>
                <p:oleObj name="List" r:id="rId4" imgW="6896224" imgH="1819260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2852936"/>
                        <a:ext cx="6896100" cy="2198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691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vyšších odborných škol – pro pedagogy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pPr marL="0" indent="0" algn="ctr">
              <a:buNone/>
            </a:pPr>
            <a:r>
              <a:rPr lang="cs-CZ" sz="2400" b="1" dirty="0" smtClean="0">
                <a:latin typeface="Helvetica Narrow" panose="020B0606020202030204" pitchFamily="34" charset="0"/>
              </a:rPr>
              <a:t>republikové normativy na studenta </a:t>
            </a:r>
            <a:br>
              <a:rPr lang="cs-CZ" sz="2400" b="1" dirty="0" smtClean="0">
                <a:latin typeface="Helvetica Narrow" panose="020B0606020202030204" pitchFamily="34" charset="0"/>
              </a:rPr>
            </a:br>
            <a:r>
              <a:rPr lang="cs-CZ" sz="2400" b="1" dirty="0" smtClean="0">
                <a:latin typeface="Helvetica Narrow" panose="020B0606020202030204" pitchFamily="34" charset="0"/>
              </a:rPr>
              <a:t>v akreditovaném vzdělávacím programu</a:t>
            </a:r>
          </a:p>
          <a:p>
            <a:pPr marL="0" indent="0" algn="ctr">
              <a:buNone/>
            </a:pPr>
            <a:endParaRPr lang="cs-CZ" sz="2400" b="1" dirty="0" smtClean="0">
              <a:latin typeface="Helvetica Narrow" panose="020B0606020202030204" pitchFamily="34" charset="0"/>
            </a:endParaRPr>
          </a:p>
          <a:p>
            <a:pPr marL="0" indent="0" algn="ctr">
              <a:buNone/>
            </a:pPr>
            <a:endParaRPr lang="cs-CZ" sz="2400" b="1" dirty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Stejný princip jako nyní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Všechny </a:t>
            </a:r>
            <a:r>
              <a:rPr lang="cs-CZ" sz="2400" dirty="0">
                <a:latin typeface="Helvetica Narrow" panose="020B0606020202030204" pitchFamily="34" charset="0"/>
              </a:rPr>
              <a:t>normativy stanovuje MŠMT nikoli KÚ</a:t>
            </a:r>
            <a:endParaRPr lang="cs-CZ" sz="1900" dirty="0">
              <a:latin typeface="Helvetica Narrow" panose="020B0606020202030204" pitchFamily="34" charset="0"/>
            </a:endParaRPr>
          </a:p>
          <a:p>
            <a:pPr marL="0" indent="0" algn="ctr">
              <a:buNone/>
            </a:pPr>
            <a:endParaRPr lang="cs-CZ" sz="2400" b="1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73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632848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</a:t>
            </a: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mateřských,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základních a středních škol </a:t>
            </a:r>
            <a:b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</a:b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– pro </a:t>
            </a:r>
            <a:r>
              <a:rPr lang="cs-CZ" sz="2400" b="1" dirty="0" err="1" smtClean="0">
                <a:solidFill>
                  <a:srgbClr val="418E96"/>
                </a:solidFill>
                <a:latin typeface="Helvetica Narrow" panose="020B0606020202030204" pitchFamily="34" charset="0"/>
              </a:rPr>
              <a:t>nepedagogy</a:t>
            </a:r>
            <a:endParaRPr lang="cs-CZ" sz="24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pPr marL="0" indent="0" algn="ctr">
              <a:buNone/>
            </a:pPr>
            <a:r>
              <a:rPr lang="cs-CZ" sz="2400" b="1" dirty="0" smtClean="0">
                <a:latin typeface="Helvetica Narrow" panose="020B0606020202030204" pitchFamily="34" charset="0"/>
              </a:rPr>
              <a:t>normativ zohledňující tři složky:</a:t>
            </a:r>
            <a:br>
              <a:rPr lang="cs-CZ" sz="2400" b="1" dirty="0" smtClean="0">
                <a:latin typeface="Helvetica Narrow" panose="020B0606020202030204" pitchFamily="34" charset="0"/>
              </a:rPr>
            </a:br>
            <a:r>
              <a:rPr lang="cs-CZ" sz="2400" b="1" dirty="0" smtClean="0">
                <a:latin typeface="Helvetica Narrow" panose="020B0606020202030204" pitchFamily="34" charset="0"/>
              </a:rPr>
              <a:t>ředitelství, pracoviště a třídu</a:t>
            </a:r>
          </a:p>
          <a:p>
            <a:pPr marL="0" indent="0">
              <a:buNone/>
            </a:pPr>
            <a:endParaRPr lang="cs-CZ" sz="2400" b="1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Normativ se stanovuje podle velikosti školy nikoli podle počtu žáků</a:t>
            </a:r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Všechny </a:t>
            </a:r>
            <a:r>
              <a:rPr lang="cs-CZ" sz="2400" dirty="0">
                <a:latin typeface="Helvetica Narrow" panose="020B0606020202030204" pitchFamily="34" charset="0"/>
              </a:rPr>
              <a:t>normativy stanovuje MŠMT nikoli KÚ</a:t>
            </a:r>
            <a:endParaRPr lang="cs-CZ" sz="19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34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632848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vyšších odborných škol a </a:t>
            </a: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konzervatoří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 </a:t>
            </a:r>
            <a:b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</a:b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– pro </a:t>
            </a:r>
            <a:r>
              <a:rPr lang="cs-CZ" sz="2400" b="1" dirty="0" err="1" smtClean="0">
                <a:solidFill>
                  <a:srgbClr val="418E96"/>
                </a:solidFill>
                <a:latin typeface="Helvetica Narrow" panose="020B0606020202030204" pitchFamily="34" charset="0"/>
              </a:rPr>
              <a:t>nepedagogy</a:t>
            </a:r>
            <a:endParaRPr lang="cs-CZ" sz="24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pPr marL="0" indent="0" algn="ctr">
              <a:buNone/>
            </a:pPr>
            <a:r>
              <a:rPr lang="cs-CZ" sz="2400" b="1" dirty="0" smtClean="0">
                <a:latin typeface="Helvetica Narrow" panose="020B0606020202030204" pitchFamily="34" charset="0"/>
              </a:rPr>
              <a:t>normativ zohledňující tři složky:</a:t>
            </a:r>
            <a:br>
              <a:rPr lang="cs-CZ" sz="2400" b="1" dirty="0" smtClean="0">
                <a:latin typeface="Helvetica Narrow" panose="020B0606020202030204" pitchFamily="34" charset="0"/>
              </a:rPr>
            </a:br>
            <a:r>
              <a:rPr lang="cs-CZ" sz="2400" b="1" dirty="0" smtClean="0">
                <a:latin typeface="Helvetica Narrow" panose="020B0606020202030204" pitchFamily="34" charset="0"/>
              </a:rPr>
              <a:t>ředitelství, pracoviště a žáka/studenta</a:t>
            </a:r>
          </a:p>
          <a:p>
            <a:pPr marL="0" indent="0">
              <a:buNone/>
            </a:pPr>
            <a:endParaRPr lang="cs-CZ" sz="2400" b="1" dirty="0" smtClean="0">
              <a:latin typeface="Helvetica Narrow" panose="020B0606020202030204" pitchFamily="34" charset="0"/>
            </a:endParaRPr>
          </a:p>
          <a:p>
            <a:r>
              <a:rPr lang="cs-CZ" sz="2400" dirty="0">
                <a:latin typeface="Helvetica Narrow" panose="020B0606020202030204" pitchFamily="34" charset="0"/>
              </a:rPr>
              <a:t>Normativ se stanovuje podle velikosti školy nikoli podle počtu žáků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Všechny </a:t>
            </a:r>
            <a:r>
              <a:rPr lang="cs-CZ" sz="2400" dirty="0">
                <a:latin typeface="Helvetica Narrow" panose="020B0606020202030204" pitchFamily="34" charset="0"/>
              </a:rPr>
              <a:t>normativy stanovuje MŠMT nikoli KÚ</a:t>
            </a:r>
            <a:endParaRPr lang="cs-CZ" sz="19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48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</a:t>
            </a: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mateřských,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základních, středních a vyšších odborných škol</a:t>
            </a: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, konzervatoří a školních družin –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ONIV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Shodné řešení pro obě varianty – normativní financování na dítě, žáka, studenta</a:t>
            </a:r>
          </a:p>
          <a:p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Všechny </a:t>
            </a:r>
            <a:r>
              <a:rPr lang="cs-CZ" sz="2400" dirty="0">
                <a:latin typeface="Helvetica Narrow" panose="020B0606020202030204" pitchFamily="34" charset="0"/>
              </a:rPr>
              <a:t>normativy stanovuje MŠMT nikoli KÚ</a:t>
            </a:r>
          </a:p>
        </p:txBody>
      </p:sp>
    </p:spTree>
    <p:extLst>
      <p:ext uri="{BB962C8B-B14F-4D97-AF65-F5344CB8AC3E}">
        <p14:creationId xmlns:p14="http://schemas.microsoft.com/office/powerpoint/2010/main" val="235784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základních uměleckých škol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pPr marL="0" indent="0" algn="ctr">
              <a:buNone/>
            </a:pPr>
            <a:r>
              <a:rPr lang="cs-CZ" sz="2400" b="1" dirty="0" smtClean="0">
                <a:latin typeface="Helvetica Narrow" panose="020B0606020202030204" pitchFamily="34" charset="0"/>
              </a:rPr>
              <a:t>republikové normativy na žáka </a:t>
            </a:r>
            <a:br>
              <a:rPr lang="cs-CZ" sz="2400" b="1" dirty="0" smtClean="0">
                <a:latin typeface="Helvetica Narrow" panose="020B0606020202030204" pitchFamily="34" charset="0"/>
              </a:rPr>
            </a:br>
            <a:r>
              <a:rPr lang="cs-CZ" sz="2400" b="1" dirty="0" smtClean="0">
                <a:latin typeface="Helvetica Narrow" panose="020B0606020202030204" pitchFamily="34" charset="0"/>
              </a:rPr>
              <a:t>ve </a:t>
            </a:r>
            <a:r>
              <a:rPr lang="cs-CZ" sz="2400" b="1" dirty="0">
                <a:latin typeface="Helvetica Narrow" panose="020B0606020202030204" pitchFamily="34" charset="0"/>
              </a:rPr>
              <a:t>stupni uměleckého oboru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dirty="0">
                <a:latin typeface="Helvetica Narrow" panose="020B0606020202030204" pitchFamily="34" charset="0"/>
              </a:rPr>
              <a:t>Stejný princip jako nyní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Všechny normativy stanovuje MŠMT nikoli </a:t>
            </a:r>
            <a:r>
              <a:rPr lang="cs-CZ" sz="2400" dirty="0" smtClean="0">
                <a:latin typeface="Helvetica Narrow" panose="020B0606020202030204" pitchFamily="34" charset="0"/>
              </a:rPr>
              <a:t>KÚ</a:t>
            </a:r>
            <a:endParaRPr lang="cs-CZ" sz="19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19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Účinnost změny </a:t>
            </a: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regionálního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školství</a:t>
            </a:r>
            <a:endParaRPr lang="cs-CZ" sz="2400" b="1" dirty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pPr marL="0" indent="0">
              <a:buNone/>
            </a:pPr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Legislativní proces dokončen – publikováno ve Sbírce zákonů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Novela </a:t>
            </a:r>
            <a:r>
              <a:rPr lang="cs-CZ" sz="2400" dirty="0" smtClean="0">
                <a:latin typeface="Helvetica Narrow" panose="020B0606020202030204" pitchFamily="34" charset="0"/>
              </a:rPr>
              <a:t>školského zákona účinná od </a:t>
            </a:r>
            <a:r>
              <a:rPr lang="cs-CZ" sz="2400" dirty="0">
                <a:latin typeface="Helvetica Narrow" panose="020B0606020202030204" pitchFamily="34" charset="0"/>
              </a:rPr>
              <a:t>1. 9. </a:t>
            </a:r>
            <a:r>
              <a:rPr lang="cs-CZ" sz="2400" dirty="0" smtClean="0">
                <a:latin typeface="Helvetica Narrow" panose="020B0606020202030204" pitchFamily="34" charset="0"/>
              </a:rPr>
              <a:t>2018</a:t>
            </a:r>
          </a:p>
          <a:p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b="1" dirty="0" smtClean="0">
                <a:latin typeface="Helvetica Narrow" panose="020B0606020202030204" pitchFamily="34" charset="0"/>
              </a:rPr>
              <a:t>Změna financování účinná od </a:t>
            </a:r>
            <a:r>
              <a:rPr lang="cs-CZ" sz="2400" b="1" dirty="0">
                <a:latin typeface="Helvetica Narrow" panose="020B0606020202030204" pitchFamily="34" charset="0"/>
              </a:rPr>
              <a:t>1. 1. 2019</a:t>
            </a:r>
          </a:p>
        </p:txBody>
      </p:sp>
    </p:spTree>
    <p:extLst>
      <p:ext uri="{BB962C8B-B14F-4D97-AF65-F5344CB8AC3E}">
        <p14:creationId xmlns:p14="http://schemas.microsoft.com/office/powerpoint/2010/main" val="392224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 lnSpcReduction="10000"/>
          </a:bodyPr>
          <a:lstStyle/>
          <a:p>
            <a:pPr marL="400050" lvl="1" indent="0">
              <a:buNone/>
            </a:pP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Financování o</a:t>
            </a:r>
            <a:r>
              <a:rPr lang="pt-BR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statní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ch</a:t>
            </a:r>
            <a:r>
              <a:rPr lang="pt-BR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 školsk</a:t>
            </a:r>
            <a:r>
              <a:rPr lang="cs-CZ" sz="2400" b="1" dirty="0" err="1" smtClean="0">
                <a:solidFill>
                  <a:srgbClr val="418E96"/>
                </a:solidFill>
                <a:latin typeface="Helvetica Narrow" panose="020B0606020202030204" pitchFamily="34" charset="0"/>
              </a:rPr>
              <a:t>ých</a:t>
            </a:r>
            <a:r>
              <a:rPr lang="pt-BR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 zařízení</a:t>
            </a:r>
            <a:r>
              <a:rPr lang="cs-CZ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 </a:t>
            </a: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/>
            </a:r>
            <a:b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</a:br>
            <a:r>
              <a:rPr lang="cs-CZ" sz="18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(</a:t>
            </a:r>
            <a:r>
              <a:rPr lang="cs-CZ" sz="18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s výjimkou pedagogické práce ve školních družinách)</a:t>
            </a:r>
            <a:r>
              <a:rPr lang="cs-CZ" sz="32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 </a:t>
            </a:r>
            <a:endParaRPr lang="cs-CZ" sz="2400" dirty="0" smtClean="0">
              <a:latin typeface="Helvetica Narrow" panose="020B0606020202030204" pitchFamily="34" charset="0"/>
            </a:endParaRP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>
                <a:latin typeface="Helvetica Narrow" panose="020B0606020202030204" pitchFamily="34" charset="0"/>
              </a:rPr>
              <a:t>Stejný princip jako nyní</a:t>
            </a: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republikové </a:t>
            </a:r>
            <a:r>
              <a:rPr lang="cs-CZ" sz="1900" dirty="0">
                <a:latin typeface="Helvetica Narrow" panose="020B0606020202030204" pitchFamily="34" charset="0"/>
              </a:rPr>
              <a:t>normativy na věkovou kategorii </a:t>
            </a:r>
            <a:r>
              <a:rPr lang="cs-CZ" sz="1900" dirty="0" smtClean="0">
                <a:latin typeface="Helvetica Narrow" panose="020B0606020202030204" pitchFamily="34" charset="0"/>
              </a:rPr>
              <a:t>z MŠMT</a:t>
            </a: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KÚ </a:t>
            </a:r>
            <a:r>
              <a:rPr lang="cs-CZ" sz="1900" dirty="0">
                <a:latin typeface="Helvetica Narrow" panose="020B0606020202030204" pitchFamily="34" charset="0"/>
              </a:rPr>
              <a:t>krajské normativy na jednotku </a:t>
            </a:r>
            <a:r>
              <a:rPr lang="cs-CZ" sz="1900" dirty="0" smtClean="0">
                <a:latin typeface="Helvetica Narrow" panose="020B0606020202030204" pitchFamily="34" charset="0"/>
              </a:rPr>
              <a:t>výkonu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Republikový </a:t>
            </a:r>
            <a:r>
              <a:rPr lang="cs-CZ" sz="2400" dirty="0">
                <a:latin typeface="Helvetica Narrow" panose="020B0606020202030204" pitchFamily="34" charset="0"/>
              </a:rPr>
              <a:t>normativ na</a:t>
            </a:r>
            <a:endParaRPr lang="cs-CZ" sz="2400" dirty="0" smtClean="0">
              <a:latin typeface="Helvetica Narrow" panose="020B0606020202030204" pitchFamily="34" charset="0"/>
            </a:endParaRP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1 </a:t>
            </a:r>
            <a:r>
              <a:rPr lang="cs-CZ" sz="1900" dirty="0">
                <a:latin typeface="Helvetica Narrow" panose="020B0606020202030204" pitchFamily="34" charset="0"/>
              </a:rPr>
              <a:t>rodinnou skupinu dětského </a:t>
            </a:r>
            <a:r>
              <a:rPr lang="cs-CZ" sz="1900" dirty="0" smtClean="0">
                <a:latin typeface="Helvetica Narrow" panose="020B0606020202030204" pitchFamily="34" charset="0"/>
              </a:rPr>
              <a:t>domova</a:t>
            </a:r>
            <a:endParaRPr lang="cs-CZ" sz="1900" dirty="0">
              <a:latin typeface="Helvetica Narrow" panose="020B0606020202030204" pitchFamily="34" charset="0"/>
            </a:endParaRP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1 </a:t>
            </a:r>
            <a:r>
              <a:rPr lang="cs-CZ" sz="1900" dirty="0">
                <a:latin typeface="Helvetica Narrow" panose="020B0606020202030204" pitchFamily="34" charset="0"/>
              </a:rPr>
              <a:t>lůžko kapacity ostatního školského zařízení pro výkon ústavní výchovy nebo ochranné výchovy, nebo školského zařízení pro preventivně výchovnou péči,</a:t>
            </a: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1 </a:t>
            </a:r>
            <a:r>
              <a:rPr lang="cs-CZ" sz="1900" dirty="0">
                <a:latin typeface="Helvetica Narrow" panose="020B0606020202030204" pitchFamily="34" charset="0"/>
              </a:rPr>
              <a:t>ubytovaného ve školském zařízení podle § 117 odst. 1 písm. b</a:t>
            </a:r>
            <a:r>
              <a:rPr lang="cs-CZ" sz="1900" dirty="0" smtClean="0">
                <a:latin typeface="Helvetica Narrow" panose="020B0606020202030204" pitchFamily="34" charset="0"/>
              </a:rPr>
              <a:t>)</a:t>
            </a:r>
          </a:p>
          <a:p>
            <a:pPr lvl="1"/>
            <a:r>
              <a:rPr lang="cs-CZ" sz="1900" dirty="0">
                <a:latin typeface="Helvetica Narrow" panose="020B0606020202030204" pitchFamily="34" charset="0"/>
              </a:rPr>
              <a:t>1 dítě, žáka a studenta v mateřské a základní škole a v denní formě vzdělávání ve střední škole, konzervatoři a ve vyšší odborné </a:t>
            </a:r>
            <a:r>
              <a:rPr lang="cs-CZ" sz="1900" dirty="0" smtClean="0">
                <a:latin typeface="Helvetica Narrow" panose="020B0606020202030204" pitchFamily="34" charset="0"/>
              </a:rPr>
              <a:t>škole</a:t>
            </a:r>
            <a:endParaRPr lang="cs-CZ" sz="19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2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 fontScale="77500" lnSpcReduction="20000"/>
          </a:bodyPr>
          <a:lstStyle/>
          <a:p>
            <a:pPr marL="400050" lvl="1" indent="0">
              <a:buNone/>
            </a:pPr>
            <a:r>
              <a:rPr lang="cs-CZ" sz="31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Přehled právních předpisů souvisejících se změnou financování </a:t>
            </a:r>
            <a:r>
              <a:rPr lang="cs-CZ" sz="31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regionálního školství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Vyhláška </a:t>
            </a:r>
            <a:r>
              <a:rPr lang="cs-CZ" sz="2400" dirty="0">
                <a:latin typeface="Helvetica Narrow" panose="020B0606020202030204" pitchFamily="34" charset="0"/>
              </a:rPr>
              <a:t>č. 14/2015 Sb., o předškolním vzdělávání</a:t>
            </a:r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Vyhláška </a:t>
            </a:r>
            <a:r>
              <a:rPr lang="cs-CZ" sz="2400" dirty="0">
                <a:latin typeface="Helvetica Narrow" panose="020B0606020202030204" pitchFamily="34" charset="0"/>
              </a:rPr>
              <a:t>č. 48/2005 Sb., o základním vzdělávání a některých náležitostech plnění povinné školní docházky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Vyhláška </a:t>
            </a:r>
            <a:r>
              <a:rPr lang="cs-CZ" sz="2400" dirty="0">
                <a:latin typeface="Helvetica Narrow" panose="020B0606020202030204" pitchFamily="34" charset="0"/>
              </a:rPr>
              <a:t>č. 13/2005 Sb., o středním vzdělávání a vzdělávání v konzervatoři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Vyhláška </a:t>
            </a:r>
            <a:r>
              <a:rPr lang="cs-CZ" sz="2400" dirty="0">
                <a:latin typeface="Helvetica Narrow" panose="020B0606020202030204" pitchFamily="34" charset="0"/>
              </a:rPr>
              <a:t>č. 74/2005 Sb., o zájmovém vzdělávání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Vyhláška </a:t>
            </a:r>
            <a:r>
              <a:rPr lang="cs-CZ" sz="2400" dirty="0">
                <a:latin typeface="Helvetica Narrow" panose="020B0606020202030204" pitchFamily="34" charset="0"/>
              </a:rPr>
              <a:t>č. 492/2005 Sb., o krajských normativech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Vyhláška </a:t>
            </a:r>
            <a:r>
              <a:rPr lang="cs-CZ" sz="2400" dirty="0">
                <a:latin typeface="Helvetica Narrow" panose="020B0606020202030204" pitchFamily="34" charset="0"/>
              </a:rPr>
              <a:t>o předávání údajů školami a školskými zařízeními pro účely financování ze státního rozpočtu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Nařízení </a:t>
            </a:r>
            <a:r>
              <a:rPr lang="cs-CZ" sz="2400" dirty="0">
                <a:latin typeface="Helvetica Narrow" panose="020B0606020202030204" pitchFamily="34" charset="0"/>
              </a:rPr>
              <a:t>vlády, kterým se stanoví pro základní školy a střední školy zřizované krajem, obcí nebo svazkem obcí maximální počet hodin výuky financovaný ze státního rozpočtu na jednu třídu v oboru vzdělání v závislosti na počtu žáků ve třídě a pro konzervatoře zřizované krajem, obcí nebo svazkem obcí maximální počet hodin výuky financovaný ze státního rozpočtu na jeden ročník v oboru vzdělání v závislosti na počtu žáků v ročníku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Směrnice </a:t>
            </a:r>
            <a:r>
              <a:rPr lang="cs-CZ" sz="2400" dirty="0">
                <a:latin typeface="Helvetica Narrow" panose="020B0606020202030204" pitchFamily="34" charset="0"/>
              </a:rPr>
              <a:t>pro krajské úřady a obce s rozšířenou </a:t>
            </a:r>
            <a:r>
              <a:rPr lang="cs-CZ" sz="2400" dirty="0" smtClean="0">
                <a:latin typeface="Helvetica Narrow" panose="020B0606020202030204" pitchFamily="34" charset="0"/>
              </a:rPr>
              <a:t>působností</a:t>
            </a:r>
            <a:endParaRPr lang="cs-CZ" sz="24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49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704856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Stav přípravy změny financování regionálního školství</a:t>
            </a:r>
          </a:p>
          <a:p>
            <a:pPr marL="400050" lvl="1" indent="0">
              <a:buNone/>
            </a:pPr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MŠMT v současné době pracuje na všech prováděcích právních předpisech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Dokončení všech souvisejících předpisů s </a:t>
            </a:r>
            <a:r>
              <a:rPr lang="cs-CZ" sz="2400" dirty="0">
                <a:latin typeface="Helvetica Narrow" panose="020B0606020202030204" pitchFamily="34" charset="0"/>
              </a:rPr>
              <a:t>dostatečným předstihem </a:t>
            </a:r>
            <a:r>
              <a:rPr lang="cs-CZ" sz="2400" dirty="0" smtClean="0">
                <a:latin typeface="Helvetica Narrow" panose="020B0606020202030204" pitchFamily="34" charset="0"/>
              </a:rPr>
              <a:t>=&gt; časový prostor pro ředitele </a:t>
            </a:r>
            <a:r>
              <a:rPr lang="cs-CZ" sz="2400" dirty="0">
                <a:latin typeface="Helvetica Narrow" panose="020B0606020202030204" pitchFamily="34" charset="0"/>
              </a:rPr>
              <a:t>škol </a:t>
            </a:r>
            <a:r>
              <a:rPr lang="cs-CZ" sz="2400" dirty="0" smtClean="0">
                <a:latin typeface="Helvetica Narrow" panose="020B0606020202030204" pitchFamily="34" charset="0"/>
              </a:rPr>
              <a:t>na přípravu školního roku 2018/2019</a:t>
            </a:r>
          </a:p>
          <a:p>
            <a:endParaRPr lang="cs-CZ" sz="24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23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704856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Připravované kroky MŠMT směrem k ředitelům škol</a:t>
            </a:r>
          </a:p>
          <a:p>
            <a:pPr marL="400050" lvl="1" indent="0">
              <a:buNone/>
            </a:pPr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Metodické pokyny pro ředitele škol</a:t>
            </a:r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Vytvoření modelových příkladů </a:t>
            </a:r>
            <a:r>
              <a:rPr lang="cs-CZ" sz="2400" dirty="0">
                <a:latin typeface="Helvetica Narrow" panose="020B0606020202030204" pitchFamily="34" charset="0"/>
              </a:rPr>
              <a:t>pro porovnání stávajícího </a:t>
            </a:r>
            <a:r>
              <a:rPr lang="cs-CZ" sz="2400" dirty="0" smtClean="0">
                <a:latin typeface="Helvetica Narrow" panose="020B0606020202030204" pitchFamily="34" charset="0"/>
              </a:rPr>
              <a:t/>
            </a:r>
            <a:br>
              <a:rPr lang="cs-CZ" sz="2400" dirty="0" smtClean="0">
                <a:latin typeface="Helvetica Narrow" panose="020B0606020202030204" pitchFamily="34" charset="0"/>
              </a:rPr>
            </a:br>
            <a:r>
              <a:rPr lang="cs-CZ" sz="2400" dirty="0" smtClean="0">
                <a:latin typeface="Helvetica Narrow" panose="020B0606020202030204" pitchFamily="34" charset="0"/>
              </a:rPr>
              <a:t>a </a:t>
            </a:r>
            <a:r>
              <a:rPr lang="cs-CZ" sz="2400" dirty="0">
                <a:latin typeface="Helvetica Narrow" panose="020B0606020202030204" pitchFamily="34" charset="0"/>
              </a:rPr>
              <a:t>nového způsobu financování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Pilotní propočet na datech školního </a:t>
            </a:r>
            <a:r>
              <a:rPr lang="cs-CZ" sz="2400" smtClean="0">
                <a:latin typeface="Helvetica Narrow" panose="020B0606020202030204" pitchFamily="34" charset="0"/>
              </a:rPr>
              <a:t>roku 2017/18 </a:t>
            </a:r>
            <a:r>
              <a:rPr lang="cs-CZ" sz="2400" dirty="0" smtClean="0">
                <a:latin typeface="Helvetica Narrow" panose="020B0606020202030204" pitchFamily="34" charset="0"/>
              </a:rPr>
              <a:t>=&gt; informace o počtu </a:t>
            </a:r>
            <a:r>
              <a:rPr lang="cs-CZ" sz="2400" dirty="0">
                <a:latin typeface="Helvetica Narrow" panose="020B0606020202030204" pitchFamily="34" charset="0"/>
              </a:rPr>
              <a:t>úvazků </a:t>
            </a:r>
            <a:r>
              <a:rPr lang="cs-CZ" sz="2400" dirty="0" smtClean="0">
                <a:latin typeface="Helvetica Narrow" panose="020B0606020202030204" pitchFamily="34" charset="0"/>
              </a:rPr>
              <a:t>zaměstnanců =&gt; zpětná vazba správnosti školou vykázaných dat </a:t>
            </a:r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Semináře </a:t>
            </a:r>
            <a:r>
              <a:rPr lang="cs-CZ" sz="2400" dirty="0">
                <a:latin typeface="Helvetica Narrow" panose="020B0606020202030204" pitchFamily="34" charset="0"/>
              </a:rPr>
              <a:t>MŠMT pro </a:t>
            </a:r>
            <a:r>
              <a:rPr lang="cs-CZ" sz="2400" dirty="0" smtClean="0">
                <a:latin typeface="Helvetica Narrow" panose="020B0606020202030204" pitchFamily="34" charset="0"/>
              </a:rPr>
              <a:t>ředitele škol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endParaRPr lang="cs-CZ" sz="24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47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704856" cy="5112568"/>
          </a:xfrm>
        </p:spPr>
        <p:txBody>
          <a:bodyPr>
            <a:normAutofit fontScale="85000" lnSpcReduction="20000"/>
          </a:bodyPr>
          <a:lstStyle/>
          <a:p>
            <a:pPr marL="400050" lvl="1" indent="0">
              <a:buNone/>
            </a:pPr>
            <a:r>
              <a:rPr lang="pl-PL" sz="31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Rozpis rozpočtu a finanční toky</a:t>
            </a:r>
            <a:endParaRPr lang="cs-CZ" sz="31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Rozpis rozpočtu bude na </a:t>
            </a:r>
            <a:r>
              <a:rPr lang="cs-CZ" sz="2400" dirty="0">
                <a:latin typeface="Helvetica Narrow" panose="020B0606020202030204" pitchFamily="34" charset="0"/>
              </a:rPr>
              <a:t>stejném principu jako </a:t>
            </a:r>
            <a:r>
              <a:rPr lang="cs-CZ" sz="2400" dirty="0" smtClean="0">
                <a:latin typeface="Helvetica Narrow" panose="020B0606020202030204" pitchFamily="34" charset="0"/>
              </a:rPr>
              <a:t>dosud (MŠMT </a:t>
            </a:r>
            <a:r>
              <a:rPr lang="cs-CZ" sz="2400" dirty="0">
                <a:latin typeface="Helvetica Narrow" panose="020B0606020202030204" pitchFamily="34" charset="0"/>
              </a:rPr>
              <a:t>bude rozepisovat prostředky do rozpočtů jednotlivých krajů a krajské úřady je budou rozepisovat do rozpočtů jednotlivých krajských a obecních škol </a:t>
            </a:r>
            <a:r>
              <a:rPr lang="cs-CZ" sz="2400" dirty="0" smtClean="0">
                <a:latin typeface="Helvetica Narrow" panose="020B0606020202030204" pitchFamily="34" charset="0"/>
              </a:rPr>
              <a:t/>
            </a:r>
            <a:br>
              <a:rPr lang="cs-CZ" sz="2400" dirty="0" smtClean="0">
                <a:latin typeface="Helvetica Narrow" panose="020B0606020202030204" pitchFamily="34" charset="0"/>
              </a:rPr>
            </a:br>
            <a:r>
              <a:rPr lang="cs-CZ" sz="2400" dirty="0" smtClean="0">
                <a:latin typeface="Helvetica Narrow" panose="020B0606020202030204" pitchFamily="34" charset="0"/>
              </a:rPr>
              <a:t>a </a:t>
            </a:r>
            <a:r>
              <a:rPr lang="cs-CZ" sz="2400" dirty="0">
                <a:latin typeface="Helvetica Narrow" panose="020B0606020202030204" pitchFamily="34" charset="0"/>
              </a:rPr>
              <a:t>školských </a:t>
            </a:r>
            <a:r>
              <a:rPr lang="cs-CZ" sz="2400" dirty="0" smtClean="0">
                <a:latin typeface="Helvetica Narrow" panose="020B0606020202030204" pitchFamily="34" charset="0"/>
              </a:rPr>
              <a:t>zařízení)</a:t>
            </a:r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MŠMT </a:t>
            </a:r>
            <a:r>
              <a:rPr lang="cs-CZ" sz="2400" dirty="0">
                <a:latin typeface="Helvetica Narrow" panose="020B0606020202030204" pitchFamily="34" charset="0"/>
              </a:rPr>
              <a:t>stanoví výši prostředků pro jednotlivé školy </a:t>
            </a:r>
            <a:r>
              <a:rPr lang="cs-CZ" sz="2400" dirty="0" smtClean="0">
                <a:latin typeface="Helvetica Narrow" panose="020B0606020202030204" pitchFamily="34" charset="0"/>
              </a:rPr>
              <a:t>a </a:t>
            </a:r>
            <a:r>
              <a:rPr lang="cs-CZ" sz="2400" dirty="0">
                <a:latin typeface="Helvetica Narrow" panose="020B0606020202030204" pitchFamily="34" charset="0"/>
              </a:rPr>
              <a:t>výši prostředků pro pedagogy školních </a:t>
            </a:r>
            <a:r>
              <a:rPr lang="cs-CZ" sz="2400" dirty="0" smtClean="0">
                <a:latin typeface="Helvetica Narrow" panose="020B0606020202030204" pitchFamily="34" charset="0"/>
              </a:rPr>
              <a:t>družin, krajský </a:t>
            </a:r>
            <a:r>
              <a:rPr lang="cs-CZ" sz="2400" dirty="0">
                <a:latin typeface="Helvetica Narrow" panose="020B0606020202030204" pitchFamily="34" charset="0"/>
              </a:rPr>
              <a:t>úřad </a:t>
            </a:r>
            <a:r>
              <a:rPr lang="cs-CZ" sz="2400" dirty="0" smtClean="0">
                <a:latin typeface="Helvetica Narrow" panose="020B0606020202030204" pitchFamily="34" charset="0"/>
              </a:rPr>
              <a:t>bude tyto finanční prostředky </a:t>
            </a:r>
            <a:r>
              <a:rPr lang="cs-CZ" sz="2400" dirty="0">
                <a:latin typeface="Helvetica Narrow" panose="020B0606020202030204" pitchFamily="34" charset="0"/>
              </a:rPr>
              <a:t>školám </a:t>
            </a:r>
            <a:r>
              <a:rPr lang="cs-CZ" sz="2400" dirty="0" smtClean="0">
                <a:latin typeface="Helvetica Narrow" panose="020B0606020202030204" pitchFamily="34" charset="0"/>
              </a:rPr>
              <a:t>a školním družinám rozepisovat </a:t>
            </a:r>
            <a:r>
              <a:rPr lang="cs-CZ" sz="2400" dirty="0">
                <a:latin typeface="Helvetica Narrow" panose="020B0606020202030204" pitchFamily="34" charset="0"/>
              </a:rPr>
              <a:t>ve výši stanovené ministerstvem. </a:t>
            </a:r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Krajský úřad bude moci upravit </a:t>
            </a:r>
            <a:r>
              <a:rPr lang="cs-CZ" sz="2400" dirty="0">
                <a:latin typeface="Helvetica Narrow" panose="020B0606020202030204" pitchFamily="34" charset="0"/>
              </a:rPr>
              <a:t>škole výši přidělených prostředků státního rozpočtu </a:t>
            </a:r>
            <a:r>
              <a:rPr lang="cs-CZ" sz="2400" dirty="0" smtClean="0">
                <a:latin typeface="Helvetica Narrow" panose="020B0606020202030204" pitchFamily="34" charset="0"/>
              </a:rPr>
              <a:t>pouze </a:t>
            </a:r>
            <a:r>
              <a:rPr lang="cs-CZ" sz="2400" dirty="0">
                <a:latin typeface="Helvetica Narrow" panose="020B0606020202030204" pitchFamily="34" charset="0"/>
              </a:rPr>
              <a:t>v případě, že v rámci ověření správnosti údajů vykazovaných jednotlivými školami zjistí rozdíl mezi vykázaným a skutečným stavem.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Z </a:t>
            </a:r>
            <a:r>
              <a:rPr lang="cs-CZ" sz="2400" dirty="0">
                <a:latin typeface="Helvetica Narrow" panose="020B0606020202030204" pitchFamily="34" charset="0"/>
              </a:rPr>
              <a:t>úrovně </a:t>
            </a:r>
            <a:r>
              <a:rPr lang="cs-CZ" sz="2400" dirty="0" smtClean="0">
                <a:latin typeface="Helvetica Narrow" panose="020B0606020202030204" pitchFamily="34" charset="0"/>
              </a:rPr>
              <a:t>MŠMT budou prostřednictvím </a:t>
            </a:r>
            <a:r>
              <a:rPr lang="cs-CZ" sz="2400" dirty="0">
                <a:latin typeface="Helvetica Narrow" panose="020B0606020202030204" pitchFamily="34" charset="0"/>
              </a:rPr>
              <a:t>republikových normativů </a:t>
            </a:r>
            <a:r>
              <a:rPr lang="cs-CZ" sz="2400" dirty="0" smtClean="0">
                <a:latin typeface="Helvetica Narrow" panose="020B0606020202030204" pitchFamily="34" charset="0"/>
              </a:rPr>
              <a:t>(v </a:t>
            </a:r>
            <a:r>
              <a:rPr lang="cs-CZ" sz="2400" dirty="0">
                <a:latin typeface="Helvetica Narrow" panose="020B0606020202030204" pitchFamily="34" charset="0"/>
              </a:rPr>
              <a:t>širší </a:t>
            </a:r>
            <a:r>
              <a:rPr lang="cs-CZ" sz="2400" dirty="0" smtClean="0">
                <a:latin typeface="Helvetica Narrow" panose="020B0606020202030204" pitchFamily="34" charset="0"/>
              </a:rPr>
              <a:t>struktuře než dnes) </a:t>
            </a:r>
            <a:r>
              <a:rPr lang="cs-CZ" sz="2400" dirty="0">
                <a:latin typeface="Helvetica Narrow" panose="020B0606020202030204" pitchFamily="34" charset="0"/>
              </a:rPr>
              <a:t>rozepisovány </a:t>
            </a:r>
            <a:r>
              <a:rPr lang="cs-CZ" sz="2400" dirty="0" smtClean="0">
                <a:latin typeface="Helvetica Narrow" panose="020B0606020202030204" pitchFamily="34" charset="0"/>
              </a:rPr>
              <a:t>prostředky </a:t>
            </a:r>
            <a:r>
              <a:rPr lang="cs-CZ" sz="2400" dirty="0">
                <a:latin typeface="Helvetica Narrow" panose="020B0606020202030204" pitchFamily="34" charset="0"/>
              </a:rPr>
              <a:t>na financování školských zařízení (s výjimkou pedagogické práce ve ŠD</a:t>
            </a:r>
            <a:r>
              <a:rPr lang="cs-CZ" sz="2400" dirty="0" smtClean="0">
                <a:latin typeface="Helvetica Narrow" panose="020B0606020202030204" pitchFamily="34" charset="0"/>
              </a:rPr>
              <a:t>), krajský </a:t>
            </a:r>
            <a:r>
              <a:rPr lang="cs-CZ" sz="2400" dirty="0">
                <a:latin typeface="Helvetica Narrow" panose="020B0606020202030204" pitchFamily="34" charset="0"/>
              </a:rPr>
              <a:t>úřad </a:t>
            </a:r>
            <a:r>
              <a:rPr lang="cs-CZ" sz="2400" dirty="0" smtClean="0">
                <a:latin typeface="Helvetica Narrow" panose="020B0606020202030204" pitchFamily="34" charset="0"/>
              </a:rPr>
              <a:t>bude tyto finanční prostředky jednotlivým </a:t>
            </a:r>
            <a:r>
              <a:rPr lang="cs-CZ" sz="2400" dirty="0">
                <a:latin typeface="Helvetica Narrow" panose="020B0606020202030204" pitchFamily="34" charset="0"/>
              </a:rPr>
              <a:t>školským zařízením </a:t>
            </a:r>
            <a:r>
              <a:rPr lang="cs-CZ" sz="2400" dirty="0" smtClean="0">
                <a:latin typeface="Helvetica Narrow" panose="020B0606020202030204" pitchFamily="34" charset="0"/>
              </a:rPr>
              <a:t>rozepisovat </a:t>
            </a:r>
            <a:r>
              <a:rPr lang="cs-CZ" sz="2400" dirty="0">
                <a:latin typeface="Helvetica Narrow" panose="020B0606020202030204" pitchFamily="34" charset="0"/>
              </a:rPr>
              <a:t>prostřednictvím </a:t>
            </a:r>
            <a:r>
              <a:rPr lang="cs-CZ" sz="2400" dirty="0" smtClean="0">
                <a:latin typeface="Helvetica Narrow" panose="020B0606020202030204" pitchFamily="34" charset="0"/>
              </a:rPr>
              <a:t>jím </a:t>
            </a:r>
            <a:r>
              <a:rPr lang="cs-CZ" sz="2400" dirty="0">
                <a:latin typeface="Helvetica Narrow" panose="020B0606020202030204" pitchFamily="34" charset="0"/>
              </a:rPr>
              <a:t>stanovených krajských normativů.</a:t>
            </a:r>
          </a:p>
        </p:txBody>
      </p:sp>
    </p:spTree>
    <p:extLst>
      <p:ext uri="{BB962C8B-B14F-4D97-AF65-F5344CB8AC3E}">
        <p14:creationId xmlns:p14="http://schemas.microsoft.com/office/powerpoint/2010/main" val="39467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632848" cy="5112568"/>
          </a:xfrm>
        </p:spPr>
        <p:txBody>
          <a:bodyPr>
            <a:normAutofit lnSpcReduction="10000"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Závěrem</a:t>
            </a:r>
            <a:endParaRPr lang="cs-CZ" sz="24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>
                <a:latin typeface="Helvetica Narrow" panose="020B0606020202030204" pitchFamily="34" charset="0"/>
              </a:rPr>
              <a:t>Vláda stanoví nařízením nebo MŠMT podzákonným předpisem maximální rozsah vzdělávání nebo přímé pedagogické činnosti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Změna </a:t>
            </a:r>
            <a:r>
              <a:rPr lang="cs-CZ" sz="2400" dirty="0">
                <a:latin typeface="Helvetica Narrow" panose="020B0606020202030204" pitchFamily="34" charset="0"/>
              </a:rPr>
              <a:t>posune řízení a pravidla pro financování k MŠMT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Krajský úřad </a:t>
            </a:r>
            <a:r>
              <a:rPr lang="cs-CZ" sz="2400" dirty="0">
                <a:latin typeface="Helvetica Narrow" panose="020B0606020202030204" pitchFamily="34" charset="0"/>
              </a:rPr>
              <a:t>bude provádět zejména rozpis, kontrolu a úpravy </a:t>
            </a:r>
            <a:r>
              <a:rPr lang="cs-CZ" sz="2400" dirty="0" smtClean="0">
                <a:latin typeface="Helvetica Narrow" panose="020B0606020202030204" pitchFamily="34" charset="0"/>
              </a:rPr>
              <a:t/>
            </a:r>
            <a:br>
              <a:rPr lang="cs-CZ" sz="2400" dirty="0" smtClean="0">
                <a:latin typeface="Helvetica Narrow" panose="020B0606020202030204" pitchFamily="34" charset="0"/>
              </a:rPr>
            </a:br>
            <a:r>
              <a:rPr lang="cs-CZ" sz="2400" dirty="0" smtClean="0">
                <a:latin typeface="Helvetica Narrow" panose="020B0606020202030204" pitchFamily="34" charset="0"/>
              </a:rPr>
              <a:t>v </a:t>
            </a:r>
            <a:r>
              <a:rPr lang="cs-CZ" sz="2400" dirty="0">
                <a:latin typeface="Helvetica Narrow" panose="020B0606020202030204" pitchFamily="34" charset="0"/>
              </a:rPr>
              <a:t>průběhu </a:t>
            </a:r>
            <a:r>
              <a:rPr lang="cs-CZ" sz="2400" dirty="0" smtClean="0">
                <a:latin typeface="Helvetica Narrow" panose="020B0606020202030204" pitchFamily="34" charset="0"/>
              </a:rPr>
              <a:t>roku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Škola </a:t>
            </a:r>
            <a:r>
              <a:rPr lang="cs-CZ" sz="2400" dirty="0">
                <a:latin typeface="Helvetica Narrow" panose="020B0606020202030204" pitchFamily="34" charset="0"/>
              </a:rPr>
              <a:t>dostane 1 balíček peněz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Závazné ukazatele jako dosud – limity mzdové regulace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Systém vyžaduje větší kontrolu vstupních údajů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Větší srovnatelnost odměňování za stejný druh práce mezi kraji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Nepřeceňuje se parametr dítě, žák</a:t>
            </a:r>
          </a:p>
          <a:p>
            <a:endParaRPr lang="cs-CZ" sz="24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55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Změna financování a její cíle</a:t>
            </a:r>
            <a:endParaRPr lang="cs-CZ" sz="24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pPr marL="0" indent="0">
              <a:buNone/>
            </a:pPr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>
                <a:latin typeface="Helvetica Narrow" panose="020B0606020202030204" pitchFamily="34" charset="0"/>
              </a:rPr>
              <a:t>Více vyrovnat mezikrajové rozdíly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Oddělit objem finančních prostředků pro školy zřizované obcemi a svazky obcí od prostředků pro školy zřizované kraji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Zprůhlednit podmínky financování pro ředitele škol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Omezit přijímání žáků do oborů SŠ tzv. „za každou cenu“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Pomoci „zatraktivnit“ vzdělávání žáků v oborech, kteří mají velkou šanci uspět na trhu práce</a:t>
            </a:r>
            <a:endParaRPr lang="cs-CZ" sz="19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97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l-PL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Změna má zajistit</a:t>
            </a:r>
            <a:endParaRPr lang="cs-CZ" sz="2400" b="1" dirty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pPr marL="0" indent="0">
              <a:buNone/>
            </a:pPr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b="1" dirty="0">
                <a:latin typeface="Helvetica Narrow" panose="020B0606020202030204" pitchFamily="34" charset="0"/>
              </a:rPr>
              <a:t>Předvídatelnost (právní jistota) – střednědobá až dlouhodobá stabilita systému; všichni vědí, s čím mohou při splnění stanovených podmínek počítat</a:t>
            </a:r>
          </a:p>
          <a:p>
            <a:pPr lvl="1"/>
            <a:r>
              <a:rPr lang="cs-CZ" sz="1900" dirty="0">
                <a:latin typeface="Helvetica Narrow" panose="020B0606020202030204" pitchFamily="34" charset="0"/>
              </a:rPr>
              <a:t>Nyní v podstatě žádná, do budoucna poměrně velká – jasná pravidla, jasné parametry, jednoznačnost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b="1" dirty="0" smtClean="0">
                <a:latin typeface="Helvetica Narrow" panose="020B0606020202030204" pitchFamily="34" charset="0"/>
              </a:rPr>
              <a:t>Rovnost </a:t>
            </a:r>
            <a:r>
              <a:rPr lang="cs-CZ" sz="2400" b="1" dirty="0">
                <a:latin typeface="Helvetica Narrow" panose="020B0606020202030204" pitchFamily="34" charset="0"/>
              </a:rPr>
              <a:t>– neznamená, že všichni mají stejně, ale že odchylky jsou důvodné</a:t>
            </a:r>
          </a:p>
          <a:p>
            <a:pPr lvl="1"/>
            <a:r>
              <a:rPr lang="cs-CZ" sz="1900" dirty="0">
                <a:latin typeface="Helvetica Narrow" panose="020B0606020202030204" pitchFamily="34" charset="0"/>
              </a:rPr>
              <a:t>Zajistí nový systém díky jasným pravidlům</a:t>
            </a:r>
          </a:p>
          <a:p>
            <a:pPr lvl="1"/>
            <a:r>
              <a:rPr lang="cs-CZ" sz="1900" dirty="0">
                <a:latin typeface="Helvetica Narrow" panose="020B0606020202030204" pitchFamily="34" charset="0"/>
              </a:rPr>
              <a:t>Současný systém se tváří, že to tak je, ale praxe je jiná, ředitel školy neví často, proč; zaměstnanci už vůbec ne</a:t>
            </a:r>
          </a:p>
        </p:txBody>
      </p:sp>
    </p:spTree>
    <p:extLst>
      <p:ext uri="{BB962C8B-B14F-4D97-AF65-F5344CB8AC3E}">
        <p14:creationId xmlns:p14="http://schemas.microsoft.com/office/powerpoint/2010/main" val="214918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Co dalšího můžeme </a:t>
            </a:r>
            <a:r>
              <a:rPr lang="pt-BR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očekávat?</a:t>
            </a:r>
            <a:endParaRPr lang="cs-CZ" sz="24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pPr marL="0" indent="0">
              <a:buNone/>
            </a:pPr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b="1" dirty="0">
                <a:latin typeface="Helvetica Narrow" panose="020B0606020202030204" pitchFamily="34" charset="0"/>
              </a:rPr>
              <a:t>Podporu státních priorit – možnost zaplatit další priority státu bez další velké administrativní zátěže příjemců i těch, kdo prostředky rozdělují a </a:t>
            </a:r>
            <a:r>
              <a:rPr lang="cs-CZ" sz="2400" b="1" dirty="0" smtClean="0">
                <a:latin typeface="Helvetica Narrow" panose="020B0606020202030204" pitchFamily="34" charset="0"/>
              </a:rPr>
              <a:t>poskytují, například</a:t>
            </a:r>
          </a:p>
          <a:p>
            <a:pPr lvl="1"/>
            <a:r>
              <a:rPr lang="cs-CZ" sz="1900" b="1" dirty="0" smtClean="0">
                <a:latin typeface="Helvetica Narrow" panose="020B0606020202030204" pitchFamily="34" charset="0"/>
              </a:rPr>
              <a:t>rozhodnutí vlády o zvýšení platů zaměstnanců ve školství </a:t>
            </a:r>
            <a:br>
              <a:rPr lang="cs-CZ" sz="1900" b="1" dirty="0" smtClean="0">
                <a:latin typeface="Helvetica Narrow" panose="020B0606020202030204" pitchFamily="34" charset="0"/>
              </a:rPr>
            </a:br>
            <a:r>
              <a:rPr lang="cs-CZ" sz="1900" b="1" dirty="0" smtClean="0">
                <a:latin typeface="Helvetica Narrow" panose="020B0606020202030204" pitchFamily="34" charset="0"/>
              </a:rPr>
              <a:t>v průběhu kalendářního roku (dnes možno řešit pouze rozvojovým programem s účelovým znakem)</a:t>
            </a:r>
          </a:p>
          <a:p>
            <a:pPr lvl="1"/>
            <a:r>
              <a:rPr lang="cs-CZ" sz="1900" b="1" dirty="0" smtClean="0">
                <a:latin typeface="Helvetica Narrow" panose="020B0606020202030204" pitchFamily="34" charset="0"/>
              </a:rPr>
              <a:t>zavádění kariérního systému</a:t>
            </a:r>
          </a:p>
          <a:p>
            <a:pPr lvl="1"/>
            <a:endParaRPr lang="cs-CZ" sz="1900" b="1" dirty="0" smtClean="0">
              <a:latin typeface="Helvetica Narrow" panose="020B0606020202030204" pitchFamily="34" charset="0"/>
            </a:endParaRPr>
          </a:p>
          <a:p>
            <a:pPr lvl="1"/>
            <a:endParaRPr lang="cs-CZ" sz="19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93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pt-BR" sz="2400" b="1" dirty="0">
                <a:solidFill>
                  <a:srgbClr val="418E96"/>
                </a:solidFill>
                <a:latin typeface="Helvetica Narrow" panose="020B0606020202030204" pitchFamily="34" charset="0"/>
              </a:rPr>
              <a:t>Základní principy nového financování</a:t>
            </a:r>
            <a:endParaRPr lang="cs-CZ" sz="2400" b="1" dirty="0" smtClean="0">
              <a:solidFill>
                <a:srgbClr val="418E96"/>
              </a:solidFill>
              <a:latin typeface="Helvetica Narrow" panose="020B0606020202030204" pitchFamily="34" charset="0"/>
            </a:endParaRPr>
          </a:p>
          <a:p>
            <a:pPr marL="0" indent="0">
              <a:buNone/>
            </a:pPr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>
                <a:latin typeface="Helvetica Narrow" panose="020B0606020202030204" pitchFamily="34" charset="0"/>
              </a:rPr>
              <a:t>Netýká se soukromých a církevních škol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Nemění se celý systém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Odlišné financování pedagogické práce ve vybraných druzích škol a </a:t>
            </a:r>
            <a:r>
              <a:rPr lang="cs-CZ" sz="2400" dirty="0" smtClean="0">
                <a:latin typeface="Helvetica Narrow" panose="020B0606020202030204" pitchFamily="34" charset="0"/>
              </a:rPr>
              <a:t>ve školních družinách</a:t>
            </a:r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dirty="0">
                <a:latin typeface="Helvetica Narrow" panose="020B0606020202030204" pitchFamily="34" charset="0"/>
              </a:rPr>
              <a:t>Nepedagogická práce – normativy na </a:t>
            </a:r>
            <a:r>
              <a:rPr lang="cs-CZ" sz="2400" dirty="0" smtClean="0">
                <a:latin typeface="Helvetica Narrow" panose="020B0606020202030204" pitchFamily="34" charset="0"/>
              </a:rPr>
              <a:t>školu (ředitelství), další pracoviště </a:t>
            </a:r>
            <a:r>
              <a:rPr lang="cs-CZ" sz="2400" dirty="0">
                <a:latin typeface="Helvetica Narrow" panose="020B0606020202030204" pitchFamily="34" charset="0"/>
              </a:rPr>
              <a:t>a třídu – zohlednění spolupráce obcí (svazky obcí)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Přesnější vymezení rezervy pro </a:t>
            </a:r>
            <a:r>
              <a:rPr lang="cs-CZ" sz="2400" dirty="0" smtClean="0">
                <a:latin typeface="Helvetica Narrow" panose="020B0606020202030204" pitchFamily="34" charset="0"/>
              </a:rPr>
              <a:t>krajské úřady</a:t>
            </a:r>
            <a:endParaRPr lang="cs-CZ" sz="2400" dirty="0">
              <a:latin typeface="Helvetica Narrow" panose="020B0606020202030204" pitchFamily="34" charset="0"/>
            </a:endParaRPr>
          </a:p>
          <a:p>
            <a:endParaRPr lang="cs-CZ" sz="19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49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Nové financování zohledňuje lokální specifika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Z úrovně MŠMT systém například zohledňuje:</a:t>
            </a: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velikostní i </a:t>
            </a:r>
            <a:r>
              <a:rPr lang="cs-CZ" sz="1900" dirty="0">
                <a:latin typeface="Helvetica Narrow" panose="020B0606020202030204" pitchFamily="34" charset="0"/>
              </a:rPr>
              <a:t>obrovou strukturu </a:t>
            </a:r>
            <a:r>
              <a:rPr lang="cs-CZ" sz="1900" dirty="0" smtClean="0">
                <a:latin typeface="Helvetica Narrow" panose="020B0606020202030204" pitchFamily="34" charset="0"/>
              </a:rPr>
              <a:t>škol</a:t>
            </a:r>
          </a:p>
          <a:p>
            <a:pPr lvl="1"/>
            <a:r>
              <a:rPr lang="cs-CZ" sz="1900" dirty="0">
                <a:latin typeface="Helvetica Narrow" panose="020B0606020202030204" pitchFamily="34" charset="0"/>
              </a:rPr>
              <a:t>reálnou potřebu vzdělávání ve školních družinách</a:t>
            </a:r>
          </a:p>
          <a:p>
            <a:pPr lvl="1"/>
            <a:r>
              <a:rPr lang="cs-CZ" sz="1900" dirty="0">
                <a:latin typeface="Helvetica Narrow" panose="020B0606020202030204" pitchFamily="34" charset="0"/>
              </a:rPr>
              <a:t>reálnou potřebu vzdělávání v uměleckých oborech základních uměleckých škol</a:t>
            </a:r>
          </a:p>
          <a:p>
            <a:pPr lvl="1"/>
            <a:r>
              <a:rPr lang="cs-CZ" sz="1900" dirty="0">
                <a:latin typeface="Helvetica Narrow" panose="020B0606020202030204" pitchFamily="34" charset="0"/>
              </a:rPr>
              <a:t>rozdílný podíl žáků škol ubytovaných v domovech mládeže a </a:t>
            </a:r>
            <a:r>
              <a:rPr lang="cs-CZ" sz="1900" dirty="0" smtClean="0">
                <a:latin typeface="Helvetica Narrow" panose="020B0606020202030204" pitchFamily="34" charset="0"/>
              </a:rPr>
              <a:t>internátech</a:t>
            </a:r>
          </a:p>
          <a:p>
            <a:pPr lvl="1"/>
            <a:r>
              <a:rPr lang="cs-CZ" sz="1900" dirty="0">
                <a:latin typeface="Helvetica Narrow" panose="020B0606020202030204" pitchFamily="34" charset="0"/>
              </a:rPr>
              <a:t>další specifika jednotlivých škol a školských zařízení, která nelze řešit plošně normativním rozpisem z úrovně </a:t>
            </a:r>
            <a:r>
              <a:rPr lang="cs-CZ" sz="1900" dirty="0" smtClean="0">
                <a:latin typeface="Helvetica Narrow" panose="020B0606020202030204" pitchFamily="34" charset="0"/>
              </a:rPr>
              <a:t>MŠMT prostřednictvím rezervy pro KÚ </a:t>
            </a:r>
            <a:r>
              <a:rPr lang="cs-CZ" sz="1900" dirty="0">
                <a:latin typeface="Helvetica Narrow" panose="020B0606020202030204" pitchFamily="34" charset="0"/>
              </a:rPr>
              <a:t>nad rámec normativního rozpisu</a:t>
            </a:r>
            <a:endParaRPr lang="cs-CZ" sz="19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Z úrovně KÚ prostřednictvím rezervy zohledňuje:</a:t>
            </a: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další specifika </a:t>
            </a:r>
            <a:r>
              <a:rPr lang="cs-CZ" sz="1900" dirty="0">
                <a:latin typeface="Helvetica Narrow" panose="020B0606020202030204" pitchFamily="34" charset="0"/>
              </a:rPr>
              <a:t>jednotlivých škol a </a:t>
            </a:r>
            <a:r>
              <a:rPr lang="cs-CZ" sz="1900" dirty="0" smtClean="0">
                <a:latin typeface="Helvetica Narrow" panose="020B0606020202030204" pitchFamily="34" charset="0"/>
              </a:rPr>
              <a:t>školských zařízení, která nelze řešit plošně normativním rozpisem z úrovně MŠMT</a:t>
            </a:r>
          </a:p>
        </p:txBody>
      </p:sp>
    </p:spTree>
    <p:extLst>
      <p:ext uri="{BB962C8B-B14F-4D97-AF65-F5344CB8AC3E}">
        <p14:creationId xmlns:p14="http://schemas.microsoft.com/office/powerpoint/2010/main" val="267198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Změna principu financování mateřských, základních </a:t>
            </a:r>
            <a:b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</a:b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a středních škol, konzervatoří a školních družin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Výhody</a:t>
            </a: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řešení </a:t>
            </a:r>
            <a:r>
              <a:rPr lang="cs-CZ" sz="1900" dirty="0">
                <a:latin typeface="Helvetica Narrow" panose="020B0606020202030204" pitchFamily="34" charset="0"/>
              </a:rPr>
              <a:t>různého platového </a:t>
            </a:r>
            <a:r>
              <a:rPr lang="cs-CZ" sz="1900" dirty="0" smtClean="0">
                <a:latin typeface="Helvetica Narrow" panose="020B0606020202030204" pitchFamily="34" charset="0"/>
              </a:rPr>
              <a:t>zařazení</a:t>
            </a: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vylučuje </a:t>
            </a:r>
            <a:r>
              <a:rPr lang="cs-CZ" sz="1900" dirty="0">
                <a:latin typeface="Helvetica Narrow" panose="020B0606020202030204" pitchFamily="34" charset="0"/>
              </a:rPr>
              <a:t>nedostatek prostředků na nárokové </a:t>
            </a:r>
            <a:r>
              <a:rPr lang="cs-CZ" sz="1900" dirty="0" smtClean="0">
                <a:latin typeface="Helvetica Narrow" panose="020B0606020202030204" pitchFamily="34" charset="0"/>
              </a:rPr>
              <a:t>a nenárokové složky </a:t>
            </a:r>
            <a:r>
              <a:rPr lang="cs-CZ" sz="1900" dirty="0">
                <a:latin typeface="Helvetica Narrow" panose="020B0606020202030204" pitchFamily="34" charset="0"/>
              </a:rPr>
              <a:t>platu </a:t>
            </a:r>
            <a:r>
              <a:rPr lang="cs-CZ" sz="1900" dirty="0" smtClean="0">
                <a:latin typeface="Helvetica Narrow" panose="020B0606020202030204" pitchFamily="34" charset="0"/>
              </a:rPr>
              <a:t/>
            </a:r>
            <a:br>
              <a:rPr lang="cs-CZ" sz="1900" dirty="0" smtClean="0">
                <a:latin typeface="Helvetica Narrow" panose="020B0606020202030204" pitchFamily="34" charset="0"/>
              </a:rPr>
            </a:br>
            <a:r>
              <a:rPr lang="cs-CZ" sz="1900" dirty="0" smtClean="0">
                <a:latin typeface="Helvetica Narrow" panose="020B0606020202030204" pitchFamily="34" charset="0"/>
              </a:rPr>
              <a:t>u </a:t>
            </a:r>
            <a:r>
              <a:rPr lang="cs-CZ" sz="1900" dirty="0">
                <a:latin typeface="Helvetica Narrow" panose="020B0606020202030204" pitchFamily="34" charset="0"/>
              </a:rPr>
              <a:t>školy splňující podmínky vzdělávání stanovené právními </a:t>
            </a:r>
            <a:r>
              <a:rPr lang="cs-CZ" sz="1900" dirty="0" smtClean="0">
                <a:latin typeface="Helvetica Narrow" panose="020B0606020202030204" pitchFamily="34" charset="0"/>
              </a:rPr>
              <a:t>předpisy</a:t>
            </a: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snížení administrativy (účelové znaky)</a:t>
            </a:r>
            <a:endParaRPr lang="cs-CZ" sz="1900" dirty="0">
              <a:latin typeface="Helvetica Narrow" panose="020B0606020202030204" pitchFamily="34" charset="0"/>
            </a:endParaRP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Nevýhody</a:t>
            </a: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změna </a:t>
            </a:r>
            <a:r>
              <a:rPr lang="cs-CZ" sz="1900" dirty="0">
                <a:latin typeface="Helvetica Narrow" panose="020B0606020202030204" pitchFamily="34" charset="0"/>
              </a:rPr>
              <a:t>statistického </a:t>
            </a:r>
            <a:r>
              <a:rPr lang="cs-CZ" sz="1900" dirty="0" smtClean="0">
                <a:latin typeface="Helvetica Narrow" panose="020B0606020202030204" pitchFamily="34" charset="0"/>
              </a:rPr>
              <a:t>zjišťování</a:t>
            </a:r>
          </a:p>
          <a:p>
            <a:pPr lvl="1"/>
            <a:r>
              <a:rPr lang="cs-CZ" sz="1900" dirty="0" smtClean="0">
                <a:latin typeface="Helvetica Narrow" panose="020B0606020202030204" pitchFamily="34" charset="0"/>
              </a:rPr>
              <a:t>vyšší </a:t>
            </a:r>
            <a:r>
              <a:rPr lang="cs-CZ" sz="1900" dirty="0">
                <a:latin typeface="Helvetica Narrow" panose="020B0606020202030204" pitchFamily="34" charset="0"/>
              </a:rPr>
              <a:t>míra kontrolní činnosti </a:t>
            </a:r>
            <a:r>
              <a:rPr lang="cs-CZ" sz="1900" dirty="0" smtClean="0">
                <a:latin typeface="Helvetica Narrow" panose="020B0606020202030204" pitchFamily="34" charset="0"/>
              </a:rPr>
              <a:t>ČŠI v oblasti správnosti vykázaných údajů</a:t>
            </a:r>
            <a:endParaRPr lang="cs-CZ" sz="1900" dirty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99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1"/>
          <p:cNvSpPr>
            <a:spLocks noGrp="1"/>
          </p:cNvSpPr>
          <p:nvPr>
            <p:ph idx="1"/>
          </p:nvPr>
        </p:nvSpPr>
        <p:spPr>
          <a:xfrm>
            <a:off x="1043608" y="1340768"/>
            <a:ext cx="7560840" cy="5112568"/>
          </a:xfrm>
        </p:spPr>
        <p:txBody>
          <a:bodyPr>
            <a:normAutofit/>
          </a:bodyPr>
          <a:lstStyle/>
          <a:p>
            <a:pPr marL="400050" lvl="1" indent="0">
              <a:buNone/>
            </a:pPr>
            <a:r>
              <a:rPr lang="cs-CZ" sz="2400" b="1" dirty="0" smtClean="0">
                <a:solidFill>
                  <a:srgbClr val="418E96"/>
                </a:solidFill>
                <a:latin typeface="Helvetica Narrow" panose="020B0606020202030204" pitchFamily="34" charset="0"/>
              </a:rPr>
              <a:t>Statistické vykazování dat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pPr marL="0" indent="0" algn="ctr">
              <a:buNone/>
            </a:pPr>
            <a:r>
              <a:rPr lang="cs-CZ" sz="2400" b="1" dirty="0" smtClean="0">
                <a:latin typeface="Helvetica Narrow" panose="020B0606020202030204" pitchFamily="34" charset="0"/>
              </a:rPr>
              <a:t>vykázaná </a:t>
            </a:r>
            <a:r>
              <a:rPr lang="cs-CZ" sz="2400" b="1" dirty="0">
                <a:latin typeface="Helvetica Narrow" panose="020B0606020202030204" pitchFamily="34" charset="0"/>
              </a:rPr>
              <a:t>výkonová </a:t>
            </a:r>
            <a:r>
              <a:rPr lang="cs-CZ" sz="2400" b="1" dirty="0" smtClean="0">
                <a:latin typeface="Helvetica Narrow" panose="020B0606020202030204" pitchFamily="34" charset="0"/>
              </a:rPr>
              <a:t>a </a:t>
            </a:r>
            <a:r>
              <a:rPr lang="cs-CZ" sz="2400" b="1" dirty="0">
                <a:latin typeface="Helvetica Narrow" panose="020B0606020202030204" pitchFamily="34" charset="0"/>
              </a:rPr>
              <a:t>personální </a:t>
            </a:r>
            <a:r>
              <a:rPr lang="cs-CZ" sz="2400" b="1" dirty="0" smtClean="0">
                <a:latin typeface="Helvetica Narrow" panose="020B0606020202030204" pitchFamily="34" charset="0"/>
              </a:rPr>
              <a:t>data =&gt; financování škol</a:t>
            </a:r>
          </a:p>
          <a:p>
            <a:endParaRPr lang="cs-CZ" sz="2400" dirty="0" smtClean="0">
              <a:latin typeface="Helvetica Narrow" panose="020B0606020202030204" pitchFamily="34" charset="0"/>
            </a:endParaRPr>
          </a:p>
          <a:p>
            <a:r>
              <a:rPr lang="cs-CZ" sz="2400" smtClean="0">
                <a:latin typeface="Helvetica Narrow" panose="020B0606020202030204" pitchFamily="34" charset="0"/>
              </a:rPr>
              <a:t>Vyžaduje velký důraz </a:t>
            </a:r>
            <a:r>
              <a:rPr lang="cs-CZ" sz="2400" dirty="0">
                <a:latin typeface="Helvetica Narrow" panose="020B0606020202030204" pitchFamily="34" charset="0"/>
              </a:rPr>
              <a:t>na správnost </a:t>
            </a:r>
            <a:r>
              <a:rPr lang="cs-CZ" sz="2400" dirty="0" smtClean="0">
                <a:latin typeface="Helvetica Narrow" panose="020B0606020202030204" pitchFamily="34" charset="0"/>
              </a:rPr>
              <a:t>všech vykázaných </a:t>
            </a:r>
            <a:r>
              <a:rPr lang="cs-CZ" sz="2400" smtClean="0">
                <a:latin typeface="Helvetica Narrow" panose="020B0606020202030204" pitchFamily="34" charset="0"/>
              </a:rPr>
              <a:t>dat </a:t>
            </a:r>
            <a:br>
              <a:rPr lang="cs-CZ" sz="2400" smtClean="0">
                <a:latin typeface="Helvetica Narrow" panose="020B0606020202030204" pitchFamily="34" charset="0"/>
              </a:rPr>
            </a:br>
            <a:r>
              <a:rPr lang="cs-CZ" sz="2400" smtClean="0">
                <a:latin typeface="Helvetica Narrow" panose="020B0606020202030204" pitchFamily="34" charset="0"/>
              </a:rPr>
              <a:t>a </a:t>
            </a:r>
            <a:r>
              <a:rPr lang="cs-CZ" sz="2400" dirty="0" smtClean="0">
                <a:latin typeface="Helvetica Narrow" panose="020B0606020202030204" pitchFamily="34" charset="0"/>
              </a:rPr>
              <a:t>jejich důslednou kontrolu na úrovni školy – odpovědnost ředitele za správnost</a:t>
            </a:r>
          </a:p>
          <a:p>
            <a:r>
              <a:rPr lang="cs-CZ" sz="2400" dirty="0" smtClean="0">
                <a:latin typeface="Helvetica Narrow" panose="020B0606020202030204" pitchFamily="34" charset="0"/>
              </a:rPr>
              <a:t>Chybně vykázaná data v neprospěch školy =&gt; škola neobdrží dostatek finančních prostředků</a:t>
            </a:r>
          </a:p>
          <a:p>
            <a:r>
              <a:rPr lang="cs-CZ" sz="2400" dirty="0">
                <a:latin typeface="Helvetica Narrow" panose="020B0606020202030204" pitchFamily="34" charset="0"/>
              </a:rPr>
              <a:t>Chybně vykázaná data </a:t>
            </a:r>
            <a:r>
              <a:rPr lang="cs-CZ" sz="2400" dirty="0" smtClean="0">
                <a:latin typeface="Helvetica Narrow" panose="020B0606020202030204" pitchFamily="34" charset="0"/>
              </a:rPr>
              <a:t>ve prospěch </a:t>
            </a:r>
            <a:r>
              <a:rPr lang="cs-CZ" sz="2400" dirty="0">
                <a:latin typeface="Helvetica Narrow" panose="020B0606020202030204" pitchFamily="34" charset="0"/>
              </a:rPr>
              <a:t>školy =&gt; </a:t>
            </a:r>
            <a:r>
              <a:rPr lang="cs-CZ" sz="2400" dirty="0" smtClean="0">
                <a:latin typeface="Helvetica Narrow" panose="020B0606020202030204" pitchFamily="34" charset="0"/>
              </a:rPr>
              <a:t>neoprávněné čerpání finančních prostředků</a:t>
            </a:r>
            <a:endParaRPr lang="cs-CZ" sz="2400" dirty="0">
              <a:latin typeface="Helvetica Narrow" panose="020B0606020202030204" pitchFamily="34" charset="0"/>
            </a:endParaRPr>
          </a:p>
          <a:p>
            <a:r>
              <a:rPr lang="cs-CZ" sz="2400" dirty="0" smtClean="0">
                <a:latin typeface="Helvetica Narrow" panose="020B0606020202030204" pitchFamily="34" charset="0"/>
              </a:rPr>
              <a:t>Kontrolní činnost ČŠI =&gt; ověření správnosti dat</a:t>
            </a:r>
            <a:endParaRPr lang="cs-CZ" sz="2400" dirty="0">
              <a:latin typeface="Helvetica Narrow" panose="020B0606020202030204" pitchFamily="34" charset="0"/>
            </a:endParaRPr>
          </a:p>
          <a:p>
            <a:endParaRPr lang="cs-CZ" sz="2400" dirty="0">
              <a:latin typeface="Helvetica Narrow" panose="020B0606020202030204" pitchFamily="34" charset="0"/>
            </a:endParaRPr>
          </a:p>
          <a:p>
            <a:endParaRPr lang="cs-CZ" sz="2400" dirty="0" smtClean="0">
              <a:latin typeface="Helvetica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21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MSM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18E96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adpi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</TotalTime>
  <Words>840</Words>
  <Application>Microsoft Office PowerPoint</Application>
  <PresentationFormat>Předvádění na obrazovce (4:3)</PresentationFormat>
  <Paragraphs>156</Paragraphs>
  <Slides>25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30" baseType="lpstr">
      <vt:lpstr>Arial</vt:lpstr>
      <vt:lpstr>Calibri</vt:lpstr>
      <vt:lpstr>Helvetica Narrow</vt:lpstr>
      <vt:lpstr>Motiv systému Office</vt:lpstr>
      <vt:lpstr>List</vt:lpstr>
      <vt:lpstr>Změny financování  regionálního školství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Státní podpora sportu  pro rok 2013</dc:title>
  <dc:creator>User</dc:creator>
  <cp:lastModifiedBy>Pluskalová Hana</cp:lastModifiedBy>
  <cp:revision>119</cp:revision>
  <cp:lastPrinted>2017-04-11T06:59:11Z</cp:lastPrinted>
  <dcterms:created xsi:type="dcterms:W3CDTF">2013-10-09T10:41:53Z</dcterms:created>
  <dcterms:modified xsi:type="dcterms:W3CDTF">2017-05-15T07:15:55Z</dcterms:modified>
</cp:coreProperties>
</file>