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6" r:id="rId2"/>
    <p:sldId id="324" r:id="rId3"/>
    <p:sldId id="344" r:id="rId4"/>
    <p:sldId id="350" r:id="rId5"/>
    <p:sldId id="351" r:id="rId6"/>
    <p:sldId id="352" r:id="rId7"/>
    <p:sldId id="353" r:id="rId8"/>
    <p:sldId id="357" r:id="rId9"/>
    <p:sldId id="356" r:id="rId10"/>
    <p:sldId id="355" r:id="rId11"/>
    <p:sldId id="354" r:id="rId12"/>
  </p:sldIdLst>
  <p:sldSz cx="9144000" cy="6858000" type="screen4x3"/>
  <p:notesSz cx="9926638" cy="679767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8E96"/>
    <a:srgbClr val="418D96"/>
    <a:srgbClr val="76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84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15F50-1F8B-44AC-97B2-32CDEEF8E7A0}" type="datetimeFigureOut">
              <a:rPr lang="cs-CZ" smtClean="0"/>
              <a:t>19.9.2017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6C840-8045-4BEE-8E03-2537E84852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3116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83C53-209C-40A5-8BC7-2A222E9E8B5F}" type="datetimeFigureOut">
              <a:rPr lang="cs-CZ" smtClean="0"/>
              <a:t>19.9.2017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665" y="3228895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AC157-68E0-4F13-9BFD-18D668B664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4720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ctrTitle"/>
          </p:nvPr>
        </p:nvSpPr>
        <p:spPr>
          <a:xfrm>
            <a:off x="2987824" y="3356992"/>
            <a:ext cx="5470376" cy="1944216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pl-PL" b="1" dirty="0" smtClean="0">
                <a:latin typeface="+mn-lt"/>
              </a:rPr>
              <a:t>Státní podpora sportu </a:t>
            </a:r>
            <a:br>
              <a:rPr lang="pl-PL" b="1" dirty="0" smtClean="0">
                <a:latin typeface="+mn-lt"/>
              </a:rPr>
            </a:br>
            <a:r>
              <a:rPr lang="pl-PL" b="1" dirty="0" smtClean="0">
                <a:latin typeface="+mn-lt"/>
              </a:rPr>
              <a:t>pro rok 2013</a:t>
            </a:r>
            <a:endParaRPr lang="cs-CZ" b="1" dirty="0">
              <a:latin typeface="+mn-lt"/>
            </a:endParaRPr>
          </a:p>
        </p:txBody>
      </p:sp>
      <p:sp>
        <p:nvSpPr>
          <p:cNvPr id="8" name="Podnadpis 2"/>
          <p:cNvSpPr>
            <a:spLocks noGrp="1"/>
          </p:cNvSpPr>
          <p:nvPr>
            <p:ph type="subTitle" idx="1"/>
          </p:nvPr>
        </p:nvSpPr>
        <p:spPr>
          <a:xfrm>
            <a:off x="2987824" y="5949280"/>
            <a:ext cx="4784576" cy="432048"/>
          </a:xfrm>
        </p:spPr>
        <p:txBody>
          <a:bodyPr>
            <a:normAutofit fontScale="77500" lnSpcReduction="20000"/>
          </a:bodyPr>
          <a:lstStyle>
            <a:lvl1pPr marL="0" indent="0">
              <a:buNone/>
              <a:defRPr/>
            </a:lvl1pPr>
          </a:lstStyle>
          <a:p>
            <a:pPr algn="l"/>
            <a:r>
              <a:rPr lang="cs-CZ" sz="900" dirty="0" smtClean="0"/>
              <a:t>Ministerstvo školství, mládeže a tělovýchovy</a:t>
            </a:r>
          </a:p>
          <a:p>
            <a:pPr algn="l"/>
            <a:r>
              <a:rPr lang="cs-CZ" sz="900" dirty="0" smtClean="0"/>
              <a:t>Karmelitská 7, 118 12 Praha 1 • tel.:: +420 234 811 111</a:t>
            </a:r>
          </a:p>
          <a:p>
            <a:pPr algn="l"/>
            <a:r>
              <a:rPr lang="cs-CZ" sz="900" dirty="0" smtClean="0"/>
              <a:t>msmt@msmt.cz • www.msmt.cz</a:t>
            </a:r>
            <a:endParaRPr lang="cs-CZ" sz="900" dirty="0"/>
          </a:p>
        </p:txBody>
      </p:sp>
      <p:sp>
        <p:nvSpPr>
          <p:cNvPr id="9" name="TextovéPole 8"/>
          <p:cNvSpPr txBox="1"/>
          <p:nvPr userDrawn="1"/>
        </p:nvSpPr>
        <p:spPr>
          <a:xfrm>
            <a:off x="323528" y="6093296"/>
            <a:ext cx="1872208" cy="6480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5107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2B30BC-CCD8-4378-88BC-430872E484EC}" type="datetime1">
              <a:rPr lang="cs-CZ" smtClean="0"/>
              <a:t>19.9.2017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59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0CB82B-603D-4E52-A075-E2D552D01AC5}" type="datetime1">
              <a:rPr lang="cs-CZ" smtClean="0"/>
              <a:t>19.9.2017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00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ablony MS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1115616" y="1556792"/>
            <a:ext cx="7571184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b="1" dirty="0" smtClean="0">
                <a:solidFill>
                  <a:srgbClr val="418E96"/>
                </a:solidFill>
              </a:rPr>
              <a:t>Státní podpora sportu pro rok 2013</a:t>
            </a:r>
          </a:p>
          <a:p>
            <a:pPr marL="0" indent="0">
              <a:buNone/>
            </a:pPr>
            <a:r>
              <a:rPr lang="cs-CZ" sz="2000" b="1" dirty="0" smtClean="0"/>
              <a:t>Státní podpora sportu pro rok 2013 byla projednána poradou vedení MŠMT dne 19. června 2012. </a:t>
            </a:r>
            <a:r>
              <a:rPr lang="cs-CZ" sz="2000" dirty="0" smtClean="0"/>
              <a:t>Jedná se o veřejné vyhlášení programů neinvestičního charakteru a charakteru programového financování reprodukce majetku v oblasti sportu. </a:t>
            </a:r>
          </a:p>
          <a:p>
            <a:pPr marL="0" indent="0">
              <a:buNone/>
            </a:pPr>
            <a:r>
              <a:rPr lang="cs-CZ" sz="2000" dirty="0" smtClean="0"/>
              <a:t>Státní finanční prostředky pro oblast sportu jsou z pozice státního rozpočtu vedeny ve dvou závazných ukazatelích, které pro rok 2013 jsou navrhovány s označením: </a:t>
            </a:r>
          </a:p>
          <a:p>
            <a:endParaRPr lang="cs-CZ" sz="2000" dirty="0" smtClean="0"/>
          </a:p>
          <a:p>
            <a:r>
              <a:rPr lang="cs-CZ" sz="2000" dirty="0" smtClean="0"/>
              <a:t>a) výdajový okruh: „Sportovní reprezentace“ </a:t>
            </a:r>
          </a:p>
          <a:p>
            <a:r>
              <a:rPr lang="cs-CZ" sz="2000" dirty="0" smtClean="0"/>
              <a:t>b) výdajový okruh: „Všeobecná sportovní činnost“ 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69308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32F09-55A8-4CD1-800E-DE1F37E16F05}" type="datetime1">
              <a:rPr lang="cs-CZ" smtClean="0"/>
              <a:t>19.9.2017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1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C4738B8-AF64-4FE4-B405-ED8BCA522024}" type="datetime1">
              <a:rPr lang="cs-CZ" smtClean="0"/>
              <a:t>19.9.2017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924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CD8058-F576-4074-B136-4DCC072DDC84}" type="datetime1">
              <a:rPr lang="cs-CZ" smtClean="0"/>
              <a:t>19.9.2017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22AEC-62FD-44ED-A00D-A24AEE9FD083}" type="datetime1">
              <a:rPr lang="cs-CZ" smtClean="0"/>
              <a:t>19.9.2017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77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011B5A-1E28-4D66-A5E1-E485A822FC52}" type="datetime1">
              <a:rPr lang="cs-CZ" smtClean="0"/>
              <a:t>19.9.2017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0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BC10FC-2AAA-47B9-B9B2-B0B97568D014}" type="datetime1">
              <a:rPr lang="cs-CZ" smtClean="0"/>
              <a:t>19.9.2017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292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BDB8E4B-2AB7-4C74-93BC-179C3E3648DF}" type="datetime1">
              <a:rPr lang="cs-CZ" smtClean="0"/>
              <a:t>19.9.2017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718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115616" y="1628800"/>
            <a:ext cx="7571184" cy="44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5"/>
          <p:cNvSpPr txBox="1">
            <a:spLocks/>
          </p:cNvSpPr>
          <p:nvPr userDrawn="1"/>
        </p:nvSpPr>
        <p:spPr>
          <a:xfrm>
            <a:off x="251520" y="6356350"/>
            <a:ext cx="648072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07FF043-C0B2-4D5E-9D2E-6F925F59FAFC}" type="slidenum">
              <a:rPr lang="cs-CZ" smtClean="0"/>
              <a:pPr algn="r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12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987824" y="3140968"/>
            <a:ext cx="5904656" cy="22322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pl-PL" sz="2800" b="1" dirty="0" smtClean="0">
                <a:solidFill>
                  <a:srgbClr val="418E96"/>
                </a:solidFill>
              </a:rPr>
              <a:t/>
            </a:r>
            <a:br>
              <a:rPr lang="pl-PL" sz="2800" b="1" dirty="0" smtClean="0">
                <a:solidFill>
                  <a:srgbClr val="418E96"/>
                </a:solidFill>
              </a:rPr>
            </a:br>
            <a:r>
              <a:rPr lang="pl-PL" sz="2800" b="1" dirty="0" smtClean="0">
                <a:solidFill>
                  <a:srgbClr val="418E96"/>
                </a:solidFill>
              </a:rPr>
              <a:t>PHmax </a:t>
            </a:r>
            <a:r>
              <a:rPr lang="pl-PL" sz="2800" b="1" dirty="0" smtClean="0">
                <a:solidFill>
                  <a:srgbClr val="418E96"/>
                </a:solidFill>
              </a:rPr>
              <a:t>ve středním vzdělávání</a:t>
            </a:r>
            <a:endParaRPr lang="cs-CZ" sz="4800" i="1" dirty="0">
              <a:solidFill>
                <a:srgbClr val="418E96"/>
              </a:solidFill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4294967295"/>
          </p:nvPr>
        </p:nvSpPr>
        <p:spPr>
          <a:xfrm>
            <a:off x="2987824" y="5949280"/>
            <a:ext cx="4784576" cy="43204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cs-CZ" sz="700" dirty="0" smtClean="0"/>
              <a:t>Ministerstvo školství, mládeže a tělovýchovy</a:t>
            </a:r>
          </a:p>
          <a:p>
            <a:pPr marL="0" indent="0" algn="l">
              <a:buNone/>
            </a:pPr>
            <a:r>
              <a:rPr lang="cs-CZ" sz="700" dirty="0" smtClean="0"/>
              <a:t>Karmelitská 7, 118 12 Praha 1 • tel.: +420 234 812 163</a:t>
            </a:r>
          </a:p>
          <a:p>
            <a:pPr marL="0" indent="0" algn="l">
              <a:buNone/>
            </a:pPr>
            <a:r>
              <a:rPr lang="cs-CZ" sz="700" dirty="0" smtClean="0"/>
              <a:t>msmt@msmt.cz • www.msmt.cz</a:t>
            </a:r>
            <a:endParaRPr lang="cs-CZ" sz="700" dirty="0"/>
          </a:p>
        </p:txBody>
      </p:sp>
    </p:spTree>
    <p:extLst>
      <p:ext uri="{BB962C8B-B14F-4D97-AF65-F5344CB8AC3E}">
        <p14:creationId xmlns:p14="http://schemas.microsoft.com/office/powerpoint/2010/main" val="146201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6012160" y="228184"/>
            <a:ext cx="3058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err="1" smtClean="0">
                <a:solidFill>
                  <a:schemeClr val="bg1"/>
                </a:solidFill>
              </a:rPr>
              <a:t>PHškoly</a:t>
            </a:r>
            <a:r>
              <a:rPr lang="cs-CZ" sz="2800" b="1" dirty="0" smtClean="0">
                <a:solidFill>
                  <a:schemeClr val="bg1"/>
                </a:solidFill>
              </a:rPr>
              <a:t>  vs. </a:t>
            </a:r>
            <a:r>
              <a:rPr lang="cs-CZ" sz="2800" b="1" dirty="0" err="1" smtClean="0">
                <a:solidFill>
                  <a:schemeClr val="bg1"/>
                </a:solidFill>
              </a:rPr>
              <a:t>PHmax</a:t>
            </a:r>
            <a:endParaRPr lang="cs-CZ" sz="2800" b="1" dirty="0">
              <a:solidFill>
                <a:schemeClr val="bg1"/>
              </a:solidFill>
            </a:endParaRPr>
          </a:p>
        </p:txBody>
      </p:sp>
      <p:sp>
        <p:nvSpPr>
          <p:cNvPr id="4" name="Zaoblený obdélník 3"/>
          <p:cNvSpPr/>
          <p:nvPr/>
        </p:nvSpPr>
        <p:spPr>
          <a:xfrm>
            <a:off x="1067771" y="3073400"/>
            <a:ext cx="2016224" cy="280815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err="1" smtClean="0">
                <a:solidFill>
                  <a:srgbClr val="0070C0"/>
                </a:solidFill>
              </a:rPr>
              <a:t>PHmax</a:t>
            </a:r>
            <a:endParaRPr lang="cs-CZ" sz="3200" dirty="0" smtClean="0">
              <a:solidFill>
                <a:srgbClr val="0070C0"/>
              </a:solidFill>
            </a:endParaRPr>
          </a:p>
          <a:p>
            <a:pPr algn="ctr"/>
            <a:endParaRPr lang="cs-CZ" dirty="0">
              <a:solidFill>
                <a:srgbClr val="0070C0"/>
              </a:solidFill>
            </a:endParaRPr>
          </a:p>
          <a:p>
            <a:pPr algn="ctr"/>
            <a:r>
              <a:rPr lang="cs-CZ" dirty="0">
                <a:solidFill>
                  <a:srgbClr val="0070C0"/>
                </a:solidFill>
              </a:rPr>
              <a:t>u</a:t>
            </a:r>
            <a:r>
              <a:rPr lang="cs-CZ" dirty="0" smtClean="0">
                <a:solidFill>
                  <a:srgbClr val="0070C0"/>
                </a:solidFill>
              </a:rPr>
              <a:t>čební plán RVP</a:t>
            </a:r>
          </a:p>
          <a:p>
            <a:pPr algn="ctr"/>
            <a:r>
              <a:rPr lang="cs-CZ" dirty="0" smtClean="0">
                <a:solidFill>
                  <a:srgbClr val="0070C0"/>
                </a:solidFill>
              </a:rPr>
              <a:t>nezbytné dělení</a:t>
            </a:r>
          </a:p>
          <a:p>
            <a:pPr algn="ctr"/>
            <a:r>
              <a:rPr lang="cs-CZ" dirty="0" smtClean="0">
                <a:solidFill>
                  <a:srgbClr val="0070C0"/>
                </a:solidFill>
              </a:rPr>
              <a:t>NV o soustavě oborů</a:t>
            </a:r>
          </a:p>
          <a:p>
            <a:pPr algn="ctr"/>
            <a:r>
              <a:rPr lang="cs-CZ" dirty="0">
                <a:solidFill>
                  <a:srgbClr val="0070C0"/>
                </a:solidFill>
              </a:rPr>
              <a:t>š</a:t>
            </a:r>
            <a:r>
              <a:rPr lang="cs-CZ" dirty="0" smtClean="0">
                <a:solidFill>
                  <a:srgbClr val="0070C0"/>
                </a:solidFill>
              </a:rPr>
              <a:t>kolský zákon</a:t>
            </a:r>
          </a:p>
          <a:p>
            <a:pPr algn="ctr"/>
            <a:r>
              <a:rPr lang="cs-CZ" dirty="0" smtClean="0">
                <a:solidFill>
                  <a:srgbClr val="0070C0"/>
                </a:solidFill>
              </a:rPr>
              <a:t>vyhlášky</a:t>
            </a:r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067771" y="1932657"/>
            <a:ext cx="26782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rgbClr val="0070C0"/>
                </a:solidFill>
              </a:rPr>
              <a:t>Bude stanovovat</a:t>
            </a:r>
          </a:p>
          <a:p>
            <a:r>
              <a:rPr lang="cs-CZ" sz="2800" b="1" dirty="0" smtClean="0">
                <a:solidFill>
                  <a:srgbClr val="0070C0"/>
                </a:solidFill>
              </a:rPr>
              <a:t>nařízení vlády</a:t>
            </a:r>
            <a:endParaRPr lang="cs-CZ" sz="2800" b="1" dirty="0">
              <a:solidFill>
                <a:srgbClr val="0070C0"/>
              </a:solidFill>
            </a:endParaRPr>
          </a:p>
        </p:txBody>
      </p:sp>
      <p:sp>
        <p:nvSpPr>
          <p:cNvPr id="6" name="Zaoblený obdélník 5"/>
          <p:cNvSpPr/>
          <p:nvPr/>
        </p:nvSpPr>
        <p:spPr>
          <a:xfrm>
            <a:off x="5220072" y="3073896"/>
            <a:ext cx="1728192" cy="28125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err="1" smtClean="0">
                <a:solidFill>
                  <a:srgbClr val="00B050"/>
                </a:solidFill>
              </a:rPr>
              <a:t>PHškoly</a:t>
            </a:r>
            <a:endParaRPr lang="cs-CZ" sz="3200" dirty="0" smtClean="0">
              <a:solidFill>
                <a:srgbClr val="00B050"/>
              </a:solidFill>
            </a:endParaRPr>
          </a:p>
          <a:p>
            <a:pPr algn="ctr"/>
            <a:endParaRPr lang="cs-CZ" dirty="0">
              <a:solidFill>
                <a:srgbClr val="00B050"/>
              </a:solidFill>
            </a:endParaRPr>
          </a:p>
          <a:p>
            <a:pPr algn="ctr"/>
            <a:r>
              <a:rPr lang="cs-CZ" dirty="0" smtClean="0">
                <a:solidFill>
                  <a:srgbClr val="00B050"/>
                </a:solidFill>
              </a:rPr>
              <a:t>ŠVP</a:t>
            </a:r>
          </a:p>
          <a:p>
            <a:pPr algn="ctr"/>
            <a:r>
              <a:rPr lang="cs-CZ" dirty="0" smtClean="0">
                <a:solidFill>
                  <a:srgbClr val="00B050"/>
                </a:solidFill>
              </a:rPr>
              <a:t>NV o soustavě oborů</a:t>
            </a:r>
          </a:p>
          <a:p>
            <a:pPr algn="ctr"/>
            <a:r>
              <a:rPr lang="cs-CZ" dirty="0">
                <a:solidFill>
                  <a:srgbClr val="00B050"/>
                </a:solidFill>
              </a:rPr>
              <a:t>š</a:t>
            </a:r>
            <a:r>
              <a:rPr lang="cs-CZ" dirty="0" smtClean="0">
                <a:solidFill>
                  <a:srgbClr val="00B050"/>
                </a:solidFill>
              </a:rPr>
              <a:t>kolský zákon</a:t>
            </a:r>
          </a:p>
          <a:p>
            <a:pPr algn="ctr"/>
            <a:r>
              <a:rPr lang="cs-CZ" dirty="0" smtClean="0">
                <a:solidFill>
                  <a:srgbClr val="00B050"/>
                </a:solidFill>
              </a:rPr>
              <a:t>vyhlášky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995936" y="195280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0070C0"/>
                </a:solidFill>
              </a:rPr>
              <a:t>Bude stanovovat ředitel školy</a:t>
            </a:r>
            <a:endParaRPr lang="cs-CZ" sz="2800" b="1" dirty="0">
              <a:solidFill>
                <a:srgbClr val="0070C0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7092280" y="2564904"/>
            <a:ext cx="1728192" cy="33166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err="1" smtClean="0">
                <a:solidFill>
                  <a:srgbClr val="FF0000"/>
                </a:solidFill>
              </a:rPr>
              <a:t>PHškoly</a:t>
            </a:r>
            <a:endParaRPr lang="cs-CZ" sz="3200" dirty="0" smtClean="0">
              <a:solidFill>
                <a:srgbClr val="FF0000"/>
              </a:solidFill>
            </a:endParaRPr>
          </a:p>
          <a:p>
            <a:pPr algn="ctr"/>
            <a:endParaRPr lang="cs-CZ" dirty="0">
              <a:solidFill>
                <a:srgbClr val="FF0000"/>
              </a:solidFill>
            </a:endParaRPr>
          </a:p>
          <a:p>
            <a:pPr algn="ctr"/>
            <a:r>
              <a:rPr lang="cs-CZ" dirty="0" smtClean="0">
                <a:solidFill>
                  <a:srgbClr val="FF0000"/>
                </a:solidFill>
              </a:rPr>
              <a:t>ŠVP</a:t>
            </a:r>
          </a:p>
          <a:p>
            <a:pPr algn="ctr"/>
            <a:r>
              <a:rPr lang="cs-CZ" dirty="0" smtClean="0">
                <a:solidFill>
                  <a:srgbClr val="FF0000"/>
                </a:solidFill>
              </a:rPr>
              <a:t>NV o soustavě oborů</a:t>
            </a:r>
          </a:p>
          <a:p>
            <a:pPr algn="ctr"/>
            <a:r>
              <a:rPr lang="cs-CZ" dirty="0">
                <a:solidFill>
                  <a:srgbClr val="FF0000"/>
                </a:solidFill>
              </a:rPr>
              <a:t>š</a:t>
            </a:r>
            <a:r>
              <a:rPr lang="cs-CZ" dirty="0" smtClean="0">
                <a:solidFill>
                  <a:srgbClr val="FF0000"/>
                </a:solidFill>
              </a:rPr>
              <a:t>kolský zákon</a:t>
            </a:r>
          </a:p>
          <a:p>
            <a:pPr algn="ctr"/>
            <a:r>
              <a:rPr lang="cs-CZ" dirty="0" smtClean="0">
                <a:solidFill>
                  <a:srgbClr val="FF0000"/>
                </a:solidFill>
              </a:rPr>
              <a:t>vyhlášky</a:t>
            </a:r>
            <a:endParaRPr lang="cs-CZ" dirty="0">
              <a:solidFill>
                <a:srgbClr val="FF0000"/>
              </a:solidFill>
            </a:endParaRPr>
          </a:p>
        </p:txBody>
      </p:sp>
      <p:cxnSp>
        <p:nvCxnSpPr>
          <p:cNvPr id="10" name="Přímá spojnice 9"/>
          <p:cNvCxnSpPr/>
          <p:nvPr/>
        </p:nvCxnSpPr>
        <p:spPr>
          <a:xfrm>
            <a:off x="1067771" y="3064520"/>
            <a:ext cx="8027274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aoblený obdélník 8"/>
          <p:cNvSpPr/>
          <p:nvPr/>
        </p:nvSpPr>
        <p:spPr>
          <a:xfrm>
            <a:off x="3347864" y="3562506"/>
            <a:ext cx="1728192" cy="232349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err="1" smtClean="0">
                <a:solidFill>
                  <a:srgbClr val="00B050"/>
                </a:solidFill>
              </a:rPr>
              <a:t>PHškoly</a:t>
            </a:r>
            <a:endParaRPr lang="cs-CZ" sz="3200" dirty="0" smtClean="0">
              <a:solidFill>
                <a:srgbClr val="00B050"/>
              </a:solidFill>
            </a:endParaRPr>
          </a:p>
          <a:p>
            <a:pPr algn="ctr"/>
            <a:endParaRPr lang="cs-CZ" dirty="0">
              <a:solidFill>
                <a:srgbClr val="00B050"/>
              </a:solidFill>
            </a:endParaRPr>
          </a:p>
          <a:p>
            <a:pPr algn="ctr"/>
            <a:r>
              <a:rPr lang="cs-CZ" dirty="0" smtClean="0">
                <a:solidFill>
                  <a:srgbClr val="00B050"/>
                </a:solidFill>
              </a:rPr>
              <a:t>ŠVP</a:t>
            </a:r>
          </a:p>
          <a:p>
            <a:pPr algn="ctr"/>
            <a:r>
              <a:rPr lang="cs-CZ" dirty="0" smtClean="0">
                <a:solidFill>
                  <a:srgbClr val="00B050"/>
                </a:solidFill>
              </a:rPr>
              <a:t>NV o soustavě oborů</a:t>
            </a:r>
          </a:p>
          <a:p>
            <a:pPr algn="ctr"/>
            <a:r>
              <a:rPr lang="cs-CZ" dirty="0">
                <a:solidFill>
                  <a:srgbClr val="00B050"/>
                </a:solidFill>
              </a:rPr>
              <a:t>š</a:t>
            </a:r>
            <a:r>
              <a:rPr lang="cs-CZ" dirty="0" smtClean="0">
                <a:solidFill>
                  <a:srgbClr val="00B050"/>
                </a:solidFill>
              </a:rPr>
              <a:t>kolský zákon</a:t>
            </a:r>
          </a:p>
          <a:p>
            <a:pPr algn="ctr"/>
            <a:r>
              <a:rPr lang="cs-CZ" dirty="0" smtClean="0">
                <a:solidFill>
                  <a:srgbClr val="00B050"/>
                </a:solidFill>
              </a:rPr>
              <a:t>vyhlášky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2" name="Zaoblený obdélník 1"/>
          <p:cNvSpPr/>
          <p:nvPr/>
        </p:nvSpPr>
        <p:spPr>
          <a:xfrm>
            <a:off x="0" y="5157192"/>
            <a:ext cx="4104456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61,5 úvazků x 21 hodin = 1 291,5  hodin</a:t>
            </a:r>
          </a:p>
          <a:p>
            <a:pPr algn="ctr"/>
            <a:endParaRPr lang="cs-CZ" dirty="0"/>
          </a:p>
          <a:p>
            <a:pPr algn="ctr"/>
            <a:r>
              <a:rPr lang="cs-CZ" dirty="0" err="1"/>
              <a:t>Phmax</a:t>
            </a:r>
            <a:r>
              <a:rPr lang="cs-CZ" dirty="0"/>
              <a:t> = 1 </a:t>
            </a:r>
            <a:r>
              <a:rPr lang="cs-CZ" dirty="0" smtClean="0"/>
              <a:t>545,76 hodin</a:t>
            </a:r>
            <a:endParaRPr lang="cs-CZ" dirty="0"/>
          </a:p>
        </p:txBody>
      </p:sp>
      <p:sp>
        <p:nvSpPr>
          <p:cNvPr id="12" name="Zaoblený obdélník 11"/>
          <p:cNvSpPr/>
          <p:nvPr/>
        </p:nvSpPr>
        <p:spPr>
          <a:xfrm>
            <a:off x="2052228" y="3774448"/>
            <a:ext cx="4104456" cy="103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73,5 </a:t>
            </a:r>
            <a:r>
              <a:rPr lang="cs-CZ" dirty="0"/>
              <a:t>úvazků x 21 hodin = 1 </a:t>
            </a:r>
            <a:r>
              <a:rPr lang="cs-CZ" dirty="0" smtClean="0"/>
              <a:t>543,5  </a:t>
            </a:r>
            <a:r>
              <a:rPr lang="cs-CZ" dirty="0"/>
              <a:t>hodin</a:t>
            </a:r>
          </a:p>
          <a:p>
            <a:pPr algn="ctr"/>
            <a:endParaRPr lang="cs-CZ" dirty="0"/>
          </a:p>
          <a:p>
            <a:pPr algn="ctr"/>
            <a:r>
              <a:rPr lang="cs-CZ" dirty="0" err="1"/>
              <a:t>Phmax</a:t>
            </a:r>
            <a:r>
              <a:rPr lang="cs-CZ" dirty="0"/>
              <a:t> = 1 </a:t>
            </a:r>
            <a:r>
              <a:rPr lang="cs-CZ" dirty="0" smtClean="0"/>
              <a:t>545,76 hodin</a:t>
            </a:r>
            <a:endParaRPr lang="cs-CZ" dirty="0"/>
          </a:p>
        </p:txBody>
      </p:sp>
      <p:sp>
        <p:nvSpPr>
          <p:cNvPr id="13" name="Zaoblený obdélník 12"/>
          <p:cNvSpPr/>
          <p:nvPr/>
        </p:nvSpPr>
        <p:spPr>
          <a:xfrm>
            <a:off x="4896036" y="1914088"/>
            <a:ext cx="4104456" cy="1514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82 </a:t>
            </a:r>
            <a:r>
              <a:rPr lang="cs-CZ" dirty="0"/>
              <a:t>úvazků x 21 hodin = </a:t>
            </a:r>
            <a:r>
              <a:rPr lang="cs-CZ" dirty="0" smtClean="0"/>
              <a:t>1 722  </a:t>
            </a:r>
            <a:r>
              <a:rPr lang="cs-CZ" dirty="0"/>
              <a:t>hodin</a:t>
            </a:r>
          </a:p>
          <a:p>
            <a:pPr algn="ctr"/>
            <a:endParaRPr lang="cs-CZ" dirty="0"/>
          </a:p>
          <a:p>
            <a:pPr algn="ctr"/>
            <a:r>
              <a:rPr lang="cs-CZ" dirty="0" err="1"/>
              <a:t>Phmax</a:t>
            </a:r>
            <a:r>
              <a:rPr lang="cs-CZ" dirty="0"/>
              <a:t> = 1 </a:t>
            </a:r>
            <a:r>
              <a:rPr lang="cs-CZ" dirty="0" smtClean="0"/>
              <a:t>545,76 hodin</a:t>
            </a:r>
          </a:p>
          <a:p>
            <a:pPr algn="ctr"/>
            <a:endParaRPr lang="cs-CZ" dirty="0" smtClean="0"/>
          </a:p>
          <a:p>
            <a:pPr algn="ctr"/>
            <a:r>
              <a:rPr lang="cs-CZ" dirty="0" smtClean="0"/>
              <a:t>Nezaplaceno 176,24 hodin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375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endParaRPr lang="pl-PL" sz="31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pl-PL" sz="3100" b="1" dirty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r>
              <a:rPr lang="pl-PL" sz="31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Děkuji </a:t>
            </a:r>
            <a:r>
              <a:rPr lang="pl-PL" sz="31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za </a:t>
            </a:r>
            <a:r>
              <a:rPr lang="pl-PL" sz="31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pozornost</a:t>
            </a:r>
          </a:p>
          <a:p>
            <a:pPr marL="400050" lvl="1" indent="0">
              <a:buNone/>
            </a:pPr>
            <a:endParaRPr lang="cs-CZ" sz="3100" dirty="0" smtClean="0"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2400" dirty="0"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26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endParaRPr lang="pl-PL" sz="31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pl-PL" sz="3100" b="1" dirty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3100" dirty="0" smtClean="0"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2400" dirty="0"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115616" y="1268760"/>
            <a:ext cx="7776864" cy="54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algn="just">
              <a:lnSpc>
                <a:spcPct val="114000"/>
              </a:lnSpc>
            </a:pPr>
            <a:r>
              <a:rPr lang="pl-PL" sz="2400" b="1" dirty="0" smtClean="0">
                <a:solidFill>
                  <a:srgbClr val="418E96"/>
                </a:solidFill>
              </a:rPr>
              <a:t>Charakteristika PHmax </a:t>
            </a:r>
            <a:r>
              <a:rPr lang="pl-PL" sz="2400" b="1" dirty="0">
                <a:solidFill>
                  <a:srgbClr val="418E96"/>
                </a:solidFill>
              </a:rPr>
              <a:t>ve středním vzdělávání</a:t>
            </a:r>
            <a:endParaRPr lang="cs-CZ" sz="2400" dirty="0" smtClean="0"/>
          </a:p>
          <a:p>
            <a:pPr algn="just">
              <a:lnSpc>
                <a:spcPct val="114000"/>
              </a:lnSpc>
            </a:pPr>
            <a:endParaRPr lang="cs-CZ" sz="1700" dirty="0"/>
          </a:p>
          <a:p>
            <a:pPr algn="just">
              <a:lnSpc>
                <a:spcPct val="114000"/>
              </a:lnSpc>
            </a:pPr>
            <a:r>
              <a:rPr lang="cs-CZ" sz="1700" dirty="0" smtClean="0"/>
              <a:t>Pro obory vzdělání ve vybraných druzích škol stanoví vláda nařízením maximální rozsah vzdělávání hrazený ze státního rozpočtu. Tento maximální rozsah je stanoven v podobě </a:t>
            </a:r>
            <a:r>
              <a:rPr lang="cs-CZ" sz="1700" b="1" dirty="0" smtClean="0">
                <a:solidFill>
                  <a:srgbClr val="FF0000"/>
                </a:solidFill>
              </a:rPr>
              <a:t>maximálního počtu hodin výuky </a:t>
            </a:r>
            <a:r>
              <a:rPr lang="cs-CZ" sz="1700" dirty="0" smtClean="0"/>
              <a:t>(včetně nezbytného dělení) ve třídě v oboru vzdělání </a:t>
            </a:r>
            <a:r>
              <a:rPr lang="cs-CZ" sz="1700" b="1" dirty="0" smtClean="0">
                <a:solidFill>
                  <a:srgbClr val="0070C0"/>
                </a:solidFill>
              </a:rPr>
              <a:t>v závislosti na počtu žáků ve třídě</a:t>
            </a:r>
            <a:r>
              <a:rPr lang="cs-CZ" sz="1700" dirty="0" smtClean="0"/>
              <a:t>.</a:t>
            </a:r>
          </a:p>
          <a:p>
            <a:pPr algn="just">
              <a:lnSpc>
                <a:spcPct val="114000"/>
              </a:lnSpc>
            </a:pPr>
            <a:endParaRPr lang="cs-CZ" sz="1700" dirty="0"/>
          </a:p>
          <a:p>
            <a:pPr algn="just">
              <a:lnSpc>
                <a:spcPct val="114000"/>
              </a:lnSpc>
            </a:pPr>
            <a:r>
              <a:rPr lang="cs-CZ" sz="1700" b="1" dirty="0"/>
              <a:t>Stanovené maximum vyjadřuje odborný názor MŠMT na maximální rozsah počtu hodin potřebných pro zajištění vzdělávání v potřebné (státem žádané) kvalitě a jeho další zvýšení již k růstu kvality nepřispívá. </a:t>
            </a:r>
            <a:r>
              <a:rPr lang="cs-CZ" sz="1700" dirty="0"/>
              <a:t>Stanovené maximum bude zároveň představovat nástroj bránící neúměrnému zvyšování nároků na výdaje státního rozpočtu</a:t>
            </a:r>
            <a:r>
              <a:rPr lang="cs-CZ" sz="1700" dirty="0" smtClean="0"/>
              <a:t>.</a:t>
            </a:r>
          </a:p>
          <a:p>
            <a:pPr algn="just">
              <a:lnSpc>
                <a:spcPct val="114000"/>
              </a:lnSpc>
            </a:pPr>
            <a:endParaRPr lang="cs-CZ" sz="1700" dirty="0"/>
          </a:p>
          <a:p>
            <a:pPr algn="just">
              <a:lnSpc>
                <a:spcPct val="114000"/>
              </a:lnSpc>
            </a:pPr>
            <a:r>
              <a:rPr lang="cs-CZ" sz="1700" b="1" dirty="0"/>
              <a:t>Hodnoty </a:t>
            </a:r>
            <a:r>
              <a:rPr lang="cs-CZ" sz="1700" b="1" dirty="0" err="1"/>
              <a:t>PHmax</a:t>
            </a:r>
            <a:r>
              <a:rPr lang="cs-CZ" sz="1700" b="1" dirty="0"/>
              <a:t> jsou </a:t>
            </a:r>
            <a:r>
              <a:rPr lang="cs-CZ" sz="1700" b="1" dirty="0" smtClean="0"/>
              <a:t>stanoveny:</a:t>
            </a:r>
          </a:p>
          <a:p>
            <a:pPr marL="342900" indent="-342900">
              <a:lnSpc>
                <a:spcPct val="114000"/>
              </a:lnSpc>
              <a:buAutoNum type="alphaLcParenR"/>
            </a:pPr>
            <a:r>
              <a:rPr lang="cs-CZ" sz="1700" dirty="0"/>
              <a:t>n</a:t>
            </a:r>
            <a:r>
              <a:rPr lang="cs-CZ" sz="1700" dirty="0" smtClean="0"/>
              <a:t>a základě podmínek vzdělávání ve školském zákoně, v prováděcích vyhláškách, </a:t>
            </a:r>
            <a:br>
              <a:rPr lang="cs-CZ" sz="1700" dirty="0" smtClean="0"/>
            </a:br>
            <a:r>
              <a:rPr lang="cs-CZ" sz="1700" dirty="0" smtClean="0"/>
              <a:t>v nařízení vlády os soustavě oborů vzdělání,</a:t>
            </a:r>
          </a:p>
          <a:p>
            <a:pPr marL="342900" indent="-342900">
              <a:lnSpc>
                <a:spcPct val="114000"/>
              </a:lnSpc>
              <a:buAutoNum type="alphaLcParenR"/>
            </a:pPr>
            <a:r>
              <a:rPr lang="cs-CZ" sz="1700" dirty="0" smtClean="0"/>
              <a:t>na základě učebních </a:t>
            </a:r>
            <a:r>
              <a:rPr lang="cs-CZ" sz="1700" dirty="0"/>
              <a:t>plánů v </a:t>
            </a:r>
            <a:r>
              <a:rPr lang="cs-CZ" sz="1700" dirty="0" smtClean="0"/>
              <a:t>RVP =&gt; vstupními </a:t>
            </a:r>
            <a:r>
              <a:rPr lang="cs-CZ" sz="1700" dirty="0"/>
              <a:t>parametry </a:t>
            </a:r>
            <a:r>
              <a:rPr lang="cs-CZ" sz="1700" dirty="0" smtClean="0"/>
              <a:t>jsou počty </a:t>
            </a:r>
            <a:r>
              <a:rPr lang="cs-CZ" sz="1700" dirty="0"/>
              <a:t>hodin v </a:t>
            </a:r>
            <a:r>
              <a:rPr lang="cs-CZ" sz="1700" dirty="0" smtClean="0"/>
              <a:t>UP RVP,</a:t>
            </a:r>
          </a:p>
          <a:p>
            <a:pPr marL="342900" indent="-342900">
              <a:lnSpc>
                <a:spcPct val="114000"/>
              </a:lnSpc>
              <a:buFontTx/>
              <a:buAutoNum type="alphaLcParenR"/>
            </a:pPr>
            <a:r>
              <a:rPr lang="cs-CZ" sz="1700" dirty="0" smtClean="0"/>
              <a:t>na </a:t>
            </a:r>
            <a:r>
              <a:rPr lang="cs-CZ" sz="1700" dirty="0"/>
              <a:t>základě současné organizace výuky na školách v různých oborech </a:t>
            </a:r>
            <a:r>
              <a:rPr lang="cs-CZ" sz="1700" dirty="0" smtClean="0"/>
              <a:t>vzdělání</a:t>
            </a:r>
            <a:r>
              <a:rPr lang="cs-CZ" sz="1700" dirty="0"/>
              <a:t> </a:t>
            </a:r>
            <a:r>
              <a:rPr lang="cs-CZ" sz="1700" dirty="0" smtClean="0"/>
              <a:t>=&gt; </a:t>
            </a:r>
            <a:r>
              <a:rPr lang="cs-CZ" sz="1700" dirty="0"/>
              <a:t>modelové zajištění dělení hodin všeobecných předmětů, odborných předmětů </a:t>
            </a:r>
            <a:r>
              <a:rPr lang="cs-CZ" sz="1700" dirty="0" smtClean="0"/>
              <a:t/>
            </a:r>
            <a:br>
              <a:rPr lang="cs-CZ" sz="1700" dirty="0" smtClean="0"/>
            </a:br>
            <a:r>
              <a:rPr lang="cs-CZ" sz="1700" dirty="0" smtClean="0"/>
              <a:t>a odborné praxe.</a:t>
            </a:r>
            <a:r>
              <a:rPr lang="cs-CZ" sz="1700" dirty="0"/>
              <a:t> </a:t>
            </a:r>
            <a:r>
              <a:rPr lang="cs-CZ" sz="1700" dirty="0" smtClean="0"/>
              <a:t>Pro </a:t>
            </a:r>
            <a:r>
              <a:rPr lang="cs-CZ" sz="1700" dirty="0"/>
              <a:t>stejné kategorie dosaženého vzdělání a příbuzné skupiny oborů jsou hodnoty shodné. </a:t>
            </a:r>
          </a:p>
          <a:p>
            <a:endParaRPr lang="cs-CZ" sz="1600" dirty="0" smtClean="0"/>
          </a:p>
          <a:p>
            <a:pPr algn="just"/>
            <a:r>
              <a:rPr lang="cs-CZ" sz="2100" b="1" dirty="0" smtClean="0">
                <a:solidFill>
                  <a:srgbClr val="418E96"/>
                </a:solidFill>
              </a:rPr>
              <a:t>Podklady pro nastavení </a:t>
            </a:r>
            <a:r>
              <a:rPr lang="cs-CZ" sz="2100" b="1" dirty="0">
                <a:solidFill>
                  <a:srgbClr val="418E96"/>
                </a:solidFill>
              </a:rPr>
              <a:t>hodnot </a:t>
            </a:r>
            <a:r>
              <a:rPr lang="cs-CZ" sz="2100" b="1" dirty="0" err="1">
                <a:solidFill>
                  <a:srgbClr val="418E96"/>
                </a:solidFill>
              </a:rPr>
              <a:t>PHmax</a:t>
            </a:r>
            <a:r>
              <a:rPr lang="cs-CZ" sz="2100" b="1" dirty="0">
                <a:solidFill>
                  <a:srgbClr val="418E96"/>
                </a:solidFill>
              </a:rPr>
              <a:t> jsou empirická data vycházející z organizace </a:t>
            </a:r>
            <a:r>
              <a:rPr lang="cs-CZ" sz="2100" b="1" dirty="0" smtClean="0">
                <a:solidFill>
                  <a:srgbClr val="418E96"/>
                </a:solidFill>
              </a:rPr>
              <a:t>vzdělávání, která respektují reálné potřeby škol.</a:t>
            </a:r>
          </a:p>
          <a:p>
            <a:pPr algn="just"/>
            <a:endParaRPr lang="cs-CZ" sz="2100" b="1" dirty="0">
              <a:solidFill>
                <a:srgbClr val="418E96"/>
              </a:solidFill>
            </a:endParaRPr>
          </a:p>
          <a:p>
            <a:pPr algn="just"/>
            <a:r>
              <a:rPr lang="cs-CZ" sz="2100" b="1" dirty="0" smtClean="0">
                <a:solidFill>
                  <a:srgbClr val="418E96"/>
                </a:solidFill>
              </a:rPr>
              <a:t>Jejich nastavení bylo široce projednáváno se školskými asociacemi</a:t>
            </a:r>
            <a:r>
              <a:rPr lang="cs-CZ" sz="2200" b="1" dirty="0" smtClean="0">
                <a:solidFill>
                  <a:srgbClr val="418E96"/>
                </a:solidFill>
              </a:rPr>
              <a:t>.</a:t>
            </a:r>
          </a:p>
          <a:p>
            <a:pPr algn="just"/>
            <a:endParaRPr lang="cs-CZ" sz="1600" dirty="0">
              <a:solidFill>
                <a:srgbClr val="418E96"/>
              </a:solidFill>
            </a:endParaRPr>
          </a:p>
          <a:p>
            <a:pPr algn="just"/>
            <a:endParaRPr lang="cs-CZ" sz="1600" dirty="0" smtClean="0"/>
          </a:p>
          <a:p>
            <a:pPr algn="just"/>
            <a:endParaRPr lang="cs-CZ" sz="1600" dirty="0" smtClean="0"/>
          </a:p>
          <a:p>
            <a:pPr algn="just"/>
            <a:endParaRPr lang="cs-CZ" sz="1600" dirty="0" smtClean="0"/>
          </a:p>
          <a:p>
            <a:pPr algn="just"/>
            <a:endParaRPr lang="cs-CZ" sz="1600" dirty="0"/>
          </a:p>
          <a:p>
            <a:pPr algn="just"/>
            <a:endParaRPr lang="cs-CZ" sz="1600" dirty="0" smtClean="0"/>
          </a:p>
          <a:p>
            <a:pPr algn="just"/>
            <a:endParaRPr lang="cs-CZ" sz="1600" dirty="0"/>
          </a:p>
          <a:p>
            <a:pPr algn="just"/>
            <a:endParaRPr lang="cs-CZ" sz="1600" dirty="0"/>
          </a:p>
          <a:p>
            <a:pPr algn="just"/>
            <a:endParaRPr lang="cs-CZ" sz="1600" dirty="0" smtClean="0"/>
          </a:p>
          <a:p>
            <a:pPr algn="just"/>
            <a:endParaRPr lang="cs-CZ" sz="1600" dirty="0"/>
          </a:p>
          <a:p>
            <a:pPr algn="just"/>
            <a:endParaRPr lang="cs-CZ" sz="1600" dirty="0" smtClean="0"/>
          </a:p>
          <a:p>
            <a:pPr marL="457200" lvl="0" indent="-457200" algn="just">
              <a:lnSpc>
                <a:spcPct val="110000"/>
              </a:lnSpc>
              <a:spcAft>
                <a:spcPts val="300"/>
              </a:spcAft>
            </a:pPr>
            <a:endParaRPr lang="cs-CZ" sz="1900" dirty="0" smtClean="0"/>
          </a:p>
          <a:p>
            <a:pPr marL="457200" lvl="0" indent="-457200" algn="just">
              <a:lnSpc>
                <a:spcPct val="110000"/>
              </a:lnSpc>
              <a:spcAft>
                <a:spcPts val="300"/>
              </a:spcAft>
            </a:pPr>
            <a:endParaRPr lang="cs-CZ" sz="1900" dirty="0" smtClean="0"/>
          </a:p>
          <a:p>
            <a:pPr marL="457200" lvl="0" indent="-457200" algn="just">
              <a:lnSpc>
                <a:spcPct val="110000"/>
              </a:lnSpc>
              <a:spcAft>
                <a:spcPts val="300"/>
              </a:spcAft>
            </a:pPr>
            <a:endParaRPr lang="cs-CZ" sz="1900" dirty="0" smtClean="0"/>
          </a:p>
        </p:txBody>
      </p:sp>
    </p:spTree>
    <p:extLst>
      <p:ext uri="{BB962C8B-B14F-4D97-AF65-F5344CB8AC3E}">
        <p14:creationId xmlns:p14="http://schemas.microsoft.com/office/powerpoint/2010/main" val="276988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85528" y="1664804"/>
            <a:ext cx="7704856" cy="4464496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l-PL" sz="2000" b="1" dirty="0" smtClean="0">
                <a:solidFill>
                  <a:srgbClr val="418E96"/>
                </a:solidFill>
              </a:rPr>
              <a:t>Nařízení vlády PHmax </a:t>
            </a:r>
            <a:r>
              <a:rPr lang="pl-PL" sz="2000" b="1" dirty="0">
                <a:solidFill>
                  <a:srgbClr val="418E96"/>
                </a:solidFill>
              </a:rPr>
              <a:t>ve středním vzdělávání</a:t>
            </a:r>
            <a:endParaRPr lang="pl-PL" sz="2000" b="1" dirty="0" smtClean="0">
              <a:solidFill>
                <a:srgbClr val="418E96"/>
              </a:solidFill>
            </a:endParaRPr>
          </a:p>
          <a:p>
            <a:pPr marL="400050" lvl="1" indent="0">
              <a:buNone/>
            </a:pPr>
            <a:endParaRPr lang="pl-PL" sz="3100" b="1" dirty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3100" dirty="0" smtClean="0"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2400" dirty="0">
              <a:latin typeface="Helvetica Narrow" panose="020B0606020202030204" pitchFamily="34" charset="0"/>
            </a:endParaRPr>
          </a:p>
          <a:p>
            <a:pPr marL="400050" lvl="1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115616" y="1628800"/>
            <a:ext cx="777686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/>
            <a:endParaRPr lang="cs-CZ" sz="1600" b="1" dirty="0" smtClean="0"/>
          </a:p>
          <a:p>
            <a:pPr algn="just"/>
            <a:endParaRPr lang="cs-CZ" sz="1600" b="1" dirty="0"/>
          </a:p>
          <a:p>
            <a:pPr algn="just"/>
            <a:r>
              <a:rPr lang="cs-CZ" sz="1600" b="1" dirty="0" smtClean="0"/>
              <a:t>Definice: </a:t>
            </a:r>
            <a:r>
              <a:rPr lang="cs-CZ" sz="1600" dirty="0" smtClean="0"/>
              <a:t>Pro obory vzdělání ve vybraných druzích škol stanoví vláda nařízením maximální rozsah vzdělávání hrazený ze státního rozpočtu. Tento maximální rozsah bude stanoven v podobě </a:t>
            </a:r>
            <a:r>
              <a:rPr lang="cs-CZ" sz="1600" b="1" dirty="0" smtClean="0">
                <a:solidFill>
                  <a:srgbClr val="FF0000"/>
                </a:solidFill>
              </a:rPr>
              <a:t>maximálního počtu hodin výuky </a:t>
            </a:r>
            <a:r>
              <a:rPr lang="cs-CZ" sz="1600" dirty="0" smtClean="0"/>
              <a:t>(včetně nezbytného dělení) ve třídě v oboru vzdělání </a:t>
            </a:r>
            <a:r>
              <a:rPr lang="cs-CZ" sz="1600" b="1" dirty="0" smtClean="0">
                <a:solidFill>
                  <a:srgbClr val="0070C0"/>
                </a:solidFill>
              </a:rPr>
              <a:t>v závislosti na počtu žáků ve třídě</a:t>
            </a:r>
            <a:r>
              <a:rPr lang="cs-CZ" sz="1600" dirty="0" smtClean="0"/>
              <a:t>. Stanovené maximum bude vyjadřovat názor MŠMT, že jde o stav umožňující poskytování vzdělávání a školských služeb v potřebné (resp. ve státem žádané) kvalitě.</a:t>
            </a:r>
          </a:p>
          <a:p>
            <a:pPr algn="just"/>
            <a:endParaRPr lang="cs-CZ" sz="1600" dirty="0"/>
          </a:p>
          <a:p>
            <a:pPr algn="just"/>
            <a:endParaRPr lang="cs-CZ" sz="1600" dirty="0" smtClean="0"/>
          </a:p>
          <a:p>
            <a:pPr algn="just"/>
            <a:endParaRPr lang="cs-CZ" sz="1600" dirty="0" smtClean="0"/>
          </a:p>
          <a:p>
            <a:pPr algn="just"/>
            <a:endParaRPr lang="cs-CZ" dirty="0" smtClean="0"/>
          </a:p>
          <a:p>
            <a:pPr algn="just"/>
            <a:endParaRPr lang="cs-CZ" dirty="0" smtClean="0"/>
          </a:p>
          <a:p>
            <a:pPr marL="457200" lvl="0" indent="-457200" algn="just">
              <a:lnSpc>
                <a:spcPct val="110000"/>
              </a:lnSpc>
              <a:spcAft>
                <a:spcPts val="300"/>
              </a:spcAft>
            </a:pPr>
            <a:endParaRPr lang="cs-CZ" sz="1900" dirty="0" smtClean="0"/>
          </a:p>
          <a:p>
            <a:pPr marL="457200" lvl="0" indent="-457200" algn="just">
              <a:lnSpc>
                <a:spcPct val="110000"/>
              </a:lnSpc>
              <a:spcAft>
                <a:spcPts val="300"/>
              </a:spcAft>
            </a:pPr>
            <a:endParaRPr lang="cs-CZ" sz="1900" dirty="0" smtClean="0"/>
          </a:p>
          <a:p>
            <a:pPr marL="457200" lvl="0" indent="-457200" algn="just">
              <a:lnSpc>
                <a:spcPct val="110000"/>
              </a:lnSpc>
              <a:spcAft>
                <a:spcPts val="300"/>
              </a:spcAft>
            </a:pPr>
            <a:endParaRPr lang="cs-CZ" sz="1900" dirty="0" smtClean="0"/>
          </a:p>
        </p:txBody>
      </p:sp>
      <p:sp>
        <p:nvSpPr>
          <p:cNvPr id="7" name="TextovéPole 6"/>
          <p:cNvSpPr txBox="1"/>
          <p:nvPr/>
        </p:nvSpPr>
        <p:spPr>
          <a:xfrm>
            <a:off x="1115616" y="4017838"/>
            <a:ext cx="72161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	</a:t>
            </a:r>
            <a:r>
              <a:rPr lang="cs-CZ" b="1" dirty="0" smtClean="0"/>
              <a:t>rozsah vzdělávání		                     jazyky, ICT, matematika</a:t>
            </a:r>
            <a:endParaRPr lang="cs-CZ" b="1" i="1" dirty="0" smtClean="0"/>
          </a:p>
          <a:p>
            <a:r>
              <a:rPr lang="cs-CZ" b="1" dirty="0" smtClean="0"/>
              <a:t>PHmax = ---------------------------- + nezbytné dělení       teoretické odborné</a:t>
            </a:r>
          </a:p>
          <a:p>
            <a:r>
              <a:rPr lang="cs-CZ" b="1" dirty="0" smtClean="0"/>
              <a:t>	délka vzdělávání			      praktická výuka </a:t>
            </a:r>
          </a:p>
        </p:txBody>
      </p:sp>
      <p:sp>
        <p:nvSpPr>
          <p:cNvPr id="9" name="Zaoblený obdélník 8"/>
          <p:cNvSpPr/>
          <p:nvPr/>
        </p:nvSpPr>
        <p:spPr>
          <a:xfrm>
            <a:off x="1917085" y="4005064"/>
            <a:ext cx="2016224" cy="936104"/>
          </a:xfrm>
          <a:prstGeom prst="round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3851920" y="4859868"/>
            <a:ext cx="821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i="1" dirty="0" err="1" smtClean="0">
                <a:solidFill>
                  <a:srgbClr val="C00000"/>
                </a:solidFill>
              </a:rPr>
              <a:t>PHmin</a:t>
            </a:r>
            <a:endParaRPr lang="cs-CZ" b="1" i="1" dirty="0">
              <a:solidFill>
                <a:srgbClr val="C00000"/>
              </a:solidFill>
            </a:endParaRPr>
          </a:p>
        </p:txBody>
      </p:sp>
      <p:sp>
        <p:nvSpPr>
          <p:cNvPr id="11" name="Levá složená závorka 10"/>
          <p:cNvSpPr/>
          <p:nvPr/>
        </p:nvSpPr>
        <p:spPr>
          <a:xfrm>
            <a:off x="5798484" y="4077072"/>
            <a:ext cx="288032" cy="864096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Levá složená závorka 11"/>
          <p:cNvSpPr/>
          <p:nvPr/>
        </p:nvSpPr>
        <p:spPr>
          <a:xfrm flipH="1">
            <a:off x="8100392" y="4026768"/>
            <a:ext cx="288032" cy="91440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08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Zástupný symbol pro obsah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7694692"/>
              </p:ext>
            </p:extLst>
          </p:nvPr>
        </p:nvGraphicFramePr>
        <p:xfrm>
          <a:off x="1331640" y="1484784"/>
          <a:ext cx="6797850" cy="50647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9570"/>
                <a:gridCol w="1359570"/>
                <a:gridCol w="1359570"/>
                <a:gridCol w="1359570"/>
                <a:gridCol w="1359570"/>
              </a:tblGrid>
              <a:tr h="256608">
                <a:tc gridSpan="5">
                  <a:txBody>
                    <a:bodyPr/>
                    <a:lstStyle/>
                    <a:p>
                      <a:pPr algn="ctr" fontAlgn="t"/>
                      <a:r>
                        <a:rPr lang="cs-CZ" sz="18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Koeficienty dělení hodin vybraných předmětů - oblasti v RVP</a:t>
                      </a:r>
                      <a:endParaRPr lang="cs-CZ" sz="18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41809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b"/>
                </a:tc>
              </a:tr>
              <a:tr h="57399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Vzdělávací oblast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pásmo                           17 - 20 žáků včetně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pásmo                                      více než 20 - 24 žáků včetně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pásmo                                                         více než 24 - 27 žáků včetně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pásmo                                  více než 27 - 30 žáků včetně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</a:tr>
              <a:tr h="113447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Cizí jazyk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50%                                polovinu hodin je možné dělit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100%                               </a:t>
                      </a:r>
                      <a:r>
                        <a:rPr lang="cs-CZ" sz="1100" b="1" u="none" strike="noStrike" dirty="0" smtClean="0">
                          <a:solidFill>
                            <a:srgbClr val="418E96"/>
                          </a:solidFill>
                          <a:effectLst/>
                        </a:rPr>
                        <a:t>každá </a:t>
                      </a:r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hodina může být dělená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125%                               75 % hodin je možné dělit na 2 skupiny a 25 % na 3 skupiny</a:t>
                      </a:r>
                      <a:endParaRPr lang="pl-PL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150%                             Polovina hodin může být dělena na 2 skupiny a druhá polovina může být dělena na 3 skupiny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</a:tr>
              <a:tr h="58614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Matematika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0% žádné dělení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25%                              25% je možné dělit</a:t>
                      </a:r>
                      <a:endParaRPr lang="fr-FR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37%                                 37% je možné dělit</a:t>
                      </a:r>
                      <a:endParaRPr lang="fr-FR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50%                          polovinu hodin je možné dělit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</a:tr>
              <a:tr h="117499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ICT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50%                                polovinu hodin je možné dělit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100%                               </a:t>
                      </a:r>
                      <a:r>
                        <a:rPr lang="cs-CZ" sz="1100" b="1" u="none" strike="noStrike" dirty="0" smtClean="0">
                          <a:solidFill>
                            <a:srgbClr val="418E96"/>
                          </a:solidFill>
                          <a:effectLst/>
                        </a:rPr>
                        <a:t>každá </a:t>
                      </a:r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hodina může být dělená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125%                               75 % hodin je možné dělit na 2 skupiny a 25 % na 3 skupiny</a:t>
                      </a:r>
                      <a:endParaRPr lang="pl-PL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150%                             Polovina hodin může být dělena na 2 skupiny a druhá polovina může být dělena na 3 skupiny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</a:tr>
              <a:tr h="58614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Tělesná výchova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100%                               </a:t>
                      </a:r>
                      <a:r>
                        <a:rPr lang="cs-CZ" sz="1100" b="1" u="none" strike="noStrike" dirty="0" smtClean="0">
                          <a:solidFill>
                            <a:srgbClr val="418E96"/>
                          </a:solidFill>
                          <a:effectLst/>
                        </a:rPr>
                        <a:t>každá </a:t>
                      </a:r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hodina může být dělená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100%                               </a:t>
                      </a:r>
                      <a:r>
                        <a:rPr lang="cs-CZ" sz="1100" b="1" u="none" strike="noStrike" dirty="0" smtClean="0">
                          <a:solidFill>
                            <a:srgbClr val="418E96"/>
                          </a:solidFill>
                          <a:effectLst/>
                        </a:rPr>
                        <a:t>každá </a:t>
                      </a:r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hodina může být dělená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100%                               </a:t>
                      </a:r>
                      <a:r>
                        <a:rPr lang="cs-CZ" sz="1100" b="1" u="none" strike="noStrike" dirty="0" smtClean="0">
                          <a:solidFill>
                            <a:srgbClr val="418E96"/>
                          </a:solidFill>
                          <a:effectLst/>
                        </a:rPr>
                        <a:t>každá </a:t>
                      </a:r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hodina může být dělená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100%                               </a:t>
                      </a:r>
                      <a:r>
                        <a:rPr lang="cs-CZ" sz="1100" b="1" u="none" strike="noStrike" dirty="0" smtClean="0">
                          <a:solidFill>
                            <a:srgbClr val="418E96"/>
                          </a:solidFill>
                          <a:effectLst/>
                        </a:rPr>
                        <a:t>každá </a:t>
                      </a:r>
                      <a:r>
                        <a:rPr lang="cs-CZ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hodina může být dělená</a:t>
                      </a:r>
                      <a:endParaRPr lang="cs-CZ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</a:tr>
              <a:tr h="58614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Estetické vzdělávání (výchovy, literatura atd.)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0%                               žádné dělení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0%                                     žádné dělení</a:t>
                      </a:r>
                      <a:endParaRPr lang="cs-CZ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u="none" strike="noStrike">
                          <a:solidFill>
                            <a:srgbClr val="418E96"/>
                          </a:solidFill>
                          <a:effectLst/>
                        </a:rPr>
                        <a:t>25%                             25% hodin je možné dělit</a:t>
                      </a:r>
                      <a:endParaRPr lang="fr-FR" sz="1100" b="1" i="0" u="none" strike="noStrike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50%                                        50% hodin je možné dělit</a:t>
                      </a:r>
                      <a:endParaRPr lang="fr-FR" sz="11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53" marR="6753" marT="675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41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115616" y="1484784"/>
            <a:ext cx="7571184" cy="5112568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cs-CZ" sz="4200" b="1" dirty="0" smtClean="0">
                <a:solidFill>
                  <a:srgbClr val="418E96"/>
                </a:solidFill>
              </a:rPr>
              <a:t>Podmínky pro vznik víceoborových tříd</a:t>
            </a:r>
          </a:p>
          <a:p>
            <a:pPr marL="0" indent="0" algn="just">
              <a:buNone/>
            </a:pPr>
            <a:endParaRPr lang="cs-CZ" sz="3000" b="1" dirty="0" smtClean="0"/>
          </a:p>
          <a:p>
            <a:pPr marL="0" indent="0" algn="just">
              <a:buNone/>
            </a:pPr>
            <a:r>
              <a:rPr lang="cs-CZ" sz="3000" b="1" dirty="0" err="1" smtClean="0"/>
              <a:t>PHmax</a:t>
            </a:r>
            <a:r>
              <a:rPr lang="cs-CZ" sz="3000" b="1" dirty="0" smtClean="0"/>
              <a:t> </a:t>
            </a:r>
            <a:r>
              <a:rPr lang="cs-CZ" sz="3000" b="1" dirty="0"/>
              <a:t>respektují pravidla tvorby víceoborových tříd, která jsou stanovena v návrhu novely vyhlášky č. 13/2005 Sb., o středním vzdělávání a vzdělávání v konzervatoři</a:t>
            </a:r>
          </a:p>
          <a:p>
            <a:pPr marL="0" indent="0">
              <a:buNone/>
            </a:pPr>
            <a:r>
              <a:rPr lang="cs-CZ" sz="3000" b="1" dirty="0" smtClean="0"/>
              <a:t>Víceoborová </a:t>
            </a:r>
            <a:r>
              <a:rPr lang="cs-CZ" sz="3000" b="1" dirty="0"/>
              <a:t>třída obsahuje více oborů vzdělání a vzdělávají se v ní žáci oborů vzdělání:</a:t>
            </a:r>
          </a:p>
          <a:p>
            <a:pPr marL="400050"/>
            <a:r>
              <a:rPr lang="cs-CZ" sz="3000" b="1" dirty="0"/>
              <a:t>stejné kategorie dosaženého vzdělání, </a:t>
            </a:r>
          </a:p>
          <a:p>
            <a:pPr marL="400050"/>
            <a:r>
              <a:rPr lang="cs-CZ" sz="3000" b="1" dirty="0"/>
              <a:t>stejné formy vzdělávání, </a:t>
            </a:r>
          </a:p>
          <a:p>
            <a:pPr marL="400050"/>
            <a:r>
              <a:rPr lang="cs-CZ" sz="3000" b="1" dirty="0"/>
              <a:t>stejného ročníku</a:t>
            </a:r>
          </a:p>
          <a:p>
            <a:pPr marL="0" indent="0">
              <a:buNone/>
            </a:pPr>
            <a:r>
              <a:rPr lang="cs-CZ" sz="3000" b="1" dirty="0"/>
              <a:t> </a:t>
            </a:r>
          </a:p>
          <a:p>
            <a:pPr marL="0" indent="0">
              <a:buNone/>
            </a:pPr>
            <a:r>
              <a:rPr lang="cs-CZ" sz="3000" b="1" dirty="0"/>
              <a:t>Víceoborovou třídu lze zřídit: </a:t>
            </a:r>
          </a:p>
          <a:p>
            <a:pPr marL="400050"/>
            <a:r>
              <a:rPr lang="cs-CZ" sz="3000" b="1" dirty="0"/>
              <a:t>Z oborů vzdělání v daném ročníku a formě vzdělání s nižším počtem žáků než 17.</a:t>
            </a:r>
          </a:p>
          <a:p>
            <a:pPr marL="400050"/>
            <a:r>
              <a:rPr lang="cs-CZ" sz="3000" b="1" dirty="0" smtClean="0"/>
              <a:t>U </a:t>
            </a:r>
            <a:r>
              <a:rPr lang="cs-CZ" sz="3000" b="1" dirty="0"/>
              <a:t>oborů vzdělání s výučním listem kategorie dosaženého vzdělání E a H se dělí třída nejvýše na 3 skupiny, v každé skupině po jednom oboru vzdělání.</a:t>
            </a:r>
          </a:p>
          <a:p>
            <a:pPr marL="400050"/>
            <a:r>
              <a:rPr lang="cs-CZ" sz="3000" b="1" dirty="0"/>
              <a:t>U oborů vzdělání s maturitní zkouškou kategorie dosaženého vzdělání M, L se dělí třída nejvýše na 2 skupiny, v každé skupině po jednom oboru vzdělání.</a:t>
            </a:r>
          </a:p>
          <a:p>
            <a:pPr marL="400050"/>
            <a:r>
              <a:rPr lang="cs-CZ" sz="3000" b="1" dirty="0" smtClean="0"/>
              <a:t>Počet </a:t>
            </a:r>
            <a:r>
              <a:rPr lang="cs-CZ" sz="3000" b="1" dirty="0"/>
              <a:t>žáků ve víceoborové třídě nepřesáhne nejvyšší povolený počet žáků. </a:t>
            </a:r>
          </a:p>
          <a:p>
            <a:endParaRPr lang="cs-CZ" sz="3000" b="1" dirty="0"/>
          </a:p>
          <a:p>
            <a:pPr marL="0" indent="0">
              <a:buNone/>
            </a:pPr>
            <a:r>
              <a:rPr lang="cs-CZ" sz="3000" b="1" dirty="0" smtClean="0"/>
              <a:t>Víceoborovou </a:t>
            </a:r>
            <a:r>
              <a:rPr lang="cs-CZ" sz="3000" b="1" dirty="0"/>
              <a:t>třídu bude možné zřídit v případech, kdy počet žáků je v jednom oboru vzdělání v daném ročníku a formě vzdělávání je 17 a více žáků, společně se žáky v jiném oboru vzdělání v daném ročníku a formě vzdělávání, ve které je počet žáků nižší než 17. Počet žáků ve třídě nepřesáhne nejvyšší povolený počet žáků.</a:t>
            </a:r>
          </a:p>
          <a:p>
            <a:endParaRPr lang="cs-CZ" sz="3000" b="1" dirty="0"/>
          </a:p>
          <a:p>
            <a:pPr marL="0" indent="0">
              <a:buNone/>
            </a:pPr>
            <a:r>
              <a:rPr lang="cs-CZ" sz="3000" b="1" dirty="0"/>
              <a:t>Víceoborovou třídu nelze zřídit spojením oborů vzdělání skupiny , v nichž je jako součást přijímacího řízení stanovena rámcovým vzdělávacím programem talentová zkouška společně s obory vzdělání, kde není stanovena rámcovým vzdělávacím programem talentová zkouška.</a:t>
            </a:r>
          </a:p>
          <a:p>
            <a:pPr marL="0" indent="0">
              <a:buNone/>
            </a:pPr>
            <a:r>
              <a:rPr lang="cs-CZ" sz="3000" b="1" dirty="0"/>
              <a:t> </a:t>
            </a:r>
          </a:p>
          <a:p>
            <a:pPr marL="0" indent="0">
              <a:buNone/>
            </a:pPr>
            <a:r>
              <a:rPr lang="cs-CZ" sz="3000" b="1" dirty="0"/>
              <a:t>Víceoborové třídy oborů vzdělání Gymnázium a Gymnázium se sportovní přípravou lze zřídit pouze v případech stanovených pokud se v nich vzdělávají žáci stejné délky vzdělávacího programu uvedených oborů vzdělání, stejné formy vzdělávání a stejného ročníku. V těchto víceoborových třídách se nevzdělávají žáci jiných oborů vzdělání.</a:t>
            </a:r>
          </a:p>
        </p:txBody>
      </p:sp>
    </p:spTree>
    <p:extLst>
      <p:ext uri="{BB962C8B-B14F-4D97-AF65-F5344CB8AC3E}">
        <p14:creationId xmlns:p14="http://schemas.microsoft.com/office/powerpoint/2010/main" val="199647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043608" y="1686447"/>
            <a:ext cx="7571184" cy="5184576"/>
          </a:xfrm>
        </p:spPr>
        <p:txBody>
          <a:bodyPr/>
          <a:lstStyle/>
          <a:p>
            <a:pPr marL="0" indent="0" algn="ctr">
              <a:buNone/>
            </a:pPr>
            <a:r>
              <a:rPr lang="cs-CZ" sz="1700" b="1" dirty="0" smtClean="0">
                <a:solidFill>
                  <a:srgbClr val="418E96"/>
                </a:solidFill>
              </a:rPr>
              <a:t>Výpočet hodnot </a:t>
            </a:r>
            <a:r>
              <a:rPr lang="cs-CZ" sz="1700" b="1" dirty="0" err="1" smtClean="0">
                <a:solidFill>
                  <a:srgbClr val="418E96"/>
                </a:solidFill>
              </a:rPr>
              <a:t>PHmax</a:t>
            </a:r>
            <a:endParaRPr lang="cs-CZ" sz="1700" b="1" dirty="0" smtClean="0">
              <a:solidFill>
                <a:srgbClr val="418E96"/>
              </a:solidFill>
            </a:endParaRPr>
          </a:p>
          <a:p>
            <a:pPr marL="0" indent="0">
              <a:buNone/>
            </a:pPr>
            <a:endParaRPr lang="cs-CZ" sz="1700" b="1" dirty="0" smtClean="0">
              <a:solidFill>
                <a:srgbClr val="418E96"/>
              </a:solidFill>
            </a:endParaRPr>
          </a:p>
          <a:p>
            <a:pPr marL="0" indent="0">
              <a:buNone/>
            </a:pPr>
            <a:r>
              <a:rPr lang="cs-CZ" sz="1600" dirty="0" smtClean="0">
                <a:solidFill>
                  <a:srgbClr val="418E96"/>
                </a:solidFill>
              </a:rPr>
              <a:t>Střední </a:t>
            </a:r>
            <a:r>
              <a:rPr lang="cs-CZ" sz="1600" dirty="0">
                <a:solidFill>
                  <a:srgbClr val="418E96"/>
                </a:solidFill>
              </a:rPr>
              <a:t>odborná škola </a:t>
            </a:r>
          </a:p>
          <a:p>
            <a:r>
              <a:rPr lang="cs-CZ" sz="1400" dirty="0" smtClean="0"/>
              <a:t>Počet žáků:		520</a:t>
            </a:r>
          </a:p>
          <a:p>
            <a:r>
              <a:rPr lang="cs-CZ" sz="1400" dirty="0" smtClean="0"/>
              <a:t>Počet oborů vzdělání:	9</a:t>
            </a:r>
          </a:p>
          <a:p>
            <a:r>
              <a:rPr lang="cs-CZ" sz="1400" dirty="0"/>
              <a:t>Počet</a:t>
            </a:r>
            <a:r>
              <a:rPr lang="cs-CZ" sz="1400" dirty="0" smtClean="0"/>
              <a:t> tříd zřízených podle §16:	1</a:t>
            </a:r>
            <a:endParaRPr lang="cs-CZ" sz="1400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sz="1400" dirty="0" smtClean="0">
                <a:solidFill>
                  <a:srgbClr val="418E96"/>
                </a:solidFill>
              </a:rPr>
              <a:t>Obor </a:t>
            </a:r>
            <a:r>
              <a:rPr lang="cs-CZ" sz="1400" dirty="0">
                <a:solidFill>
                  <a:srgbClr val="418E96"/>
                </a:solidFill>
              </a:rPr>
              <a:t>vzdělání: 	Mechanik strojů a </a:t>
            </a:r>
            <a:r>
              <a:rPr lang="cs-CZ" sz="1400" dirty="0" smtClean="0">
                <a:solidFill>
                  <a:srgbClr val="418E96"/>
                </a:solidFill>
              </a:rPr>
              <a:t>zařízení (denní forma vzdělávání)</a:t>
            </a:r>
          </a:p>
          <a:p>
            <a:pPr>
              <a:buAutoNum type="arabicPeriod"/>
            </a:pPr>
            <a:r>
              <a:rPr lang="cs-CZ" sz="1400" dirty="0" smtClean="0"/>
              <a:t>ročník		30 žáků</a:t>
            </a:r>
            <a:endParaRPr lang="cs-CZ" sz="1400" dirty="0"/>
          </a:p>
          <a:p>
            <a:pPr>
              <a:buFont typeface="Arial" pitchFamily="34" charset="0"/>
              <a:buAutoNum type="arabicPeriod"/>
            </a:pPr>
            <a:r>
              <a:rPr lang="cs-CZ" sz="1400" dirty="0" smtClean="0"/>
              <a:t>ročník		26 žáků		Průměrný počet žáků v oboru vzdělání</a:t>
            </a:r>
          </a:p>
          <a:p>
            <a:pPr>
              <a:buFont typeface="Arial" pitchFamily="34" charset="0"/>
              <a:buAutoNum type="arabicPeriod"/>
            </a:pPr>
            <a:r>
              <a:rPr lang="cs-CZ" sz="1400" dirty="0" smtClean="0"/>
              <a:t>ročník		27 žáků			28 žáků</a:t>
            </a:r>
            <a:endParaRPr lang="cs-CZ" sz="1400" dirty="0"/>
          </a:p>
          <a:p>
            <a:pPr>
              <a:buFont typeface="Arial" pitchFamily="34" charset="0"/>
              <a:buAutoNum type="arabicPeriod"/>
            </a:pPr>
            <a:r>
              <a:rPr lang="cs-CZ" sz="1400" dirty="0"/>
              <a:t>r</a:t>
            </a:r>
            <a:r>
              <a:rPr lang="cs-CZ" sz="1400" dirty="0" smtClean="0"/>
              <a:t>očník		29 žáků</a:t>
            </a:r>
          </a:p>
          <a:p>
            <a:pPr>
              <a:buFont typeface="Arial" pitchFamily="34" charset="0"/>
              <a:buAutoNum type="arabicPeriod"/>
            </a:pPr>
            <a:endParaRPr lang="cs-CZ" sz="1400" dirty="0"/>
          </a:p>
          <a:p>
            <a:pPr>
              <a:buFont typeface="Arial" pitchFamily="34" charset="0"/>
              <a:buAutoNum type="arabicPeriod"/>
            </a:pPr>
            <a:endParaRPr lang="cs-CZ" sz="1400" dirty="0" smtClean="0"/>
          </a:p>
          <a:p>
            <a:pPr marL="457200" lvl="1" indent="0">
              <a:buNone/>
            </a:pPr>
            <a:r>
              <a:rPr lang="cs-CZ" sz="2400" b="1" dirty="0" smtClean="0">
                <a:solidFill>
                  <a:srgbClr val="0070C0"/>
                </a:solidFill>
              </a:rPr>
              <a:t>      27-30 žáků</a:t>
            </a:r>
            <a:endParaRPr lang="cs-CZ" sz="2400" b="1" dirty="0">
              <a:solidFill>
                <a:srgbClr val="0070C0"/>
              </a:solidFill>
            </a:endParaRPr>
          </a:p>
          <a:p>
            <a:pPr>
              <a:buFont typeface="Arial" pitchFamily="34" charset="0"/>
              <a:buAutoNum type="arabicPeriod"/>
            </a:pPr>
            <a:endParaRPr lang="cs-CZ" sz="1400" dirty="0" smtClean="0"/>
          </a:p>
          <a:p>
            <a:pPr marL="0" indent="0">
              <a:buNone/>
            </a:pPr>
            <a:r>
              <a:rPr lang="cs-CZ" sz="1400" dirty="0" smtClean="0"/>
              <a:t>Hodnota </a:t>
            </a:r>
            <a:r>
              <a:rPr lang="cs-CZ" sz="1400" dirty="0" err="1" smtClean="0"/>
              <a:t>PHmax</a:t>
            </a:r>
            <a:r>
              <a:rPr lang="cs-CZ" sz="1400" dirty="0" smtClean="0"/>
              <a:t> se vynásobí počtem ročníků   </a:t>
            </a:r>
            <a:r>
              <a:rPr lang="cs-CZ" sz="1800" dirty="0" smtClean="0">
                <a:solidFill>
                  <a:srgbClr val="FF0000"/>
                </a:solidFill>
              </a:rPr>
              <a:t>69 x 4 = 276</a:t>
            </a:r>
            <a:endParaRPr lang="cs-CZ" sz="1800" dirty="0">
              <a:solidFill>
                <a:srgbClr val="FF0000"/>
              </a:solidFill>
            </a:endParaRPr>
          </a:p>
        </p:txBody>
      </p:sp>
      <p:sp>
        <p:nvSpPr>
          <p:cNvPr id="4" name="Ovál 3"/>
          <p:cNvSpPr/>
          <p:nvPr/>
        </p:nvSpPr>
        <p:spPr>
          <a:xfrm>
            <a:off x="5364088" y="4509121"/>
            <a:ext cx="134644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6012160" y="4869161"/>
            <a:ext cx="0" cy="5652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4572000" y="5439079"/>
            <a:ext cx="331487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4. </a:t>
            </a:r>
            <a:r>
              <a:rPr lang="cs-CZ" dirty="0">
                <a:solidFill>
                  <a:srgbClr val="FF0000"/>
                </a:solidFill>
              </a:rPr>
              <a:t>p</a:t>
            </a:r>
            <a:r>
              <a:rPr lang="cs-CZ" dirty="0" smtClean="0">
                <a:solidFill>
                  <a:srgbClr val="FF0000"/>
                </a:solidFill>
              </a:rPr>
              <a:t>ásmo	= Hodnota </a:t>
            </a:r>
            <a:r>
              <a:rPr lang="cs-CZ" dirty="0" err="1" smtClean="0">
                <a:solidFill>
                  <a:srgbClr val="FF0000"/>
                </a:solidFill>
              </a:rPr>
              <a:t>PHmax</a:t>
            </a:r>
            <a:r>
              <a:rPr lang="cs-CZ" dirty="0" smtClean="0">
                <a:solidFill>
                  <a:srgbClr val="FF0000"/>
                </a:solidFill>
              </a:rPr>
              <a:t>	69</a:t>
            </a:r>
            <a:r>
              <a:rPr lang="cs-CZ" dirty="0" smtClean="0"/>
              <a:t> </a:t>
            </a:r>
            <a:endParaRPr lang="cs-CZ" dirty="0"/>
          </a:p>
        </p:txBody>
      </p:sp>
      <p:cxnSp>
        <p:nvCxnSpPr>
          <p:cNvPr id="12" name="Přímá spojnice se šipkou 11"/>
          <p:cNvCxnSpPr/>
          <p:nvPr/>
        </p:nvCxnSpPr>
        <p:spPr>
          <a:xfrm flipH="1">
            <a:off x="3555742" y="4801010"/>
            <a:ext cx="1976263" cy="869762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60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043608" y="1686447"/>
            <a:ext cx="7571184" cy="5184576"/>
          </a:xfrm>
        </p:spPr>
        <p:txBody>
          <a:bodyPr/>
          <a:lstStyle/>
          <a:p>
            <a:pPr marL="0" indent="0" algn="ctr">
              <a:buNone/>
            </a:pPr>
            <a:r>
              <a:rPr lang="cs-CZ" sz="1700" b="1" dirty="0" smtClean="0">
                <a:solidFill>
                  <a:srgbClr val="418E96"/>
                </a:solidFill>
              </a:rPr>
              <a:t>Výpočet hodnot </a:t>
            </a:r>
            <a:r>
              <a:rPr lang="cs-CZ" sz="1700" b="1" dirty="0" err="1" smtClean="0">
                <a:solidFill>
                  <a:srgbClr val="418E96"/>
                </a:solidFill>
              </a:rPr>
              <a:t>PHmax</a:t>
            </a:r>
            <a:r>
              <a:rPr lang="cs-CZ" sz="1700" b="1" dirty="0" smtClean="0">
                <a:solidFill>
                  <a:srgbClr val="418E96"/>
                </a:solidFill>
              </a:rPr>
              <a:t> – třída zřízená podle § 16 </a:t>
            </a:r>
          </a:p>
          <a:p>
            <a:pPr marL="0" indent="0">
              <a:buNone/>
            </a:pPr>
            <a:endParaRPr lang="cs-CZ" sz="1700" b="1" dirty="0" smtClean="0">
              <a:solidFill>
                <a:srgbClr val="418E96"/>
              </a:solidFill>
            </a:endParaRPr>
          </a:p>
          <a:p>
            <a:pPr marL="0" indent="0">
              <a:buNone/>
            </a:pPr>
            <a:r>
              <a:rPr lang="cs-CZ" dirty="0" smtClean="0"/>
              <a:t>     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sz="1400" dirty="0" smtClean="0">
                <a:solidFill>
                  <a:srgbClr val="418E96"/>
                </a:solidFill>
              </a:rPr>
              <a:t>Obor </a:t>
            </a:r>
            <a:r>
              <a:rPr lang="cs-CZ" sz="1400" dirty="0">
                <a:solidFill>
                  <a:srgbClr val="418E96"/>
                </a:solidFill>
              </a:rPr>
              <a:t>vzdělání: 	</a:t>
            </a:r>
            <a:r>
              <a:rPr lang="cs-CZ" sz="1400" dirty="0" smtClean="0">
                <a:solidFill>
                  <a:srgbClr val="418E96"/>
                </a:solidFill>
              </a:rPr>
              <a:t>Strojírenská práce (denní forma vzdělávání)</a:t>
            </a:r>
          </a:p>
          <a:p>
            <a:pPr>
              <a:buAutoNum type="arabicPeriod"/>
            </a:pPr>
            <a:r>
              <a:rPr lang="cs-CZ" sz="1400" dirty="0" smtClean="0"/>
              <a:t>ročník		</a:t>
            </a:r>
            <a:r>
              <a:rPr lang="cs-CZ" sz="1400" dirty="0" smtClean="0"/>
              <a:t>12 </a:t>
            </a:r>
            <a:r>
              <a:rPr lang="cs-CZ" sz="1400" dirty="0" smtClean="0"/>
              <a:t>žáků</a:t>
            </a:r>
            <a:endParaRPr lang="cs-CZ" sz="1400" dirty="0"/>
          </a:p>
          <a:p>
            <a:pPr>
              <a:buFont typeface="Arial" pitchFamily="34" charset="0"/>
              <a:buAutoNum type="arabicPeriod"/>
            </a:pPr>
            <a:r>
              <a:rPr lang="cs-CZ" sz="1400" dirty="0" smtClean="0"/>
              <a:t>ročník		</a:t>
            </a:r>
            <a:r>
              <a:rPr lang="cs-CZ" sz="1400" dirty="0" smtClean="0"/>
              <a:t>15 </a:t>
            </a:r>
            <a:r>
              <a:rPr lang="cs-CZ" sz="1400" dirty="0" smtClean="0"/>
              <a:t>žáků		Průměrný počet žáků v oboru vzdělání</a:t>
            </a:r>
          </a:p>
          <a:p>
            <a:pPr>
              <a:buFont typeface="Arial" pitchFamily="34" charset="0"/>
              <a:buAutoNum type="arabicPeriod"/>
            </a:pPr>
            <a:r>
              <a:rPr lang="cs-CZ" sz="1400" dirty="0" smtClean="0"/>
              <a:t>ročník		12 žáků			</a:t>
            </a:r>
            <a:r>
              <a:rPr lang="cs-CZ" sz="1400" dirty="0" smtClean="0"/>
              <a:t>13 </a:t>
            </a:r>
            <a:r>
              <a:rPr lang="cs-CZ" sz="1400" dirty="0" smtClean="0"/>
              <a:t>žáků</a:t>
            </a:r>
            <a:endParaRPr lang="cs-CZ" sz="1400" dirty="0"/>
          </a:p>
          <a:p>
            <a:pPr marL="0" indent="0">
              <a:buNone/>
            </a:pPr>
            <a:endParaRPr lang="cs-CZ" sz="1400" dirty="0"/>
          </a:p>
          <a:p>
            <a:pPr marL="457200" lvl="1" indent="0">
              <a:buNone/>
            </a:pPr>
            <a:r>
              <a:rPr lang="cs-CZ" sz="2400" b="1" dirty="0" smtClean="0">
                <a:solidFill>
                  <a:srgbClr val="0070C0"/>
                </a:solidFill>
              </a:rPr>
              <a:t>     20-24 žáků</a:t>
            </a:r>
          </a:p>
          <a:p>
            <a:pPr marL="0" indent="0">
              <a:buNone/>
            </a:pPr>
            <a:endParaRPr lang="cs-CZ" sz="1400" dirty="0" smtClean="0"/>
          </a:p>
          <a:p>
            <a:pPr marL="0" indent="0">
              <a:buNone/>
            </a:pPr>
            <a:endParaRPr lang="cs-CZ" sz="1400" dirty="0" smtClean="0"/>
          </a:p>
          <a:p>
            <a:pPr marL="0" indent="0">
              <a:buNone/>
            </a:pPr>
            <a:r>
              <a:rPr lang="cs-CZ" sz="1400" dirty="0" smtClean="0"/>
              <a:t>Hodnota </a:t>
            </a:r>
            <a:r>
              <a:rPr lang="cs-CZ" sz="1400" dirty="0" err="1" smtClean="0"/>
              <a:t>PHmax</a:t>
            </a:r>
            <a:r>
              <a:rPr lang="cs-CZ" sz="1400" dirty="0" smtClean="0"/>
              <a:t> se vynásobí počtem ročníků   </a:t>
            </a:r>
            <a:r>
              <a:rPr lang="cs-CZ" sz="1800" dirty="0" smtClean="0">
                <a:solidFill>
                  <a:srgbClr val="FF0000"/>
                </a:solidFill>
              </a:rPr>
              <a:t>61 x 3 = 183</a:t>
            </a:r>
            <a:endParaRPr lang="cs-CZ" sz="1800" dirty="0">
              <a:solidFill>
                <a:srgbClr val="FF0000"/>
              </a:solidFill>
            </a:endParaRPr>
          </a:p>
        </p:txBody>
      </p:sp>
      <p:sp>
        <p:nvSpPr>
          <p:cNvPr id="4" name="Ovál 3"/>
          <p:cNvSpPr/>
          <p:nvPr/>
        </p:nvSpPr>
        <p:spPr>
          <a:xfrm>
            <a:off x="5416698" y="4159650"/>
            <a:ext cx="134644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6089922" y="4519690"/>
            <a:ext cx="0" cy="4196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4515347" y="4940059"/>
            <a:ext cx="331487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rgbClr val="FF0000"/>
                </a:solidFill>
              </a:rPr>
              <a:t>2</a:t>
            </a:r>
            <a:r>
              <a:rPr lang="cs-CZ" dirty="0" smtClean="0">
                <a:solidFill>
                  <a:srgbClr val="FF0000"/>
                </a:solidFill>
              </a:rPr>
              <a:t>. </a:t>
            </a:r>
            <a:r>
              <a:rPr lang="cs-CZ" dirty="0">
                <a:solidFill>
                  <a:srgbClr val="FF0000"/>
                </a:solidFill>
              </a:rPr>
              <a:t>p</a:t>
            </a:r>
            <a:r>
              <a:rPr lang="cs-CZ" dirty="0" smtClean="0">
                <a:solidFill>
                  <a:srgbClr val="FF0000"/>
                </a:solidFill>
              </a:rPr>
              <a:t>ásmo	= Hodnota </a:t>
            </a:r>
            <a:r>
              <a:rPr lang="cs-CZ" dirty="0" err="1" smtClean="0">
                <a:solidFill>
                  <a:srgbClr val="FF0000"/>
                </a:solidFill>
              </a:rPr>
              <a:t>PHmax</a:t>
            </a:r>
            <a:r>
              <a:rPr lang="cs-CZ" dirty="0" smtClean="0">
                <a:solidFill>
                  <a:srgbClr val="FF0000"/>
                </a:solidFill>
              </a:rPr>
              <a:t>	61</a:t>
            </a:r>
            <a:r>
              <a:rPr lang="cs-CZ" dirty="0" smtClean="0"/>
              <a:t> </a:t>
            </a:r>
            <a:endParaRPr lang="cs-CZ" dirty="0"/>
          </a:p>
        </p:txBody>
      </p:sp>
      <p:cxnSp>
        <p:nvCxnSpPr>
          <p:cNvPr id="12" name="Přímá spojnice se šipkou 11"/>
          <p:cNvCxnSpPr/>
          <p:nvPr/>
        </p:nvCxnSpPr>
        <p:spPr>
          <a:xfrm flipH="1">
            <a:off x="3434887" y="4412566"/>
            <a:ext cx="2021396" cy="509722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/>
          <p:cNvSpPr txBox="1"/>
          <p:nvPr/>
        </p:nvSpPr>
        <p:spPr>
          <a:xfrm>
            <a:off x="2644815" y="2276872"/>
            <a:ext cx="151216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  </a:t>
            </a:r>
            <a:r>
              <a:rPr lang="cs-CZ" b="1" dirty="0" smtClean="0">
                <a:solidFill>
                  <a:srgbClr val="0070C0"/>
                </a:solidFill>
              </a:rPr>
              <a:t>6 </a:t>
            </a:r>
            <a:r>
              <a:rPr lang="cs-CZ" b="1" dirty="0">
                <a:solidFill>
                  <a:srgbClr val="0070C0"/>
                </a:solidFill>
              </a:rPr>
              <a:t>– </a:t>
            </a:r>
            <a:r>
              <a:rPr lang="cs-CZ" b="1" dirty="0" smtClean="0">
                <a:solidFill>
                  <a:srgbClr val="0070C0"/>
                </a:solidFill>
              </a:rPr>
              <a:t>10  žáků </a:t>
            </a:r>
          </a:p>
          <a:p>
            <a:r>
              <a:rPr lang="cs-CZ" b="1" dirty="0" smtClean="0">
                <a:solidFill>
                  <a:srgbClr val="0070C0"/>
                </a:solidFill>
              </a:rPr>
              <a:t>10 </a:t>
            </a:r>
            <a:r>
              <a:rPr lang="cs-CZ" b="1" dirty="0">
                <a:solidFill>
                  <a:srgbClr val="0070C0"/>
                </a:solidFill>
              </a:rPr>
              <a:t>– 14  </a:t>
            </a:r>
            <a:r>
              <a:rPr lang="cs-CZ" b="1" dirty="0" smtClean="0">
                <a:solidFill>
                  <a:srgbClr val="0070C0"/>
                </a:solidFill>
              </a:rPr>
              <a:t>žáků</a:t>
            </a:r>
            <a:endParaRPr lang="cs-CZ" b="1" dirty="0">
              <a:solidFill>
                <a:srgbClr val="0070C0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5416698" y="2276872"/>
            <a:ext cx="151216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0070C0"/>
                </a:solidFill>
              </a:rPr>
              <a:t>17 – </a:t>
            </a:r>
            <a:r>
              <a:rPr lang="cs-CZ" b="1" dirty="0" smtClean="0">
                <a:solidFill>
                  <a:srgbClr val="0070C0"/>
                </a:solidFill>
              </a:rPr>
              <a:t>20  žáků </a:t>
            </a:r>
          </a:p>
          <a:p>
            <a:r>
              <a:rPr lang="cs-CZ" b="1" dirty="0" smtClean="0">
                <a:solidFill>
                  <a:srgbClr val="0070C0"/>
                </a:solidFill>
              </a:rPr>
              <a:t>20 </a:t>
            </a:r>
            <a:r>
              <a:rPr lang="cs-CZ" b="1" dirty="0">
                <a:solidFill>
                  <a:srgbClr val="0070C0"/>
                </a:solidFill>
              </a:rPr>
              <a:t>– </a:t>
            </a:r>
            <a:r>
              <a:rPr lang="cs-CZ" b="1" dirty="0" smtClean="0">
                <a:solidFill>
                  <a:srgbClr val="0070C0"/>
                </a:solidFill>
              </a:rPr>
              <a:t>24  žáků</a:t>
            </a:r>
            <a:endParaRPr lang="cs-CZ" b="1" dirty="0">
              <a:solidFill>
                <a:srgbClr val="0070C0"/>
              </a:solidFill>
            </a:endParaRPr>
          </a:p>
        </p:txBody>
      </p:sp>
      <p:sp>
        <p:nvSpPr>
          <p:cNvPr id="10" name="Šipka doprava 9"/>
          <p:cNvSpPr/>
          <p:nvPr/>
        </p:nvSpPr>
        <p:spPr>
          <a:xfrm>
            <a:off x="4445585" y="2492896"/>
            <a:ext cx="564544" cy="257425"/>
          </a:xfrm>
          <a:prstGeom prst="rightArrow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15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3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184116"/>
              </p:ext>
            </p:extLst>
          </p:nvPr>
        </p:nvGraphicFramePr>
        <p:xfrm>
          <a:off x="1043608" y="1196750"/>
          <a:ext cx="7327655" cy="53233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618"/>
                <a:gridCol w="523273"/>
                <a:gridCol w="587534"/>
                <a:gridCol w="589371"/>
                <a:gridCol w="391078"/>
                <a:gridCol w="352521"/>
                <a:gridCol w="352521"/>
                <a:gridCol w="440650"/>
                <a:gridCol w="455339"/>
                <a:gridCol w="492060"/>
                <a:gridCol w="705041"/>
                <a:gridCol w="705041"/>
                <a:gridCol w="683009"/>
                <a:gridCol w="631599"/>
              </a:tblGrid>
              <a:tr h="288100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cs-CZ" sz="1800" b="1" u="none" strike="noStrike" dirty="0">
                          <a:solidFill>
                            <a:srgbClr val="418E96"/>
                          </a:solidFill>
                          <a:effectLst/>
                        </a:rPr>
                        <a:t>Metodika výpočtu pro vzorovou školu</a:t>
                      </a:r>
                      <a:endParaRPr lang="cs-CZ" sz="1800" b="1" i="0" u="none" strike="noStrike" dirty="0">
                        <a:solidFill>
                          <a:srgbClr val="418E9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115799"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</a:tr>
              <a:tr h="13146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l-PL" sz="800" u="none" strike="noStrike">
                          <a:effectLst/>
                        </a:rPr>
                        <a:t>údaje o oborech a studiu</a:t>
                      </a:r>
                      <a:endParaRPr lang="pl-PL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Počet žáků v ročníku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průměrný počet žáků v oboru vzdělání 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 dirty="0">
                          <a:effectLst/>
                        </a:rPr>
                        <a:t>počet tříd v oboru vzdělání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 dirty="0">
                          <a:effectLst/>
                        </a:rPr>
                        <a:t>Maximální výše hodnoty </a:t>
                      </a:r>
                      <a:r>
                        <a:rPr lang="cs-CZ" sz="800" u="none" strike="noStrike" dirty="0" err="1">
                          <a:effectLst/>
                        </a:rPr>
                        <a:t>Phmax</a:t>
                      </a:r>
                      <a:r>
                        <a:rPr lang="cs-CZ" sz="800" u="none" strike="noStrike" dirty="0">
                          <a:effectLst/>
                        </a:rPr>
                        <a:t> </a:t>
                      </a:r>
                      <a:r>
                        <a:rPr lang="cs-CZ" sz="800" u="none" strike="noStrike" dirty="0" smtClean="0">
                          <a:effectLst/>
                        </a:rPr>
                        <a:t>podle </a:t>
                      </a:r>
                      <a:r>
                        <a:rPr lang="cs-CZ" sz="800" u="none" strike="noStrike" dirty="0">
                          <a:effectLst/>
                        </a:rPr>
                        <a:t>NV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výše opravného koeficientu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Maximální výše hodnoty Phmax podle NV po použití opravného koeficientu na 1 třídu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Celková výše hodnoty Phmax na obor vzdělání (všechny třídy a ročníky) 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</a:tr>
              <a:tr h="75186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Pořadové číslo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druh studia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kód oboru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název oboru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1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800" u="none" strike="noStrike">
                          <a:effectLst/>
                        </a:rPr>
                        <a:t>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227056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denní, 1 obor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23-44-L/01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mechanik strojů a zařízení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27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29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28,0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69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69,00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276,00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17299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víceoborová třída 2 obory, denní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36-47-M/01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Stavebnictví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8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9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9,0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36,00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144,00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16209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26-41-M/01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Elektrotechnika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11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11,5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33,00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132,00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22544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4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víceoborová třída 3 obory, denní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23-51-H/01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 dirty="0">
                          <a:effectLst/>
                        </a:rPr>
                        <a:t>strojní mechanik</a:t>
                      </a:r>
                      <a:endParaRPr lang="cs-CZ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8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8,0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78,00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13146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26-51-H/01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Elektrikář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8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9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8,0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78,00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13146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36-67-H/01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Zedník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9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26,00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78,00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221650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5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víceoborová třída 1 obor více než 17 žáků a další obor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36-64-H/01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Tesař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21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18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20,3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>
                          <a:effectLst/>
                        </a:rPr>
                        <a:t>79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79,00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237,00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332734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6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 dirty="0">
                          <a:effectLst/>
                        </a:rPr>
                        <a:t>36-69-H/01</a:t>
                      </a:r>
                      <a:endParaRPr lang="cs-CZ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Pokrývač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7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6,3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22,00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66,00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335091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7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denní, 1 obor s nižším počtem žáků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39-52-H/01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Instalatér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>
                          <a:effectLst/>
                        </a:rPr>
                        <a:t>11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b="0" u="none" strike="noStrike" dirty="0" smtClean="0">
                          <a:effectLst/>
                        </a:rPr>
                        <a:t>15</a:t>
                      </a:r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 smtClean="0">
                          <a:effectLst/>
                        </a:rPr>
                        <a:t>14,7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 smtClean="0">
                          <a:effectLst/>
                        </a:rPr>
                        <a:t>62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 smtClean="0">
                          <a:effectLst/>
                        </a:rPr>
                        <a:t>62,00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 smtClean="0">
                          <a:effectLst/>
                        </a:rPr>
                        <a:t>186,00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227056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8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Kombinovaná forma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23-44-L/10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mechanik strojů a zařízení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15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18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23,3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54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0,26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14,04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56,16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382083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9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 dirty="0">
                          <a:effectLst/>
                        </a:rPr>
                        <a:t>denní, 1 obor podle §16 ŠZ</a:t>
                      </a:r>
                      <a:endParaRPr lang="cs-CZ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 dirty="0">
                          <a:effectLst/>
                        </a:rPr>
                        <a:t>23-51-E/01</a:t>
                      </a:r>
                      <a:endParaRPr lang="cs-CZ" sz="7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Strojírenské práce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 smtClean="0">
                          <a:effectLst/>
                        </a:rPr>
                        <a:t>12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 smtClean="0">
                          <a:effectLst/>
                        </a:rPr>
                        <a:t>15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smtClean="0">
                          <a:effectLst/>
                        </a:rPr>
                        <a:t>13,0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3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800" u="none" strike="noStrike">
                          <a:effectLst/>
                        </a:rPr>
                        <a:t>podle sloupce s počtem žáků 20 - 24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61,00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183,00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632703"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10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vzdělávání podle IVP 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23-44-L/01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700" u="none" strike="noStrike">
                          <a:effectLst/>
                        </a:rPr>
                        <a:t>mechanik strojů a zařízení</a:t>
                      </a:r>
                      <a:endParaRPr lang="cs-CZ" sz="7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 dirty="0">
                          <a:effectLst/>
                        </a:rPr>
                        <a:t>1</a:t>
                      </a:r>
                      <a:endParaRPr lang="cs-CZ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1,0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2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8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800" u="none" strike="noStrike">
                          <a:effectLst/>
                        </a:rPr>
                        <a:t>10% docházky žáka z celkového počtu hodin ve školním roce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0,80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800" u="none" strike="noStrike">
                          <a:effectLst/>
                        </a:rPr>
                        <a:t>1,60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31896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>
                          <a:effectLst/>
                        </a:rPr>
                        <a:t>Celkem  Phmax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900" b="1" u="none" strike="noStrike" dirty="0" smtClean="0">
                          <a:effectLst/>
                        </a:rPr>
                        <a:t>454,84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cs-CZ" sz="900" b="1" u="none" strike="noStrike" dirty="0" smtClean="0">
                          <a:effectLst/>
                        </a:rPr>
                        <a:t>1515,76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2881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900" u="none" strike="noStrike">
                          <a:effectLst/>
                        </a:rPr>
                        <a:t>celkem žáci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1" u="none" strike="noStrike" dirty="0" smtClean="0">
                          <a:effectLst/>
                        </a:rPr>
                        <a:t>148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1" u="none" strike="noStrike" dirty="0" smtClean="0">
                          <a:effectLst/>
                        </a:rPr>
                        <a:t>142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1" u="none" strike="noStrike" dirty="0">
                          <a:effectLst/>
                        </a:rPr>
                        <a:t>74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1" u="none" strike="noStrike" dirty="0" smtClean="0">
                          <a:effectLst/>
                        </a:rPr>
                        <a:t>508</a:t>
                      </a:r>
                      <a:endParaRPr lang="cs-CZ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900" u="none" strike="noStrike">
                          <a:effectLst/>
                        </a:rPr>
                        <a:t>x</a:t>
                      </a:r>
                      <a:endParaRPr lang="cs-CZ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/>
                </a:tc>
              </a:tr>
              <a:tr h="115799"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</a:tr>
              <a:tr h="131463">
                <a:tc gridSpan="13">
                  <a:txBody>
                    <a:bodyPr/>
                    <a:lstStyle/>
                    <a:p>
                      <a:pPr algn="l" fontAlgn="b"/>
                      <a:r>
                        <a:rPr lang="cs-CZ" sz="800" u="none" strike="noStrike">
                          <a:effectLst/>
                        </a:rPr>
                        <a:t>Údaje pro výpočet jsou uvedeny pro maximální hodnoty Phmax, na které škola obdrží finanční prostředky.</a:t>
                      </a:r>
                      <a:endParaRPr lang="cs-CZ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cs-CZ" sz="7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86" marR="5986" marT="5986" marB="0" anchor="b"/>
                </a:tc>
              </a:tr>
            </a:tbl>
          </a:graphicData>
        </a:graphic>
      </p:graphicFrame>
      <p:sp>
        <p:nvSpPr>
          <p:cNvPr id="3" name="Obdélník 2"/>
          <p:cNvSpPr/>
          <p:nvPr/>
        </p:nvSpPr>
        <p:spPr>
          <a:xfrm>
            <a:off x="1115616" y="2420888"/>
            <a:ext cx="727280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1115616" y="2708920"/>
            <a:ext cx="72728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1115616" y="4653136"/>
            <a:ext cx="727280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1115616" y="3502544"/>
            <a:ext cx="7272808" cy="5745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115616" y="5013176"/>
            <a:ext cx="7272808" cy="57606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115781" y="4437112"/>
            <a:ext cx="7272808" cy="2160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10" name="Ovál 9"/>
          <p:cNvSpPr/>
          <p:nvPr/>
        </p:nvSpPr>
        <p:spPr>
          <a:xfrm>
            <a:off x="7812360" y="5589240"/>
            <a:ext cx="770384" cy="3383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742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Zaoblený obdélník 2"/>
          <p:cNvSpPr/>
          <p:nvPr/>
        </p:nvSpPr>
        <p:spPr>
          <a:xfrm>
            <a:off x="1835696" y="1988840"/>
            <a:ext cx="5760640" cy="39604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Výsledná hodnota </a:t>
            </a:r>
            <a:r>
              <a:rPr lang="cs-CZ" dirty="0" err="1" smtClean="0"/>
              <a:t>PHmax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Ředitel				2 hodiny</a:t>
            </a:r>
          </a:p>
          <a:p>
            <a:r>
              <a:rPr lang="cs-CZ" dirty="0" smtClean="0"/>
              <a:t>Zástupce ředitele			4 hodiny</a:t>
            </a:r>
          </a:p>
          <a:p>
            <a:r>
              <a:rPr lang="cs-CZ" dirty="0" smtClean="0"/>
              <a:t>Vedoucí učitel odborného výcviku	7 hodin</a:t>
            </a:r>
          </a:p>
          <a:p>
            <a:r>
              <a:rPr lang="cs-CZ" dirty="0" smtClean="0"/>
              <a:t>Výchovný poradce  			17 hodin</a:t>
            </a:r>
          </a:p>
          <a:p>
            <a:r>
              <a:rPr lang="cs-CZ" dirty="0" smtClean="0"/>
              <a:t>Metodik prevence			16 hodiny výuky</a:t>
            </a:r>
          </a:p>
          <a:p>
            <a:r>
              <a:rPr lang="cs-CZ" dirty="0" smtClean="0"/>
              <a:t>Pedagogičtí pracovníci</a:t>
            </a:r>
          </a:p>
          <a:p>
            <a:endParaRPr lang="cs-CZ" dirty="0" smtClean="0"/>
          </a:p>
          <a:p>
            <a:r>
              <a:rPr lang="cs-CZ" dirty="0" smtClean="0"/>
              <a:t>61,5 úvazků </a:t>
            </a:r>
            <a:r>
              <a:rPr lang="cs-CZ" dirty="0" smtClean="0"/>
              <a:t>x 21 hodin = 1 </a:t>
            </a:r>
            <a:r>
              <a:rPr lang="cs-CZ" dirty="0" smtClean="0"/>
              <a:t>291,5  </a:t>
            </a:r>
            <a:r>
              <a:rPr lang="cs-CZ" dirty="0" smtClean="0"/>
              <a:t>hodin</a:t>
            </a:r>
          </a:p>
          <a:p>
            <a:endParaRPr lang="cs-CZ" dirty="0"/>
          </a:p>
          <a:p>
            <a:r>
              <a:rPr lang="cs-CZ" dirty="0" err="1" smtClean="0"/>
              <a:t>Phmax</a:t>
            </a:r>
            <a:r>
              <a:rPr lang="cs-CZ" dirty="0" smtClean="0"/>
              <a:t> = 1 545,76</a:t>
            </a:r>
            <a:endParaRPr lang="cs-CZ" dirty="0"/>
          </a:p>
        </p:txBody>
      </p:sp>
      <p:sp>
        <p:nvSpPr>
          <p:cNvPr id="4" name="Ovál 3"/>
          <p:cNvSpPr/>
          <p:nvPr/>
        </p:nvSpPr>
        <p:spPr>
          <a:xfrm>
            <a:off x="4355976" y="4725144"/>
            <a:ext cx="151216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ál 4"/>
          <p:cNvSpPr/>
          <p:nvPr/>
        </p:nvSpPr>
        <p:spPr>
          <a:xfrm>
            <a:off x="2627784" y="5229200"/>
            <a:ext cx="1512168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31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MSM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18E96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adp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843</Words>
  <Application>Microsoft Office PowerPoint</Application>
  <PresentationFormat>Předvádění na obrazovce (4:3)</PresentationFormat>
  <Paragraphs>402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Arial</vt:lpstr>
      <vt:lpstr>Calibri</vt:lpstr>
      <vt:lpstr>Helvetica Narrow</vt:lpstr>
      <vt:lpstr>Motiv systému Office</vt:lpstr>
      <vt:lpstr> PHmax ve středním vzdělávání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Státní podpora sportu  pro rok 2013</dc:title>
  <dc:creator>User</dc:creator>
  <cp:lastModifiedBy>Stará Marta</cp:lastModifiedBy>
  <cp:revision>195</cp:revision>
  <cp:lastPrinted>2017-09-19T12:56:25Z</cp:lastPrinted>
  <dcterms:created xsi:type="dcterms:W3CDTF">2013-10-09T10:41:53Z</dcterms:created>
  <dcterms:modified xsi:type="dcterms:W3CDTF">2017-09-19T14:15:24Z</dcterms:modified>
</cp:coreProperties>
</file>