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75" r:id="rId4"/>
    <p:sldId id="258" r:id="rId5"/>
    <p:sldId id="259" r:id="rId6"/>
    <p:sldId id="260" r:id="rId7"/>
    <p:sldId id="261" r:id="rId8"/>
    <p:sldId id="277" r:id="rId9"/>
    <p:sldId id="276" r:id="rId10"/>
    <p:sldId id="294" r:id="rId11"/>
    <p:sldId id="279" r:id="rId12"/>
    <p:sldId id="270" r:id="rId13"/>
    <p:sldId id="307" r:id="rId14"/>
    <p:sldId id="267" r:id="rId15"/>
    <p:sldId id="305" r:id="rId16"/>
    <p:sldId id="306" r:id="rId17"/>
    <p:sldId id="282" r:id="rId18"/>
    <p:sldId id="303" r:id="rId19"/>
    <p:sldId id="301" r:id="rId20"/>
    <p:sldId id="288" r:id="rId21"/>
    <p:sldId id="302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087" autoAdjust="0"/>
  </p:normalViewPr>
  <p:slideViewPr>
    <p:cSldViewPr>
      <p:cViewPr>
        <p:scale>
          <a:sx n="100" d="100"/>
          <a:sy n="100" d="100"/>
        </p:scale>
        <p:origin x="946" y="-6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3807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10/3/17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38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10/3/17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038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10/3/17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58668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10/3/17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061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10/3/17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485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10/3/17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9836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19164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1870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10/3/17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00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88833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1480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379504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21084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55060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35003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4CBEAF9-9E58-4CC8-A6FF-6DD8A58DEEA4}" type="datetimeFigureOut">
              <a:rPr lang="en-US" smtClean="0"/>
              <a:pPr eaLnBrk="1" latinLnBrk="0" hangingPunct="1"/>
              <a:t>10/3/17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15161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10/3/17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29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  <p:sldLayoutId id="214748392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zs-konference.cz/?details=true&amp;id_kurzu=149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2780928"/>
            <a:ext cx="8784976" cy="1728192"/>
          </a:xfrm>
        </p:spPr>
        <p:txBody>
          <a:bodyPr>
            <a:normAutofit fontScale="90000"/>
          </a:bodyPr>
          <a:lstStyle/>
          <a:p>
            <a:r>
              <a:rPr lang="cs-CZ" dirty="0"/>
              <a:t>Metodický seminář </a:t>
            </a:r>
            <a:br>
              <a:rPr lang="cs-CZ" dirty="0"/>
            </a:br>
            <a:r>
              <a:rPr lang="cs-CZ" sz="3600" dirty="0"/>
              <a:t>a</a:t>
            </a:r>
            <a:r>
              <a:rPr lang="cs-CZ" dirty="0"/>
              <a:t> </a:t>
            </a:r>
            <a:br>
              <a:rPr lang="cs-CZ" dirty="0"/>
            </a:br>
            <a:r>
              <a:rPr lang="cs-CZ" dirty="0"/>
              <a:t>28. valná hromada</a:t>
            </a:r>
            <a:br>
              <a:rPr lang="cs-CZ" dirty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13259" y="4581128"/>
            <a:ext cx="6517482" cy="676672"/>
          </a:xfrm>
        </p:spPr>
        <p:txBody>
          <a:bodyPr/>
          <a:lstStyle/>
          <a:p>
            <a:r>
              <a:rPr lang="cs-CZ" dirty="0"/>
              <a:t>Špindlerův Mlýn 4. – 5. Října 2017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88640"/>
            <a:ext cx="4743450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87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5. NV 445/2016 – Seznam OV s povinnou MZ z MAT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95536" y="2564903"/>
            <a:ext cx="9145016" cy="3528393"/>
          </a:xfrm>
        </p:spPr>
        <p:txBody>
          <a:bodyPr>
            <a:normAutofit/>
          </a:bodyPr>
          <a:lstStyle/>
          <a:p>
            <a:r>
              <a:rPr lang="cs-CZ" dirty="0"/>
              <a:t>OD roku 2020/21 povinné pro gymnázia a Lycea</a:t>
            </a:r>
            <a:br>
              <a:rPr lang="cs-CZ" dirty="0"/>
            </a:br>
            <a:endParaRPr lang="cs-CZ" dirty="0"/>
          </a:p>
          <a:p>
            <a:r>
              <a:rPr lang="cs-CZ" dirty="0"/>
              <a:t>OD roku 2021/22 Pro ostatní (mimo skupinu oborů 82 a obory zdravotních a sociální služeb)</a:t>
            </a:r>
          </a:p>
          <a:p>
            <a:pPr marL="0" indent="0">
              <a:buNone/>
            </a:pP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827584" y="4797152"/>
            <a:ext cx="51845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2887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938274"/>
          </a:xfrm>
        </p:spPr>
        <p:txBody>
          <a:bodyPr>
            <a:normAutofit/>
          </a:bodyPr>
          <a:lstStyle/>
          <a:p>
            <a:r>
              <a:rPr lang="cs-CZ" dirty="0"/>
              <a:t> 6. Praktická výuka a použití CHLS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23529" y="1412776"/>
            <a:ext cx="8568951" cy="5184576"/>
          </a:xfrm>
        </p:spPr>
        <p:txBody>
          <a:bodyPr>
            <a:normAutofit/>
          </a:bodyPr>
          <a:lstStyle/>
          <a:p>
            <a:r>
              <a:rPr lang="cs-CZ" dirty="0"/>
              <a:t>Školský zákon, § 65</a:t>
            </a:r>
          </a:p>
          <a:p>
            <a:r>
              <a:rPr lang="cs-CZ" dirty="0"/>
              <a:t>(4) </a:t>
            </a:r>
            <a:r>
              <a:rPr lang="cs-CZ" b="1" dirty="0"/>
              <a:t>Při praktickém vyučování smějí žáci </a:t>
            </a:r>
            <a:r>
              <a:rPr lang="cs-CZ" dirty="0"/>
              <a:t>pod přímým dohledem nebo dozorem osoby s odbornou způsobilostí podle jiného právního předpisu nakládat s nebezpečnými chemickými látkami nebo směsmi nebo vykonávat činnosti spojené s nebezpečnou expozicí prachu, </a:t>
            </a:r>
            <a:r>
              <a:rPr lang="cs-CZ" b="1" dirty="0"/>
              <a:t>které jsou stanoveny v prováděcím právním předpise</a:t>
            </a:r>
            <a:r>
              <a:rPr lang="cs-CZ" dirty="0"/>
              <a:t>. Ministerstvo stanoví prováděcím právním předpisem seznam látek, směsí a prachů uvedených ve větě první, podmínky nakládání s látkami a směsmi a podmínky výkonu činností spojených s nebezpečnou expozicí prachů.</a:t>
            </a:r>
          </a:p>
          <a:p>
            <a:r>
              <a:rPr lang="cs-CZ" dirty="0"/>
              <a:t>VYHLÁŠKA ze dne ……… 2017 o seznamu nebezpečných chemických látek, směsí a prachů a podmínkách nakládání ….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1963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7. Platové poměry ve školství –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330" y="1700809"/>
            <a:ext cx="7772870" cy="40903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dirty="0"/>
              <a:t>…růst platu mezi roky 2016 a 2020 směřující k cílovému stavu, kdy učitelský plat dosáhne úrovně cca 130% průměrného platu v ČR…</a:t>
            </a:r>
          </a:p>
          <a:p>
            <a:pPr marL="0" indent="0">
              <a:buNone/>
            </a:pPr>
            <a:r>
              <a:rPr lang="cs-CZ" dirty="0"/>
              <a:t>Spolupráce s čmos pš na společném postupu, 1.9.  Proběhlo setkání v Betlémské kapli</a:t>
            </a:r>
          </a:p>
          <a:p>
            <a:pPr marL="0" indent="0">
              <a:buNone/>
            </a:pPr>
            <a:r>
              <a:rPr lang="cs-CZ" b="1" dirty="0"/>
              <a:t>Od 1.11. 2017</a:t>
            </a:r>
          </a:p>
          <a:p>
            <a:pPr marL="0" indent="0">
              <a:buNone/>
            </a:pPr>
            <a:r>
              <a:rPr lang="cs-CZ" b="1" dirty="0"/>
              <a:t>+ 15% tarifu pedagogové, + 10% tarifu ostatní</a:t>
            </a:r>
          </a:p>
          <a:p>
            <a:pPr marL="0" indent="0">
              <a:buNone/>
            </a:pPr>
            <a:r>
              <a:rPr lang="cs-CZ" b="1" dirty="0"/>
              <a:t>Požadavek na rozpočet 2018 + 15% platu </a:t>
            </a:r>
            <a:r>
              <a:rPr lang="cs-CZ" b="1" dirty="0" err="1"/>
              <a:t>ped</a:t>
            </a:r>
            <a:r>
              <a:rPr lang="cs-CZ" b="1" dirty="0"/>
              <a:t>. A +10% ostatní</a:t>
            </a:r>
          </a:p>
          <a:p>
            <a:pPr marL="0" indent="0">
              <a:buNone/>
            </a:pPr>
            <a:r>
              <a:rPr lang="cs-CZ" b="1" dirty="0"/>
              <a:t>Nutný Další nárůst v následujících letech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b="1" dirty="0"/>
              <a:t>Katalog prací</a:t>
            </a:r>
          </a:p>
          <a:p>
            <a:pPr marL="0" indent="0">
              <a:buNone/>
            </a:pPr>
            <a:r>
              <a:rPr lang="cs-CZ" dirty="0"/>
              <a:t>Návrh zařazení na pozici 2.16.1 (učitel odborného výcviku) z 9. do 10. platové třídy</a:t>
            </a:r>
          </a:p>
        </p:txBody>
      </p:sp>
    </p:spTree>
    <p:extLst>
      <p:ext uri="{BB962C8B-B14F-4D97-AF65-F5344CB8AC3E}">
        <p14:creationId xmlns:p14="http://schemas.microsoft.com/office/powerpoint/2010/main" val="2844881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3E0DD4-3DE3-4D21-AFFB-5D44EA6F5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946385"/>
          </a:xfrm>
        </p:spPr>
        <p:txBody>
          <a:bodyPr>
            <a:normAutofit/>
          </a:bodyPr>
          <a:lstStyle/>
          <a:p>
            <a:pPr marL="514350" indent="-514350"/>
            <a:r>
              <a:rPr lang="cs-CZ" dirty="0"/>
              <a:t>8. Povinné datové schránky 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720D87F3-13A1-4DB6-8CA7-A07059BF351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/>
              <a:t>Datové schránky OVM</a:t>
            </a:r>
          </a:p>
          <a:p>
            <a:r>
              <a:rPr lang="cs-CZ" dirty="0"/>
              <a:t>Doručování prostřednictvím Datové schránky</a:t>
            </a:r>
          </a:p>
          <a:p>
            <a:r>
              <a:rPr lang="cs-CZ" dirty="0"/>
              <a:t>Dokument je doručen </a:t>
            </a:r>
            <a:r>
              <a:rPr lang="cs-CZ" b="1" dirty="0">
                <a:latin typeface="Calibri Light" panose="020F0302020204030204" pitchFamily="34" charset="0"/>
                <a:ea typeface="Calibri" panose="020F0502020204030204" pitchFamily="34" charset="0"/>
              </a:rPr>
              <a:t>okamžikem dodání</a:t>
            </a:r>
            <a:r>
              <a:rPr lang="cs-CZ" dirty="0">
                <a:latin typeface="Calibri Light" panose="020F0302020204030204" pitchFamily="34" charset="0"/>
                <a:ea typeface="Calibri" panose="020F0502020204030204" pitchFamily="34" charset="0"/>
              </a:rPr>
              <a:t> </a:t>
            </a:r>
          </a:p>
          <a:p>
            <a:endParaRPr lang="cs-CZ" dirty="0">
              <a:latin typeface="Calibri Light" panose="020F0302020204030204" pitchFamily="34" charset="0"/>
            </a:endParaRPr>
          </a:p>
          <a:p>
            <a:r>
              <a:rPr lang="cs-CZ" dirty="0">
                <a:latin typeface="Calibri Light" panose="020F0302020204030204" pitchFamily="34" charset="0"/>
              </a:rPr>
              <a:t>Vazba na spisovou službu ?</a:t>
            </a:r>
          </a:p>
          <a:p>
            <a:r>
              <a:rPr lang="cs-CZ" dirty="0">
                <a:latin typeface="Calibri Light" panose="020F0302020204030204" pitchFamily="34" charset="0"/>
              </a:rPr>
              <a:t>Vazba na GDPR ?</a:t>
            </a:r>
            <a:endParaRPr lang="cs-CZ" dirty="0"/>
          </a:p>
        </p:txBody>
      </p:sp>
      <p:cxnSp>
        <p:nvCxnSpPr>
          <p:cNvPr id="5" name="Přímá spojnice 4">
            <a:extLst>
              <a:ext uri="{FF2B5EF4-FFF2-40B4-BE49-F238E27FC236}">
                <a16:creationId xmlns:a16="http://schemas.microsoft.com/office/drawing/2014/main" id="{A25E62F4-E907-41A5-980A-A1D9CE67CA97}"/>
              </a:ext>
            </a:extLst>
          </p:cNvPr>
          <p:cNvCxnSpPr/>
          <p:nvPr/>
        </p:nvCxnSpPr>
        <p:spPr>
          <a:xfrm>
            <a:off x="1115616" y="4077072"/>
            <a:ext cx="43204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979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1082290"/>
          </a:xfrm>
        </p:spPr>
        <p:txBody>
          <a:bodyPr/>
          <a:lstStyle/>
          <a:p>
            <a:r>
              <a:rPr lang="cs-CZ" dirty="0"/>
              <a:t>Stanovisko valné hromady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95536" y="1844825"/>
            <a:ext cx="8062664" cy="3946376"/>
          </a:xfrm>
        </p:spPr>
        <p:txBody>
          <a:bodyPr>
            <a:normAutofit/>
          </a:bodyPr>
          <a:lstStyle/>
          <a:p>
            <a:r>
              <a:rPr lang="cs-CZ" dirty="0"/>
              <a:t>Projednání v odborných sekcích</a:t>
            </a:r>
          </a:p>
          <a:p>
            <a:r>
              <a:rPr lang="cs-CZ" dirty="0"/>
              <a:t>Vyjádření ve výstupu z jednání sekcí</a:t>
            </a:r>
          </a:p>
          <a:p>
            <a:r>
              <a:rPr lang="cs-CZ" dirty="0"/>
              <a:t>Zapracování do stanoviska VH</a:t>
            </a:r>
            <a:br>
              <a:rPr lang="cs-CZ" dirty="0"/>
            </a:br>
            <a:endParaRPr lang="cs-CZ" dirty="0"/>
          </a:p>
          <a:p>
            <a:r>
              <a:rPr lang="cs-CZ" dirty="0"/>
              <a:t>Reforma financování v </a:t>
            </a:r>
            <a:r>
              <a:rPr lang="cs-CZ" dirty="0" err="1"/>
              <a:t>RgŠ</a:t>
            </a:r>
            <a:r>
              <a:rPr lang="cs-CZ" dirty="0"/>
              <a:t> </a:t>
            </a:r>
          </a:p>
          <a:p>
            <a:r>
              <a:rPr lang="cs-CZ" dirty="0"/>
              <a:t>Změny v oblasti přijímacích zkoušek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7726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Jednání odborných sekcí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48547216"/>
              </p:ext>
            </p:extLst>
          </p:nvPr>
        </p:nvGraphicFramePr>
        <p:xfrm>
          <a:off x="685800" y="2366963"/>
          <a:ext cx="7772400" cy="28651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9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SEKCE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MÍSTO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ČAS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STROJÍRENSKÁ 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TECHNICKÝCH</a:t>
                      </a:r>
                      <a:r>
                        <a:rPr lang="cs-CZ" baseline="0" dirty="0"/>
                        <a:t> LYCEÍ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KONFERENČNÍ SÁL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13:30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ELEKTROTECHNICKÁ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KONFERENČNÍ SÁL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14:30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CHEMICKÁ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LABE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13:30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STAVEBNÍ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SNĚŽKA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13:30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DOPRAVNÍ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KONFERENČNÍ SÁL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13:30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439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POZVÁNKY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cs-CZ" dirty="0"/>
              <a:t>Workshop k problematice GDPR (Ve spolupráci s UZS ČR)</a:t>
            </a:r>
          </a:p>
          <a:p>
            <a:r>
              <a:rPr lang="cs-CZ" dirty="0">
                <a:hlinkClick r:id="rId2"/>
              </a:rPr>
              <a:t>http://www.uzs-konference.cz/?details=true&amp;id_kurzu=149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76125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27. Valná hromada </a:t>
            </a:r>
            <a:br>
              <a:rPr lang="cs-CZ" dirty="0"/>
            </a:br>
            <a:r>
              <a:rPr lang="cs-CZ" dirty="0"/>
              <a:t>asociace </a:t>
            </a:r>
            <a:r>
              <a:rPr lang="cs-CZ" dirty="0" err="1"/>
              <a:t>spš</a:t>
            </a:r>
            <a:r>
              <a:rPr lang="cs-CZ" dirty="0"/>
              <a:t> </a:t>
            </a:r>
            <a:r>
              <a:rPr lang="cs-CZ" dirty="0" err="1"/>
              <a:t>Čr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2636912"/>
            <a:ext cx="7772870" cy="3424107"/>
          </a:xfrm>
        </p:spPr>
        <p:txBody>
          <a:bodyPr/>
          <a:lstStyle/>
          <a:p>
            <a:pPr lvl="0"/>
            <a:r>
              <a:rPr lang="cs-CZ" dirty="0"/>
              <a:t>zpráva Dozorčí rady o hospodaření</a:t>
            </a:r>
          </a:p>
          <a:p>
            <a:pPr lvl="0"/>
            <a:r>
              <a:rPr lang="cs-CZ" dirty="0"/>
              <a:t>projednání a schválení výsledků hospodaření</a:t>
            </a:r>
          </a:p>
          <a:p>
            <a:pPr lvl="0"/>
            <a:r>
              <a:rPr lang="cs-CZ" dirty="0"/>
              <a:t>projednání a schválení rozpočtu pro rok 2018</a:t>
            </a:r>
          </a:p>
          <a:p>
            <a:pPr marL="0" lv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3525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331" y="116632"/>
            <a:ext cx="7773338" cy="864096"/>
          </a:xfrm>
        </p:spPr>
        <p:txBody>
          <a:bodyPr/>
          <a:lstStyle/>
          <a:p>
            <a:r>
              <a:rPr lang="cs-CZ" dirty="0"/>
              <a:t>Zpráva o hospodaření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23528" y="980728"/>
            <a:ext cx="8496944" cy="4968551"/>
          </a:xfrm>
        </p:spPr>
        <p:txBody>
          <a:bodyPr>
            <a:normAutofit fontScale="77500" lnSpcReduction="20000"/>
          </a:bodyPr>
          <a:lstStyle/>
          <a:p>
            <a:r>
              <a:rPr lang="cs-CZ" dirty="0"/>
              <a:t>V asociaci je zapojeno k dnešnímu dni  117 škol.</a:t>
            </a:r>
          </a:p>
          <a:p>
            <a:r>
              <a:rPr lang="cs-CZ" dirty="0"/>
              <a:t>Zůstatek ke dni 30. 9. 2016                                         	529 514,27 Kč</a:t>
            </a:r>
          </a:p>
          <a:p>
            <a:r>
              <a:rPr lang="cs-CZ" dirty="0"/>
              <a:t>Příjmy asociace do 31. 12. 2016                                   	 19 707,00 Kč</a:t>
            </a:r>
          </a:p>
          <a:p>
            <a:r>
              <a:rPr lang="cs-CZ" dirty="0"/>
              <a:t>Výdaje asociace ke dni 31. 12. 2016                           	307 496,00 Kč</a:t>
            </a:r>
          </a:p>
          <a:p>
            <a:r>
              <a:rPr lang="cs-CZ" dirty="0"/>
              <a:t>__________________________________________________________</a:t>
            </a:r>
          </a:p>
          <a:p>
            <a:r>
              <a:rPr lang="cs-CZ" dirty="0"/>
              <a:t>Zůstatek ke dni 31.12.2016                                           	241 725,27 Kč</a:t>
            </a:r>
          </a:p>
          <a:p>
            <a:r>
              <a:rPr lang="cs-CZ" dirty="0"/>
              <a:t>Zůstatek ke dni 31. 12. 2016                                          	241 725,27 Kč</a:t>
            </a:r>
            <a:br>
              <a:rPr lang="cs-CZ" dirty="0"/>
            </a:br>
            <a:endParaRPr lang="cs-CZ" dirty="0"/>
          </a:p>
          <a:p>
            <a:r>
              <a:rPr lang="cs-CZ" dirty="0"/>
              <a:t>Příjmy asociace do 30. 9. 2017                                      	812 000,00  Kč</a:t>
            </a:r>
          </a:p>
          <a:p>
            <a:r>
              <a:rPr lang="cs-CZ" dirty="0"/>
              <a:t>Výdaje asociace ke dni 30. 9. 2017                               	301 721,00  Kč</a:t>
            </a:r>
          </a:p>
          <a:p>
            <a:r>
              <a:rPr lang="cs-CZ" dirty="0"/>
              <a:t>Zůstatek ke dni 30. 9. 2017                                            	752 004,27 Kč</a:t>
            </a:r>
          </a:p>
          <a:p>
            <a:pPr marL="0" indent="0">
              <a:buNone/>
            </a:pPr>
            <a:r>
              <a:rPr lang="cs-CZ" dirty="0"/>
              <a:t>Dozorčí rada konstatuje, že kontrolou hospodaření účetních dokladů, nebylo zjištěno žádné pochybení ve vedení evidence a neoprávněného čerpání prostředků asociace.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29675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1335" y="188640"/>
            <a:ext cx="7773338" cy="1017943"/>
          </a:xfrm>
        </p:spPr>
        <p:txBody>
          <a:bodyPr/>
          <a:lstStyle/>
          <a:p>
            <a:r>
              <a:rPr lang="cs-CZ" dirty="0"/>
              <a:t>Návrh rozpočtu a </a:t>
            </a:r>
            <a:r>
              <a:rPr lang="cs-CZ" dirty="0" err="1"/>
              <a:t>spš</a:t>
            </a:r>
            <a:r>
              <a:rPr lang="cs-CZ" dirty="0"/>
              <a:t> </a:t>
            </a:r>
            <a:r>
              <a:rPr lang="cs-CZ" dirty="0" err="1"/>
              <a:t>čr</a:t>
            </a:r>
            <a:r>
              <a:rPr lang="cs-CZ" dirty="0"/>
              <a:t> 2018</a:t>
            </a:r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17274840"/>
              </p:ext>
            </p:extLst>
          </p:nvPr>
        </p:nvGraphicFramePr>
        <p:xfrm>
          <a:off x="721335" y="1484784"/>
          <a:ext cx="7955121" cy="5040559"/>
        </p:xfrm>
        <a:graphic>
          <a:graphicData uri="http://schemas.openxmlformats.org/drawingml/2006/table">
            <a:tbl>
              <a:tblPr/>
              <a:tblGrid>
                <a:gridCol w="1737692">
                  <a:extLst>
                    <a:ext uri="{9D8B030D-6E8A-4147-A177-3AD203B41FA5}">
                      <a16:colId xmlns:a16="http://schemas.microsoft.com/office/drawing/2014/main" val="268917011"/>
                    </a:ext>
                  </a:extLst>
                </a:gridCol>
                <a:gridCol w="1371023">
                  <a:extLst>
                    <a:ext uri="{9D8B030D-6E8A-4147-A177-3AD203B41FA5}">
                      <a16:colId xmlns:a16="http://schemas.microsoft.com/office/drawing/2014/main" val="1532583205"/>
                    </a:ext>
                  </a:extLst>
                </a:gridCol>
                <a:gridCol w="1084065">
                  <a:extLst>
                    <a:ext uri="{9D8B030D-6E8A-4147-A177-3AD203B41FA5}">
                      <a16:colId xmlns:a16="http://schemas.microsoft.com/office/drawing/2014/main" val="521565509"/>
                    </a:ext>
                  </a:extLst>
                </a:gridCol>
                <a:gridCol w="462322">
                  <a:extLst>
                    <a:ext uri="{9D8B030D-6E8A-4147-A177-3AD203B41FA5}">
                      <a16:colId xmlns:a16="http://schemas.microsoft.com/office/drawing/2014/main" val="3636564419"/>
                    </a:ext>
                  </a:extLst>
                </a:gridCol>
                <a:gridCol w="1115948">
                  <a:extLst>
                    <a:ext uri="{9D8B030D-6E8A-4147-A177-3AD203B41FA5}">
                      <a16:colId xmlns:a16="http://schemas.microsoft.com/office/drawing/2014/main" val="635844260"/>
                    </a:ext>
                  </a:extLst>
                </a:gridCol>
                <a:gridCol w="765222">
                  <a:extLst>
                    <a:ext uri="{9D8B030D-6E8A-4147-A177-3AD203B41FA5}">
                      <a16:colId xmlns:a16="http://schemas.microsoft.com/office/drawing/2014/main" val="381913218"/>
                    </a:ext>
                  </a:extLst>
                </a:gridCol>
                <a:gridCol w="1418849">
                  <a:extLst>
                    <a:ext uri="{9D8B030D-6E8A-4147-A177-3AD203B41FA5}">
                      <a16:colId xmlns:a16="http://schemas.microsoft.com/office/drawing/2014/main" val="3198016065"/>
                    </a:ext>
                  </a:extLst>
                </a:gridCol>
              </a:tblGrid>
              <a:tr h="337589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>
                          <a:effectLst/>
                          <a:latin typeface="Arial" panose="020B0604020202020204" pitchFamily="34" charset="0"/>
                        </a:rPr>
                        <a:t>rok 2017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1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>
                          <a:effectLst/>
                          <a:latin typeface="Arial" panose="020B0604020202020204" pitchFamily="34" charset="0"/>
                        </a:rPr>
                        <a:t>2018 návrh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0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800" b="1" i="0" u="none" strike="noStrike">
                          <a:effectLst/>
                          <a:latin typeface="Arial" panose="020B0604020202020204" pitchFamily="34" charset="0"/>
                        </a:rPr>
                        <a:t>čerpání do 15.9.2017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185548"/>
                  </a:ext>
                </a:extLst>
              </a:tr>
              <a:tr h="3026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effectLst/>
                          <a:latin typeface="Arial" panose="020B0604020202020204" pitchFamily="34" charset="0"/>
                        </a:rPr>
                        <a:t>počáteční stav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241 725,00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333 925,00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241 725,00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1744484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117 členů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932536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příjmy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příspěvek 7 000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830 000,00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830 000,00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812 000,00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494443"/>
                  </a:ext>
                </a:extLst>
              </a:tr>
              <a:tr h="3026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celkem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1 071 725,00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1 163 925,00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 dirty="0">
                          <a:effectLst/>
                          <a:latin typeface="Arial" panose="020B0604020202020204" pitchFamily="34" charset="0"/>
                        </a:rPr>
                        <a:t>1 053 725,00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068141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469453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838487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dohody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140 000,00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140 000,00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18 000,00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612161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valná hromada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410 000,00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410 000,00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173 000,00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7630233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poplatky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1 000,00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1 000,00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700,00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99114"/>
                  </a:ext>
                </a:extLst>
              </a:tr>
              <a:tr h="849795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kancelář, dom.krajské rady, režie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150 000,00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180 000,00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66 021,00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923500"/>
                  </a:ext>
                </a:extLst>
              </a:tr>
              <a:tr h="291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poplatek CZESHA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400 Kč/člena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46 800,00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46 800,00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44 000,00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7002761"/>
                  </a:ext>
                </a:extLst>
              </a:tr>
              <a:tr h="3026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celkem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747 800,00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777 800,00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 dirty="0">
                          <a:effectLst/>
                          <a:latin typeface="Arial" panose="020B0604020202020204" pitchFamily="34" charset="0"/>
                        </a:rPr>
                        <a:t>301 721,00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204440"/>
                  </a:ext>
                </a:extLst>
              </a:tr>
              <a:tr h="30266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512768"/>
                  </a:ext>
                </a:extLst>
              </a:tr>
              <a:tr h="314307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effectLst/>
                          <a:latin typeface="Arial" panose="020B0604020202020204" pitchFamily="34" charset="0"/>
                        </a:rPr>
                        <a:t>zůstatek 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323 925,00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FF99CC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>
                          <a:effectLst/>
                          <a:latin typeface="Arial" panose="020B0604020202020204" pitchFamily="34" charset="0"/>
                        </a:rPr>
                        <a:t>386 125,00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 dirty="0">
                          <a:effectLst/>
                          <a:latin typeface="Arial" panose="020B0604020202020204" pitchFamily="34" charset="0"/>
                        </a:rPr>
                        <a:t>752 004,00 Kč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95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7927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-99392"/>
            <a:ext cx="7773338" cy="506226"/>
          </a:xfrm>
        </p:spPr>
        <p:txBody>
          <a:bodyPr>
            <a:normAutofit fontScale="90000"/>
          </a:bodyPr>
          <a:lstStyle/>
          <a:p>
            <a:r>
              <a:rPr lang="cs-CZ" dirty="0"/>
              <a:t>Program jednání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0" y="406834"/>
            <a:ext cx="9143298" cy="60146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1800" b="1" u="sng" dirty="0"/>
              <a:t>Středa  4.  Řijna</a:t>
            </a:r>
            <a:endParaRPr lang="cs-CZ" sz="1800" dirty="0"/>
          </a:p>
          <a:p>
            <a:r>
              <a:rPr lang="cs-CZ" sz="1800" dirty="0"/>
              <a:t>9:00 – 9:30 h		</a:t>
            </a:r>
            <a:r>
              <a:rPr lang="cs-CZ" sz="1800" b="1" dirty="0"/>
              <a:t>informace o činnosti za uplynulé období</a:t>
            </a:r>
            <a:r>
              <a:rPr lang="cs-CZ" sz="1800" dirty="0"/>
              <a:t> </a:t>
            </a:r>
            <a:br>
              <a:rPr lang="cs-CZ" sz="1800" dirty="0"/>
            </a:br>
            <a:r>
              <a:rPr lang="cs-CZ" sz="1800" dirty="0"/>
              <a:t>			</a:t>
            </a:r>
            <a:r>
              <a:rPr lang="cs-CZ" sz="1600" i="1" dirty="0"/>
              <a:t>ing. Jiří Zajíček, předseda A SPŠ ČR</a:t>
            </a:r>
          </a:p>
          <a:p>
            <a:r>
              <a:rPr lang="cs-CZ" sz="1800" dirty="0"/>
              <a:t>9:30 – 10:15 h		</a:t>
            </a:r>
            <a:r>
              <a:rPr lang="cs-CZ" sz="1800" b="1" dirty="0"/>
              <a:t>Reforma financování </a:t>
            </a:r>
            <a:r>
              <a:rPr lang="cs-CZ" sz="1800" b="1" dirty="0" err="1"/>
              <a:t>RgŠ</a:t>
            </a:r>
            <a:r>
              <a:rPr lang="cs-CZ" sz="1800" b="1" dirty="0"/>
              <a:t> </a:t>
            </a:r>
            <a:br>
              <a:rPr lang="cs-CZ" sz="1800" b="1" dirty="0"/>
            </a:br>
            <a:r>
              <a:rPr lang="cs-CZ" sz="1800" i="1" dirty="0"/>
              <a:t>			</a:t>
            </a:r>
            <a:r>
              <a:rPr lang="cs-CZ" sz="1600" i="1" dirty="0"/>
              <a:t>Ing. Bc. et Bc. Petr Bannert, Ph.D., </a:t>
            </a:r>
            <a:br>
              <a:rPr lang="cs-CZ" sz="1600" i="1" dirty="0"/>
            </a:br>
            <a:r>
              <a:rPr lang="cs-CZ" sz="1600" i="1" dirty="0"/>
              <a:t>			ředitel Odboru středního a vyššího odborného vzdělávání a 			institucionální výchovy MŠMT</a:t>
            </a:r>
            <a:endParaRPr lang="cs-CZ" i="1" dirty="0"/>
          </a:p>
          <a:p>
            <a:r>
              <a:rPr lang="cs-CZ" sz="1800" dirty="0"/>
              <a:t>10:15 – 10:30 h	</a:t>
            </a:r>
            <a:r>
              <a:rPr lang="cs-CZ" sz="1400" i="1" dirty="0"/>
              <a:t>	Přestávka</a:t>
            </a:r>
          </a:p>
          <a:p>
            <a:r>
              <a:rPr lang="cs-CZ" sz="1800" dirty="0">
                <a:solidFill>
                  <a:prstClr val="black"/>
                </a:solidFill>
              </a:rPr>
              <a:t>10:30 – 11:15 h		</a:t>
            </a:r>
            <a:r>
              <a:rPr lang="cs-CZ" sz="1800" b="1" dirty="0"/>
              <a:t>Revize RVP</a:t>
            </a:r>
            <a:br>
              <a:rPr lang="cs-CZ" b="1" dirty="0"/>
            </a:br>
            <a:r>
              <a:rPr lang="cs-CZ" b="1" dirty="0"/>
              <a:t>			</a:t>
            </a:r>
            <a:r>
              <a:rPr lang="cs-CZ" sz="1600" i="1" dirty="0"/>
              <a:t>Ing. Zorka Husová, náměstkyně ředitelky, </a:t>
            </a:r>
            <a:r>
              <a:rPr lang="cs-CZ" sz="1600" i="1" dirty="0" err="1"/>
              <a:t>Núv</a:t>
            </a:r>
            <a:endParaRPr lang="cs-CZ" sz="1600" i="1" dirty="0"/>
          </a:p>
          <a:p>
            <a:r>
              <a:rPr lang="cs-CZ" sz="1800" dirty="0"/>
              <a:t>11:15 – 11:45 H</a:t>
            </a:r>
            <a:r>
              <a:rPr lang="cs-CZ" sz="1400" i="1" dirty="0"/>
              <a:t>		</a:t>
            </a:r>
            <a:r>
              <a:rPr lang="cs-CZ" sz="1800" b="1" dirty="0"/>
              <a:t>Směrnice GDPR a její dopad na školy a ŠK. Zařízení</a:t>
            </a:r>
            <a:br>
              <a:rPr lang="cs-CZ" dirty="0"/>
            </a:br>
            <a:r>
              <a:rPr lang="cs-CZ" dirty="0"/>
              <a:t>			</a:t>
            </a:r>
            <a:r>
              <a:rPr lang="cs-CZ" sz="1600" i="1" dirty="0"/>
              <a:t>Miroslav Kvapil, BDO </a:t>
            </a:r>
            <a:r>
              <a:rPr lang="cs-CZ" sz="1600" i="1" dirty="0" err="1"/>
              <a:t>Advisory</a:t>
            </a:r>
            <a:r>
              <a:rPr lang="cs-CZ" sz="1600" i="1" dirty="0"/>
              <a:t> s.r.o.</a:t>
            </a:r>
          </a:p>
          <a:p>
            <a:r>
              <a:rPr lang="cs-CZ" sz="1800" dirty="0"/>
              <a:t>11:45 – 12:00 h </a:t>
            </a:r>
            <a:r>
              <a:rPr lang="cs-CZ" sz="1600" dirty="0"/>
              <a:t>	</a:t>
            </a:r>
            <a:r>
              <a:rPr lang="cs-CZ" sz="1800" b="1" dirty="0"/>
              <a:t>Diskuse k dopolednímu bloku jednání</a:t>
            </a:r>
          </a:p>
          <a:p>
            <a:r>
              <a:rPr lang="cs-CZ" sz="1800" dirty="0"/>
              <a:t>12:30 – 13:30 h		</a:t>
            </a:r>
            <a:r>
              <a:rPr lang="cs-CZ" sz="1800" b="1" dirty="0"/>
              <a:t>Oběd</a:t>
            </a:r>
          </a:p>
        </p:txBody>
      </p:sp>
    </p:spTree>
    <p:extLst>
      <p:ext uri="{BB962C8B-B14F-4D97-AF65-F5344CB8AC3E}">
        <p14:creationId xmlns:p14="http://schemas.microsoft.com/office/powerpoint/2010/main" val="21956889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8279156" cy="4610682"/>
          </a:xfrm>
        </p:spPr>
        <p:txBody>
          <a:bodyPr/>
          <a:lstStyle/>
          <a:p>
            <a:r>
              <a:rPr lang="cs-CZ" dirty="0"/>
              <a:t>Zásadní stanoviska přijatá </a:t>
            </a:r>
            <a:br>
              <a:rPr lang="cs-CZ" dirty="0"/>
            </a:br>
            <a:r>
              <a:rPr lang="cs-CZ" dirty="0"/>
              <a:t>28. valnou hromadou A SPŠ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330" y="5229200"/>
            <a:ext cx="7772870" cy="562000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54575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568952" cy="6264695"/>
          </a:xfrm>
        </p:spPr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3132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Odpolední blok jednání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12096" y="1589076"/>
            <a:ext cx="8193549" cy="4603503"/>
          </a:xfr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r>
              <a:rPr lang="cs-CZ" dirty="0"/>
              <a:t>13:30 – 16:45 h	Jednání v odborných sekcích</a:t>
            </a:r>
            <a:br>
              <a:rPr lang="cs-CZ" dirty="0"/>
            </a:br>
            <a:endParaRPr lang="cs-CZ" dirty="0"/>
          </a:p>
          <a:p>
            <a:r>
              <a:rPr lang="cs-CZ" dirty="0"/>
              <a:t>16:45 – 17:00 h	Přestávka</a:t>
            </a:r>
            <a:br>
              <a:rPr lang="cs-CZ" dirty="0"/>
            </a:br>
            <a:endParaRPr lang="cs-CZ" dirty="0"/>
          </a:p>
          <a:p>
            <a:r>
              <a:rPr lang="cs-CZ" dirty="0"/>
              <a:t>17:00 – 18:00 h	</a:t>
            </a:r>
            <a:r>
              <a:rPr lang="cs-CZ" b="1" dirty="0"/>
              <a:t>Aktuální informace z MŠMT a NIDV	</a:t>
            </a:r>
            <a:br>
              <a:rPr lang="cs-CZ" dirty="0"/>
            </a:br>
            <a:r>
              <a:rPr lang="cs-CZ" dirty="0"/>
              <a:t>		</a:t>
            </a:r>
            <a:r>
              <a:rPr lang="cs-CZ" sz="2100" i="1" dirty="0"/>
              <a:t>Mgr. Václav Pícl, Náměstek pro řízení sekce vzdělávání, MŠMT 		Mgr. Helena Plitzová, ředitelka nidv</a:t>
            </a:r>
          </a:p>
          <a:p>
            <a:pPr lvl="3"/>
            <a:r>
              <a:rPr lang="cs-CZ" sz="2100" i="1" dirty="0"/>
              <a:t>Rozpočet kapitoly školství v roce 2018</a:t>
            </a:r>
          </a:p>
          <a:p>
            <a:pPr lvl="3"/>
            <a:r>
              <a:rPr lang="cs-CZ" sz="2100" i="1" dirty="0"/>
              <a:t>Systém podpory profesního rozvoje učitelů a ředitelů škol</a:t>
            </a:r>
          </a:p>
          <a:p>
            <a:pPr lvl="3"/>
            <a:r>
              <a:rPr lang="cs-CZ" sz="2100" i="1" dirty="0"/>
              <a:t>Různé</a:t>
            </a:r>
          </a:p>
          <a:p>
            <a:endParaRPr lang="cs-CZ" dirty="0"/>
          </a:p>
          <a:p>
            <a:r>
              <a:rPr lang="cs-CZ" dirty="0"/>
              <a:t>18.00 – 19.00 h	Večeře	</a:t>
            </a:r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		Od 20:00 h SPOLEČENSKÝ VEČER, neformální diskuse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98290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323528" y="620689"/>
            <a:ext cx="8686800" cy="187220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cs-CZ" sz="7200" b="1" u="sng"/>
              <a:t>Čtvrtek 5. </a:t>
            </a:r>
            <a:r>
              <a:rPr lang="cs-CZ" sz="7200" b="1" u="sng" dirty="0"/>
              <a:t>října</a:t>
            </a:r>
            <a:endParaRPr lang="cs-CZ" sz="7200" b="1" i="1" dirty="0"/>
          </a:p>
          <a:p>
            <a:r>
              <a:rPr lang="cs-CZ" sz="7200" dirty="0"/>
              <a:t>08:00 – 09:00 h	Snídaně</a:t>
            </a:r>
          </a:p>
          <a:p>
            <a:pPr lvl="0">
              <a:buClr>
                <a:prstClr val="black"/>
              </a:buClr>
            </a:pPr>
            <a:r>
              <a:rPr lang="cs-CZ" sz="7200" dirty="0"/>
              <a:t>09:00 – 10:00 H </a:t>
            </a:r>
            <a:r>
              <a:rPr lang="cs-CZ" sz="7200" b="1" dirty="0">
                <a:solidFill>
                  <a:prstClr val="black"/>
                </a:solidFill>
              </a:rPr>
              <a:t>Výsledky MZ 2017 a příprava MZ 2018</a:t>
            </a:r>
          </a:p>
          <a:p>
            <a:pPr marL="1828800" lvl="4" indent="0">
              <a:buClr>
                <a:prstClr val="black"/>
              </a:buClr>
              <a:buNone/>
            </a:pPr>
            <a:r>
              <a:rPr lang="cs-CZ" sz="7200" b="1" dirty="0">
                <a:solidFill>
                  <a:prstClr val="black"/>
                </a:solidFill>
              </a:rPr>
              <a:t>Přijímací zkoušky v maturitních oborech vzdělání </a:t>
            </a:r>
          </a:p>
          <a:p>
            <a:pPr marL="0" lvl="0" indent="0">
              <a:buClr>
                <a:prstClr val="black"/>
              </a:buClr>
              <a:buNone/>
            </a:pPr>
            <a:r>
              <a:rPr lang="cs-CZ" sz="4800" i="1" dirty="0">
                <a:solidFill>
                  <a:prstClr val="black"/>
                </a:solidFill>
              </a:rPr>
              <a:t>		</a:t>
            </a:r>
            <a:r>
              <a:rPr lang="cs-CZ" sz="6000" i="1" dirty="0">
                <a:solidFill>
                  <a:prstClr val="black"/>
                </a:solidFill>
              </a:rPr>
              <a:t>ing. Jiří Zíka, ředitel CZVV</a:t>
            </a:r>
          </a:p>
          <a:p>
            <a:pPr>
              <a:buClr>
                <a:prstClr val="black"/>
              </a:buClr>
            </a:pPr>
            <a:r>
              <a:rPr lang="cs-CZ" sz="7200" dirty="0"/>
              <a:t>10:00 – 12:00 h	</a:t>
            </a:r>
          </a:p>
          <a:p>
            <a:pPr marL="0" indent="0">
              <a:buClr>
                <a:prstClr val="black"/>
              </a:buClr>
              <a:buNone/>
            </a:pPr>
            <a:r>
              <a:rPr lang="cs-CZ" sz="7200" b="1" dirty="0">
                <a:solidFill>
                  <a:prstClr val="black"/>
                </a:solidFill>
              </a:rPr>
              <a:t>Valná hromada Asociace SPŠ ČR</a:t>
            </a:r>
            <a:br>
              <a:rPr lang="cs-CZ" sz="7200" b="1" dirty="0">
                <a:solidFill>
                  <a:prstClr val="black"/>
                </a:solidFill>
              </a:rPr>
            </a:br>
            <a:r>
              <a:rPr lang="cs-CZ" sz="7200" b="1" dirty="0">
                <a:solidFill>
                  <a:prstClr val="black"/>
                </a:solidFill>
              </a:rPr>
              <a:t>	</a:t>
            </a:r>
            <a:r>
              <a:rPr lang="cs-CZ" sz="6000" dirty="0"/>
              <a:t>Zpráva dozorčí rady o hospodaření</a:t>
            </a:r>
            <a:br>
              <a:rPr lang="cs-CZ" sz="6000" dirty="0"/>
            </a:br>
            <a:r>
              <a:rPr lang="cs-CZ" sz="6000" dirty="0"/>
              <a:t>	Projednání a schválení výsledků hospodaření</a:t>
            </a:r>
            <a:br>
              <a:rPr lang="cs-CZ" sz="6000" dirty="0"/>
            </a:br>
            <a:r>
              <a:rPr lang="cs-CZ" sz="6000" dirty="0"/>
              <a:t>	Projednání a schválení rozpočtu pro rok 2018 </a:t>
            </a:r>
          </a:p>
          <a:p>
            <a:pPr marL="0" indent="0">
              <a:buNone/>
            </a:pPr>
            <a:r>
              <a:rPr lang="cs-CZ" sz="7200" b="1" dirty="0"/>
              <a:t>Výstupy z jednání odborných sekcí</a:t>
            </a:r>
            <a:endParaRPr lang="cs-CZ" sz="7200" dirty="0"/>
          </a:p>
          <a:p>
            <a:pPr marL="0" indent="0">
              <a:buNone/>
            </a:pPr>
            <a:r>
              <a:rPr lang="cs-CZ" sz="6000" dirty="0"/>
              <a:t>	vedoucí odborných sekcí, resp. jimi pověření zástupci</a:t>
            </a:r>
            <a:br>
              <a:rPr lang="cs-CZ" sz="6000" dirty="0"/>
            </a:br>
            <a:r>
              <a:rPr lang="cs-CZ" sz="6000" dirty="0"/>
              <a:t>	Formulace a schválení usnesení</a:t>
            </a:r>
            <a:br>
              <a:rPr lang="cs-CZ" sz="6000" dirty="0"/>
            </a:br>
            <a:r>
              <a:rPr lang="cs-CZ" sz="6000" dirty="0"/>
              <a:t>	Různé</a:t>
            </a:r>
          </a:p>
          <a:p>
            <a:r>
              <a:rPr lang="cs-CZ" sz="7200" dirty="0"/>
              <a:t>12:00 – 13:30 H Oběd</a:t>
            </a:r>
          </a:p>
          <a:p>
            <a:r>
              <a:rPr lang="cs-CZ" sz="7200" dirty="0"/>
              <a:t>13:30 h </a:t>
            </a:r>
            <a:r>
              <a:rPr lang="cs-CZ" sz="5800" dirty="0"/>
              <a:t>Ukončení</a:t>
            </a:r>
            <a:r>
              <a:rPr lang="cs-CZ" sz="7200" dirty="0"/>
              <a:t> </a:t>
            </a:r>
            <a:r>
              <a:rPr lang="cs-CZ" sz="5800" dirty="0"/>
              <a:t>semináře	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0053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332" y="572510"/>
            <a:ext cx="7773338" cy="1596177"/>
          </a:xfrm>
        </p:spPr>
        <p:txBody>
          <a:bodyPr/>
          <a:lstStyle/>
          <a:p>
            <a:r>
              <a:rPr lang="cs-CZ" dirty="0"/>
              <a:t>Klíčová témata 2016/17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23917" y="1928334"/>
            <a:ext cx="8135142" cy="423025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dirty="0"/>
              <a:t>Reforma financování v regionálním školství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Karierní Systém učitelů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OP Výzkum, vývoj a vzdělávání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Jednotné přijímací zkoušky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NV – Seznam OV s povinnou MZ z MAT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Praktická výuka a použití CHLS 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Platové poměry ve školství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/>
              <a:t>Povinné datové schránky</a:t>
            </a:r>
          </a:p>
          <a:p>
            <a:pPr marL="514350" indent="-514350">
              <a:buFont typeface="+mj-lt"/>
              <a:buAutoNum type="arabicPeriod"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0276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94599" y="89431"/>
            <a:ext cx="7773338" cy="1596177"/>
          </a:xfrm>
        </p:spPr>
        <p:txBody>
          <a:bodyPr>
            <a:normAutofit/>
          </a:bodyPr>
          <a:lstStyle/>
          <a:p>
            <a:r>
              <a:rPr lang="cs-CZ" dirty="0"/>
              <a:t>1. Reforma financování </a:t>
            </a:r>
            <a:r>
              <a:rPr lang="cs-CZ" dirty="0" err="1"/>
              <a:t>R</a:t>
            </a:r>
            <a:r>
              <a:rPr lang="cs-CZ" sz="2800" dirty="0" err="1"/>
              <a:t>g</a:t>
            </a:r>
            <a:r>
              <a:rPr lang="cs-CZ" dirty="0" err="1"/>
              <a:t>Š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009742" y="2420888"/>
            <a:ext cx="7343052" cy="148374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cs-CZ" dirty="0"/>
              <a:t>Financování Pedagogů – nastavení parametru H </a:t>
            </a:r>
            <a:r>
              <a:rPr lang="cs-CZ" dirty="0" err="1"/>
              <a:t>max</a:t>
            </a:r>
            <a:endParaRPr lang="cs-CZ" dirty="0"/>
          </a:p>
          <a:p>
            <a:pPr marL="514350" indent="-514350">
              <a:buAutoNum type="arabicPeriod"/>
            </a:pPr>
            <a:r>
              <a:rPr lang="cs-CZ" dirty="0"/>
              <a:t>Financování nepedagogů  - nastavení počtu pracovníků modelem Ředitelství, Pracoviště, Třída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206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2. Karierní systém učitelů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39552" y="1772816"/>
            <a:ext cx="8604448" cy="4680520"/>
          </a:xfrm>
        </p:spPr>
        <p:txBody>
          <a:bodyPr>
            <a:normAutofit fontScale="40000" lnSpcReduction="20000"/>
          </a:bodyPr>
          <a:lstStyle/>
          <a:p>
            <a:r>
              <a:rPr lang="cs-CZ" sz="5500" dirty="0"/>
              <a:t>Adaptační období 2 roky</a:t>
            </a:r>
          </a:p>
          <a:p>
            <a:r>
              <a:rPr lang="cs-CZ" sz="5500" dirty="0"/>
              <a:t>Zavádějící učitel</a:t>
            </a:r>
          </a:p>
          <a:p>
            <a:r>
              <a:rPr lang="cs-CZ" sz="5500" dirty="0"/>
              <a:t>Plány osobního rozvoje učitelů, Standard učitele</a:t>
            </a:r>
          </a:p>
          <a:p>
            <a:r>
              <a:rPr lang="cs-CZ" sz="5500" dirty="0"/>
              <a:t>Individuální projekt systémový (IMKA - Implementace kariérního systému učitelů), jehož trvání se předpokládalo </a:t>
            </a:r>
            <a:br>
              <a:rPr lang="cs-CZ" sz="5500" dirty="0"/>
            </a:br>
            <a:r>
              <a:rPr lang="cs-CZ" sz="5500" dirty="0"/>
              <a:t>od 1. 1. 2016 do 30. 4. 2019</a:t>
            </a:r>
          </a:p>
          <a:p>
            <a:r>
              <a:rPr lang="cs-CZ" sz="5500" dirty="0"/>
              <a:t>Novela NV 75/2005 Sb.</a:t>
            </a:r>
            <a:br>
              <a:rPr lang="cs-CZ" sz="5500" dirty="0"/>
            </a:br>
            <a:endParaRPr lang="cs-CZ" sz="5500" dirty="0"/>
          </a:p>
          <a:p>
            <a:r>
              <a:rPr lang="cs-CZ" sz="5500" dirty="0"/>
              <a:t>Nově:</a:t>
            </a:r>
          </a:p>
          <a:p>
            <a:r>
              <a:rPr lang="cs-CZ" sz="5500" dirty="0"/>
              <a:t>Systém podpory profesního rozvoje učitelů a ředitelů,</a:t>
            </a:r>
            <a:br>
              <a:rPr lang="cs-CZ" sz="5500" dirty="0"/>
            </a:br>
            <a:r>
              <a:rPr lang="cs-CZ" sz="5500" dirty="0"/>
              <a:t>od 1.1.2018 do 2022, bude projednáván MV OPVVV 11. a 12.10.</a:t>
            </a:r>
          </a:p>
        </p:txBody>
      </p:sp>
      <p:cxnSp>
        <p:nvCxnSpPr>
          <p:cNvPr id="5" name="Přímá spojnice 4">
            <a:extLst>
              <a:ext uri="{FF2B5EF4-FFF2-40B4-BE49-F238E27FC236}">
                <a16:creationId xmlns:a16="http://schemas.microsoft.com/office/drawing/2014/main" id="{C6708CDF-BD4B-484D-95FC-3F2494E825EC}"/>
              </a:ext>
            </a:extLst>
          </p:cNvPr>
          <p:cNvCxnSpPr/>
          <p:nvPr/>
        </p:nvCxnSpPr>
        <p:spPr>
          <a:xfrm>
            <a:off x="539552" y="4797152"/>
            <a:ext cx="43204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680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3. OP Výzkum, vývoj a vzdělávání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467544" y="1772816"/>
            <a:ext cx="8424936" cy="468051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Prioritní osa 3</a:t>
            </a:r>
          </a:p>
          <a:p>
            <a:pPr marL="0" indent="0">
              <a:buNone/>
            </a:pPr>
            <a:r>
              <a:rPr lang="cs-CZ" dirty="0">
                <a:ea typeface="Times New Roman"/>
              </a:rPr>
              <a:t>1. Rozvoj inkluzivního vzdělávání</a:t>
            </a:r>
          </a:p>
          <a:p>
            <a:pPr marL="358775" lvl="0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2. Zvýšení kvality předškolního vzdělávání </a:t>
            </a:r>
          </a:p>
          <a:p>
            <a:pPr marL="358775" lvl="0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3. Zlepšení kvality vzdělávání a výsledků žáků v klíčových kompetencích</a:t>
            </a:r>
          </a:p>
          <a:p>
            <a:pPr marL="358775" lvl="0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4. Rozvoj systému hodnocení kvality a strategického řízení ve vzdělávání</a:t>
            </a:r>
          </a:p>
          <a:p>
            <a:pPr marL="358775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5. Zkvalitnění přípravy budoucích a začínajících pedagogických pracovníků</a:t>
            </a:r>
          </a:p>
          <a:p>
            <a:pPr marL="358775" indent="-358775">
              <a:buNone/>
              <a:tabLst>
                <a:tab pos="271463" algn="l"/>
              </a:tabLst>
            </a:pPr>
            <a:r>
              <a:rPr lang="cs-CZ" dirty="0">
                <a:ea typeface="Times New Roman"/>
              </a:rPr>
              <a:t>6. Zvyšování kvality odborného vzdělávání včetně posílení jeho relevance pro trh práce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2405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1226306"/>
          </a:xfrm>
        </p:spPr>
        <p:txBody>
          <a:bodyPr>
            <a:normAutofit/>
          </a:bodyPr>
          <a:lstStyle/>
          <a:p>
            <a:r>
              <a:rPr lang="cs-CZ" dirty="0"/>
              <a:t>4. Zavedení Jednotných přijímacích zkoušek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cs-CZ" dirty="0"/>
              <a:t>Test z CJL a MAT (Dva termíny, započtení lepšího výsledku)</a:t>
            </a:r>
          </a:p>
          <a:p>
            <a:r>
              <a:rPr lang="cs-CZ" dirty="0"/>
              <a:t>Centrální vyhodnocení</a:t>
            </a:r>
          </a:p>
          <a:p>
            <a:r>
              <a:rPr lang="cs-CZ" dirty="0"/>
              <a:t>Přenositelnost výsledků</a:t>
            </a:r>
          </a:p>
          <a:p>
            <a:r>
              <a:rPr lang="cs-CZ" dirty="0"/>
              <a:t>Povinné pouze pro 1. kolo</a:t>
            </a:r>
          </a:p>
          <a:p>
            <a:r>
              <a:rPr lang="cs-CZ" dirty="0"/>
              <a:t>Minimální váha PZ 60 %</a:t>
            </a:r>
          </a:p>
          <a:p>
            <a:r>
              <a:rPr lang="cs-CZ" dirty="0"/>
              <a:t>Není stanovena nutná minimální hranice pro přijetí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6344081"/>
      </p:ext>
    </p:extLst>
  </p:cSld>
  <p:clrMapOvr>
    <a:masterClrMapping/>
  </p:clrMapOvr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Kapk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TC104033925[[fn=Kapka]]</Template>
  <TotalTime>2914</TotalTime>
  <Words>626</Words>
  <Application>Microsoft Office PowerPoint</Application>
  <PresentationFormat>On-screen Show (4:3)</PresentationFormat>
  <Paragraphs>247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Kapka</vt:lpstr>
      <vt:lpstr>Metodický seminář  a  28. valná hromada </vt:lpstr>
      <vt:lpstr>Program jednání</vt:lpstr>
      <vt:lpstr>Odpolední blok jednání</vt:lpstr>
      <vt:lpstr>PowerPoint Presentation</vt:lpstr>
      <vt:lpstr>Klíčová témata 2016/17</vt:lpstr>
      <vt:lpstr>1. Reforma financování RgŠ </vt:lpstr>
      <vt:lpstr>2. Karierní systém učitelů </vt:lpstr>
      <vt:lpstr>3. OP Výzkum, vývoj a vzdělávání </vt:lpstr>
      <vt:lpstr>4. Zavedení Jednotných přijímacích zkoušek</vt:lpstr>
      <vt:lpstr>5. NV 445/2016 – Seznam OV s povinnou MZ z MAT</vt:lpstr>
      <vt:lpstr> 6. Praktická výuka a použití CHLS </vt:lpstr>
      <vt:lpstr>7. Platové poměry ve školství – </vt:lpstr>
      <vt:lpstr>8. Povinné datové schránky </vt:lpstr>
      <vt:lpstr>Stanovisko valné hromady</vt:lpstr>
      <vt:lpstr>Jednání odborných sekcí</vt:lpstr>
      <vt:lpstr>POZVÁNKY</vt:lpstr>
      <vt:lpstr>27. Valná hromada  asociace spš Čr</vt:lpstr>
      <vt:lpstr>Zpráva o hospodaření</vt:lpstr>
      <vt:lpstr>Návrh rozpočtu a spš čr 2018</vt:lpstr>
      <vt:lpstr>Zásadní stanoviska přijatá  28. valnou hromadou A SPŠ</vt:lpstr>
      <vt:lpstr>PowerPoint Presentation</vt:lpstr>
    </vt:vector>
  </TitlesOfParts>
  <Company>MSSCH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Zajicek Jiri</dc:creator>
  <cp:lastModifiedBy>Jiri Zajicek</cp:lastModifiedBy>
  <cp:revision>165</cp:revision>
  <dcterms:created xsi:type="dcterms:W3CDTF">2012-09-25T09:33:19Z</dcterms:created>
  <dcterms:modified xsi:type="dcterms:W3CDTF">2017-10-03T21:04:12Z</dcterms:modified>
</cp:coreProperties>
</file>