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7"/>
  </p:notesMasterIdLst>
  <p:handoutMasterIdLst>
    <p:handoutMasterId r:id="rId18"/>
  </p:handoutMasterIdLst>
  <p:sldIdLst>
    <p:sldId id="279" r:id="rId6"/>
    <p:sldId id="280" r:id="rId7"/>
    <p:sldId id="281" r:id="rId8"/>
    <p:sldId id="284" r:id="rId9"/>
    <p:sldId id="289" r:id="rId10"/>
    <p:sldId id="285" r:id="rId11"/>
    <p:sldId id="287" r:id="rId12"/>
    <p:sldId id="288" r:id="rId13"/>
    <p:sldId id="286" r:id="rId14"/>
    <p:sldId id="290" r:id="rId15"/>
    <p:sldId id="282" r:id="rId16"/>
  </p:sldIdLst>
  <p:sldSz cx="9144000" cy="6858000" type="screen4x3"/>
  <p:notesSz cx="6797675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1400" b="1" kern="1200">
        <a:solidFill>
          <a:schemeClr val="bg1"/>
        </a:solidFill>
        <a:latin typeface="Trebuchet MS" pitchFamily="34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964">
          <p15:clr>
            <a:srgbClr val="A4A3A4"/>
          </p15:clr>
        </p15:guide>
        <p15:guide id="2" orient="horz" pos="3906" userDrawn="1">
          <p15:clr>
            <a:srgbClr val="A4A3A4"/>
          </p15:clr>
        </p15:guide>
        <p15:guide id="3" orient="horz" pos="182">
          <p15:clr>
            <a:srgbClr val="A4A3A4"/>
          </p15:clr>
        </p15:guide>
        <p15:guide id="4" orient="horz" pos="2581">
          <p15:clr>
            <a:srgbClr val="A4A3A4"/>
          </p15:clr>
        </p15:guide>
        <p15:guide id="5" pos="5602" userDrawn="1">
          <p15:clr>
            <a:srgbClr val="A4A3A4"/>
          </p15:clr>
        </p15:guide>
        <p15:guide id="6" pos="2927">
          <p15:clr>
            <a:srgbClr val="A4A3A4"/>
          </p15:clr>
        </p15:guide>
        <p15:guide id="7" pos="2833">
          <p15:clr>
            <a:srgbClr val="A4A3A4"/>
          </p15:clr>
        </p15:guide>
        <p15:guide id="8" pos="181">
          <p15:clr>
            <a:srgbClr val="A4A3A4"/>
          </p15:clr>
        </p15:guide>
        <p15:guide id="9" pos="2505">
          <p15:clr>
            <a:srgbClr val="A4A3A4"/>
          </p15:clr>
        </p15:guide>
        <p15:guide id="10" pos="147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roslav Souček" initials="MISO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A3B"/>
    <a:srgbClr val="000066"/>
    <a:srgbClr val="786860"/>
    <a:srgbClr val="2EAFA4"/>
    <a:srgbClr val="685040"/>
    <a:srgbClr val="62CAE3"/>
    <a:srgbClr val="98002E"/>
    <a:srgbClr val="EE9024"/>
    <a:srgbClr val="EEE8E5"/>
    <a:srgbClr val="D11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0" autoAdjust="0"/>
    <p:restoredTop sz="86596" autoAdjust="0"/>
  </p:normalViewPr>
  <p:slideViewPr>
    <p:cSldViewPr snapToGrid="0" snapToObjects="1">
      <p:cViewPr varScale="1">
        <p:scale>
          <a:sx n="86" d="100"/>
          <a:sy n="86" d="100"/>
        </p:scale>
        <p:origin x="1306" y="58"/>
      </p:cViewPr>
      <p:guideLst>
        <p:guide orient="horz" pos="964"/>
        <p:guide orient="horz" pos="3906"/>
        <p:guide orient="horz" pos="182"/>
        <p:guide orient="horz" pos="2581"/>
        <p:guide pos="5602"/>
        <p:guide pos="2927"/>
        <p:guide pos="2833"/>
        <p:guide pos="181"/>
        <p:guide pos="2505"/>
        <p:guide pos="14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08F84-F03D-4989-B9B7-4A00FD595A28}" type="doc">
      <dgm:prSet loTypeId="urn:microsoft.com/office/officeart/2005/8/layout/process1" loCatId="process" qsTypeId="urn:microsoft.com/office/officeart/2005/8/quickstyle/simple1" qsCatId="simple" csTypeId="urn:microsoft.com/office/officeart/2005/8/colors/accent2_2" csCatId="accent2" phldr="1"/>
      <dgm:spPr/>
    </dgm:pt>
    <dgm:pt modelId="{2C5CBB06-EADE-4948-887E-B1C4A9AADC72}">
      <dgm:prSet phldrT="[Text]" custT="1"/>
      <dgm:spPr/>
      <dgm:t>
        <a:bodyPr/>
        <a:lstStyle/>
        <a:p>
          <a:r>
            <a:rPr lang="cs-CZ" sz="1600" b="1" dirty="0" smtClean="0"/>
            <a:t>Krok 1</a:t>
          </a:r>
        </a:p>
        <a:p>
          <a:r>
            <a:rPr lang="cs-CZ" sz="1600" dirty="0" smtClean="0"/>
            <a:t>Audit GDPR</a:t>
          </a:r>
          <a:endParaRPr lang="cs-CZ" sz="1600" dirty="0"/>
        </a:p>
      </dgm:t>
    </dgm:pt>
    <dgm:pt modelId="{DB4B36F1-19AB-49C3-92C8-81FFCB7097CB}" type="parTrans" cxnId="{3BFFFF2B-6B96-47C2-9737-65D53D1A33CE}">
      <dgm:prSet/>
      <dgm:spPr/>
      <dgm:t>
        <a:bodyPr/>
        <a:lstStyle/>
        <a:p>
          <a:endParaRPr lang="cs-CZ" sz="1200"/>
        </a:p>
      </dgm:t>
    </dgm:pt>
    <dgm:pt modelId="{ACC94AF2-B53B-4B80-8226-75BC00E4B709}" type="sibTrans" cxnId="{3BFFFF2B-6B96-47C2-9737-65D53D1A33CE}">
      <dgm:prSet/>
      <dgm:spPr/>
      <dgm:t>
        <a:bodyPr/>
        <a:lstStyle/>
        <a:p>
          <a:endParaRPr lang="cs-CZ" sz="1200"/>
        </a:p>
      </dgm:t>
    </dgm:pt>
    <dgm:pt modelId="{4C39575E-FDDD-441B-AC73-D9F9FACC981E}">
      <dgm:prSet phldrT="[Text]" custT="1"/>
      <dgm:spPr/>
      <dgm:t>
        <a:bodyPr/>
        <a:lstStyle/>
        <a:p>
          <a:r>
            <a:rPr lang="cs-CZ" sz="1600" b="1" dirty="0" smtClean="0"/>
            <a:t>Krok 3</a:t>
          </a:r>
        </a:p>
        <a:p>
          <a:r>
            <a:rPr lang="cs-CZ" sz="1600" dirty="0" smtClean="0"/>
            <a:t>Vzdělávání zaměstnanců</a:t>
          </a:r>
          <a:endParaRPr lang="cs-CZ" sz="1600" dirty="0"/>
        </a:p>
      </dgm:t>
    </dgm:pt>
    <dgm:pt modelId="{DFA19EE6-CCC3-48D0-801C-82B903EBB404}" type="parTrans" cxnId="{BED546C9-4D47-466F-A802-EDC593087D44}">
      <dgm:prSet/>
      <dgm:spPr/>
      <dgm:t>
        <a:bodyPr/>
        <a:lstStyle/>
        <a:p>
          <a:endParaRPr lang="cs-CZ" sz="1200"/>
        </a:p>
      </dgm:t>
    </dgm:pt>
    <dgm:pt modelId="{22C44EC5-B6E5-4333-86BC-A2224F20F880}" type="sibTrans" cxnId="{BED546C9-4D47-466F-A802-EDC593087D44}">
      <dgm:prSet/>
      <dgm:spPr/>
      <dgm:t>
        <a:bodyPr/>
        <a:lstStyle/>
        <a:p>
          <a:endParaRPr lang="cs-CZ" sz="1200"/>
        </a:p>
      </dgm:t>
    </dgm:pt>
    <dgm:pt modelId="{3041561A-6EEE-474D-B6E7-324F3594C470}">
      <dgm:prSet phldrT="[Text]" custT="1"/>
      <dgm:spPr/>
      <dgm:t>
        <a:bodyPr/>
        <a:lstStyle/>
        <a:p>
          <a:r>
            <a:rPr lang="cs-CZ" sz="1600" b="1" dirty="0" smtClean="0"/>
            <a:t>Krok 4</a:t>
          </a:r>
        </a:p>
        <a:p>
          <a:r>
            <a:rPr lang="cs-CZ" sz="1600" dirty="0" smtClean="0"/>
            <a:t>Zajištění Pověřence pro ochranu osobních údajů</a:t>
          </a:r>
          <a:endParaRPr lang="cs-CZ" sz="1600" dirty="0"/>
        </a:p>
      </dgm:t>
    </dgm:pt>
    <dgm:pt modelId="{102D528A-1725-435D-A9C0-CD05112503F1}" type="parTrans" cxnId="{BC7C53C7-9E2B-47D2-958F-35C9EDD4445A}">
      <dgm:prSet/>
      <dgm:spPr/>
      <dgm:t>
        <a:bodyPr/>
        <a:lstStyle/>
        <a:p>
          <a:endParaRPr lang="cs-CZ" sz="1200"/>
        </a:p>
      </dgm:t>
    </dgm:pt>
    <dgm:pt modelId="{3078C681-992A-4E61-9972-1E2BB1FF2DE1}" type="sibTrans" cxnId="{BC7C53C7-9E2B-47D2-958F-35C9EDD4445A}">
      <dgm:prSet/>
      <dgm:spPr/>
      <dgm:t>
        <a:bodyPr/>
        <a:lstStyle/>
        <a:p>
          <a:endParaRPr lang="cs-CZ" sz="1200"/>
        </a:p>
      </dgm:t>
    </dgm:pt>
    <dgm:pt modelId="{658589F6-7212-409D-AB94-90ED61850470}">
      <dgm:prSet phldrT="[Text]" custT="1"/>
      <dgm:spPr/>
      <dgm:t>
        <a:bodyPr/>
        <a:lstStyle/>
        <a:p>
          <a:r>
            <a:rPr lang="cs-CZ" sz="1600" b="1" dirty="0" smtClean="0"/>
            <a:t>Krok 2</a:t>
          </a:r>
        </a:p>
        <a:p>
          <a:r>
            <a:rPr lang="cs-CZ" sz="1600" dirty="0" smtClean="0"/>
            <a:t>Implementace opatření</a:t>
          </a:r>
          <a:endParaRPr lang="cs-CZ" sz="1600" dirty="0"/>
        </a:p>
      </dgm:t>
    </dgm:pt>
    <dgm:pt modelId="{8ABD4118-C703-47D8-8BE6-A8B6FEDB49F5}" type="parTrans" cxnId="{D47D370D-5AB9-49A5-92CE-610C365E8565}">
      <dgm:prSet/>
      <dgm:spPr/>
      <dgm:t>
        <a:bodyPr/>
        <a:lstStyle/>
        <a:p>
          <a:endParaRPr lang="cs-CZ" sz="1200"/>
        </a:p>
      </dgm:t>
    </dgm:pt>
    <dgm:pt modelId="{1A155541-46CE-4B9B-9CA3-2845E5D6D4A8}" type="sibTrans" cxnId="{D47D370D-5AB9-49A5-92CE-610C365E8565}">
      <dgm:prSet/>
      <dgm:spPr/>
      <dgm:t>
        <a:bodyPr/>
        <a:lstStyle/>
        <a:p>
          <a:endParaRPr lang="cs-CZ" sz="1200"/>
        </a:p>
      </dgm:t>
    </dgm:pt>
    <dgm:pt modelId="{73D175A2-AC73-4CE5-82AA-D7CA88530090}" type="pres">
      <dgm:prSet presAssocID="{C3A08F84-F03D-4989-B9B7-4A00FD595A28}" presName="Name0" presStyleCnt="0">
        <dgm:presLayoutVars>
          <dgm:dir/>
          <dgm:resizeHandles val="exact"/>
        </dgm:presLayoutVars>
      </dgm:prSet>
      <dgm:spPr/>
    </dgm:pt>
    <dgm:pt modelId="{FE828CF1-8673-4630-9947-9E84EF2A3D8F}" type="pres">
      <dgm:prSet presAssocID="{2C5CBB06-EADE-4948-887E-B1C4A9AADC72}" presName="node" presStyleLbl="node1" presStyleIdx="0" presStyleCnt="4" custScaleX="290500">
        <dgm:presLayoutVars>
          <dgm:bulletEnabled val="1"/>
        </dgm:presLayoutVars>
      </dgm:prSet>
      <dgm:spPr/>
    </dgm:pt>
    <dgm:pt modelId="{81CD826B-3DDD-43F7-9050-A808FCDFE760}" type="pres">
      <dgm:prSet presAssocID="{ACC94AF2-B53B-4B80-8226-75BC00E4B709}" presName="sibTrans" presStyleLbl="sibTrans2D1" presStyleIdx="0" presStyleCnt="3"/>
      <dgm:spPr/>
    </dgm:pt>
    <dgm:pt modelId="{82D05C19-AA00-4E2F-BA73-FEAA44920062}" type="pres">
      <dgm:prSet presAssocID="{ACC94AF2-B53B-4B80-8226-75BC00E4B709}" presName="connectorText" presStyleLbl="sibTrans2D1" presStyleIdx="0" presStyleCnt="3"/>
      <dgm:spPr/>
    </dgm:pt>
    <dgm:pt modelId="{73A3E812-1CC6-4002-A35A-4D45C33ADA46}" type="pres">
      <dgm:prSet presAssocID="{658589F6-7212-409D-AB94-90ED61850470}" presName="node" presStyleLbl="node1" presStyleIdx="1" presStyleCnt="4" custScaleX="290500">
        <dgm:presLayoutVars>
          <dgm:bulletEnabled val="1"/>
        </dgm:presLayoutVars>
      </dgm:prSet>
      <dgm:spPr/>
    </dgm:pt>
    <dgm:pt modelId="{1A5DC170-4D3C-446A-B2C1-9D4EDA5192F4}" type="pres">
      <dgm:prSet presAssocID="{1A155541-46CE-4B9B-9CA3-2845E5D6D4A8}" presName="sibTrans" presStyleLbl="sibTrans2D1" presStyleIdx="1" presStyleCnt="3"/>
      <dgm:spPr/>
    </dgm:pt>
    <dgm:pt modelId="{546EFFC7-E903-4DD5-A2EB-2B22DF5592A6}" type="pres">
      <dgm:prSet presAssocID="{1A155541-46CE-4B9B-9CA3-2845E5D6D4A8}" presName="connectorText" presStyleLbl="sibTrans2D1" presStyleIdx="1" presStyleCnt="3"/>
      <dgm:spPr/>
    </dgm:pt>
    <dgm:pt modelId="{6D33B442-21BC-401D-8938-B9947C5BAF0B}" type="pres">
      <dgm:prSet presAssocID="{4C39575E-FDDD-441B-AC73-D9F9FACC981E}" presName="node" presStyleLbl="node1" presStyleIdx="2" presStyleCnt="4" custScaleX="290500">
        <dgm:presLayoutVars>
          <dgm:bulletEnabled val="1"/>
        </dgm:presLayoutVars>
      </dgm:prSet>
      <dgm:spPr/>
    </dgm:pt>
    <dgm:pt modelId="{34A21592-0166-4C70-AC08-777303AB79F6}" type="pres">
      <dgm:prSet presAssocID="{22C44EC5-B6E5-4333-86BC-A2224F20F880}" presName="sibTrans" presStyleLbl="sibTrans2D1" presStyleIdx="2" presStyleCnt="3"/>
      <dgm:spPr/>
    </dgm:pt>
    <dgm:pt modelId="{8041BFC7-29B3-4B62-A664-22AC33055559}" type="pres">
      <dgm:prSet presAssocID="{22C44EC5-B6E5-4333-86BC-A2224F20F880}" presName="connectorText" presStyleLbl="sibTrans2D1" presStyleIdx="2" presStyleCnt="3"/>
      <dgm:spPr/>
    </dgm:pt>
    <dgm:pt modelId="{9470FA46-CAA7-4592-88A4-8E4D18DE15A8}" type="pres">
      <dgm:prSet presAssocID="{3041561A-6EEE-474D-B6E7-324F3594C470}" presName="node" presStyleLbl="node1" presStyleIdx="3" presStyleCnt="4" custScaleX="290500">
        <dgm:presLayoutVars>
          <dgm:bulletEnabled val="1"/>
        </dgm:presLayoutVars>
      </dgm:prSet>
      <dgm:spPr/>
    </dgm:pt>
  </dgm:ptLst>
  <dgm:cxnLst>
    <dgm:cxn modelId="{3BFFFF2B-6B96-47C2-9737-65D53D1A33CE}" srcId="{C3A08F84-F03D-4989-B9B7-4A00FD595A28}" destId="{2C5CBB06-EADE-4948-887E-B1C4A9AADC72}" srcOrd="0" destOrd="0" parTransId="{DB4B36F1-19AB-49C3-92C8-81FFCB7097CB}" sibTransId="{ACC94AF2-B53B-4B80-8226-75BC00E4B709}"/>
    <dgm:cxn modelId="{3F97F01C-BF99-48C3-AD8E-C00BCE6A404D}" type="presOf" srcId="{22C44EC5-B6E5-4333-86BC-A2224F20F880}" destId="{8041BFC7-29B3-4B62-A664-22AC33055559}" srcOrd="1" destOrd="0" presId="urn:microsoft.com/office/officeart/2005/8/layout/process1"/>
    <dgm:cxn modelId="{D47D370D-5AB9-49A5-92CE-610C365E8565}" srcId="{C3A08F84-F03D-4989-B9B7-4A00FD595A28}" destId="{658589F6-7212-409D-AB94-90ED61850470}" srcOrd="1" destOrd="0" parTransId="{8ABD4118-C703-47D8-8BE6-A8B6FEDB49F5}" sibTransId="{1A155541-46CE-4B9B-9CA3-2845E5D6D4A8}"/>
    <dgm:cxn modelId="{B83BEC6B-CD9E-4914-980C-557345CF7BA0}" type="presOf" srcId="{1A155541-46CE-4B9B-9CA3-2845E5D6D4A8}" destId="{546EFFC7-E903-4DD5-A2EB-2B22DF5592A6}" srcOrd="1" destOrd="0" presId="urn:microsoft.com/office/officeart/2005/8/layout/process1"/>
    <dgm:cxn modelId="{EB5D37F1-FDDF-4B0C-8D5B-6D5C156A039E}" type="presOf" srcId="{ACC94AF2-B53B-4B80-8226-75BC00E4B709}" destId="{81CD826B-3DDD-43F7-9050-A808FCDFE760}" srcOrd="0" destOrd="0" presId="urn:microsoft.com/office/officeart/2005/8/layout/process1"/>
    <dgm:cxn modelId="{BED546C9-4D47-466F-A802-EDC593087D44}" srcId="{C3A08F84-F03D-4989-B9B7-4A00FD595A28}" destId="{4C39575E-FDDD-441B-AC73-D9F9FACC981E}" srcOrd="2" destOrd="0" parTransId="{DFA19EE6-CCC3-48D0-801C-82B903EBB404}" sibTransId="{22C44EC5-B6E5-4333-86BC-A2224F20F880}"/>
    <dgm:cxn modelId="{65D9DE1D-4F0E-4CFC-97C3-C564E305621C}" type="presOf" srcId="{3041561A-6EEE-474D-B6E7-324F3594C470}" destId="{9470FA46-CAA7-4592-88A4-8E4D18DE15A8}" srcOrd="0" destOrd="0" presId="urn:microsoft.com/office/officeart/2005/8/layout/process1"/>
    <dgm:cxn modelId="{F408E95A-A36C-4A2F-A149-FAB74E5EC08D}" type="presOf" srcId="{4C39575E-FDDD-441B-AC73-D9F9FACC981E}" destId="{6D33B442-21BC-401D-8938-B9947C5BAF0B}" srcOrd="0" destOrd="0" presId="urn:microsoft.com/office/officeart/2005/8/layout/process1"/>
    <dgm:cxn modelId="{80436AF0-566F-4863-A546-A5A334456817}" type="presOf" srcId="{C3A08F84-F03D-4989-B9B7-4A00FD595A28}" destId="{73D175A2-AC73-4CE5-82AA-D7CA88530090}" srcOrd="0" destOrd="0" presId="urn:microsoft.com/office/officeart/2005/8/layout/process1"/>
    <dgm:cxn modelId="{7099EA6C-01A0-459A-9609-FC9B850F604F}" type="presOf" srcId="{2C5CBB06-EADE-4948-887E-B1C4A9AADC72}" destId="{FE828CF1-8673-4630-9947-9E84EF2A3D8F}" srcOrd="0" destOrd="0" presId="urn:microsoft.com/office/officeart/2005/8/layout/process1"/>
    <dgm:cxn modelId="{D906544E-7C19-4EA7-AD26-A17C7133C58C}" type="presOf" srcId="{ACC94AF2-B53B-4B80-8226-75BC00E4B709}" destId="{82D05C19-AA00-4E2F-BA73-FEAA44920062}" srcOrd="1" destOrd="0" presId="urn:microsoft.com/office/officeart/2005/8/layout/process1"/>
    <dgm:cxn modelId="{FDEA2701-0756-4279-8252-999D2E863AB4}" type="presOf" srcId="{658589F6-7212-409D-AB94-90ED61850470}" destId="{73A3E812-1CC6-4002-A35A-4D45C33ADA46}" srcOrd="0" destOrd="0" presId="urn:microsoft.com/office/officeart/2005/8/layout/process1"/>
    <dgm:cxn modelId="{C01BC61C-C752-4C47-B8FF-9D61CC376D34}" type="presOf" srcId="{1A155541-46CE-4B9B-9CA3-2845E5D6D4A8}" destId="{1A5DC170-4D3C-446A-B2C1-9D4EDA5192F4}" srcOrd="0" destOrd="0" presId="urn:microsoft.com/office/officeart/2005/8/layout/process1"/>
    <dgm:cxn modelId="{BC7C53C7-9E2B-47D2-958F-35C9EDD4445A}" srcId="{C3A08F84-F03D-4989-B9B7-4A00FD595A28}" destId="{3041561A-6EEE-474D-B6E7-324F3594C470}" srcOrd="3" destOrd="0" parTransId="{102D528A-1725-435D-A9C0-CD05112503F1}" sibTransId="{3078C681-992A-4E61-9972-1E2BB1FF2DE1}"/>
    <dgm:cxn modelId="{F619878A-B1C5-424C-ACF6-08D6E56DFEE0}" type="presOf" srcId="{22C44EC5-B6E5-4333-86BC-A2224F20F880}" destId="{34A21592-0166-4C70-AC08-777303AB79F6}" srcOrd="0" destOrd="0" presId="urn:microsoft.com/office/officeart/2005/8/layout/process1"/>
    <dgm:cxn modelId="{46093DEF-47D8-47CB-854A-80953644E9E7}" type="presParOf" srcId="{73D175A2-AC73-4CE5-82AA-D7CA88530090}" destId="{FE828CF1-8673-4630-9947-9E84EF2A3D8F}" srcOrd="0" destOrd="0" presId="urn:microsoft.com/office/officeart/2005/8/layout/process1"/>
    <dgm:cxn modelId="{D794F019-1A22-4558-8CDB-BD801D461BD1}" type="presParOf" srcId="{73D175A2-AC73-4CE5-82AA-D7CA88530090}" destId="{81CD826B-3DDD-43F7-9050-A808FCDFE760}" srcOrd="1" destOrd="0" presId="urn:microsoft.com/office/officeart/2005/8/layout/process1"/>
    <dgm:cxn modelId="{5F429BB6-BA1B-4809-87B7-A1B8E4054674}" type="presParOf" srcId="{81CD826B-3DDD-43F7-9050-A808FCDFE760}" destId="{82D05C19-AA00-4E2F-BA73-FEAA44920062}" srcOrd="0" destOrd="0" presId="urn:microsoft.com/office/officeart/2005/8/layout/process1"/>
    <dgm:cxn modelId="{693F2ED4-9D4F-4D14-9011-9A6DBE2EC9B7}" type="presParOf" srcId="{73D175A2-AC73-4CE5-82AA-D7CA88530090}" destId="{73A3E812-1CC6-4002-A35A-4D45C33ADA46}" srcOrd="2" destOrd="0" presId="urn:microsoft.com/office/officeart/2005/8/layout/process1"/>
    <dgm:cxn modelId="{8ADD4FFC-7E2B-4197-8377-BD25D747FFCC}" type="presParOf" srcId="{73D175A2-AC73-4CE5-82AA-D7CA88530090}" destId="{1A5DC170-4D3C-446A-B2C1-9D4EDA5192F4}" srcOrd="3" destOrd="0" presId="urn:microsoft.com/office/officeart/2005/8/layout/process1"/>
    <dgm:cxn modelId="{8D8ACAFA-E896-4CC1-A9DA-C56A52A4A5EA}" type="presParOf" srcId="{1A5DC170-4D3C-446A-B2C1-9D4EDA5192F4}" destId="{546EFFC7-E903-4DD5-A2EB-2B22DF5592A6}" srcOrd="0" destOrd="0" presId="urn:microsoft.com/office/officeart/2005/8/layout/process1"/>
    <dgm:cxn modelId="{30BFC7E3-6653-4020-A9C4-43D7EDE2E28A}" type="presParOf" srcId="{73D175A2-AC73-4CE5-82AA-D7CA88530090}" destId="{6D33B442-21BC-401D-8938-B9947C5BAF0B}" srcOrd="4" destOrd="0" presId="urn:microsoft.com/office/officeart/2005/8/layout/process1"/>
    <dgm:cxn modelId="{2395CC87-67EF-4BFD-AB8E-DEFCE3D55561}" type="presParOf" srcId="{73D175A2-AC73-4CE5-82AA-D7CA88530090}" destId="{34A21592-0166-4C70-AC08-777303AB79F6}" srcOrd="5" destOrd="0" presId="urn:microsoft.com/office/officeart/2005/8/layout/process1"/>
    <dgm:cxn modelId="{7F1ABBDE-6BCE-4637-B5B1-8F8AD92CDD30}" type="presParOf" srcId="{34A21592-0166-4C70-AC08-777303AB79F6}" destId="{8041BFC7-29B3-4B62-A664-22AC33055559}" srcOrd="0" destOrd="0" presId="urn:microsoft.com/office/officeart/2005/8/layout/process1"/>
    <dgm:cxn modelId="{F2EBDA9B-5592-434C-89C0-328A2848DEF9}" type="presParOf" srcId="{73D175A2-AC73-4CE5-82AA-D7CA88530090}" destId="{9470FA46-CAA7-4592-88A4-8E4D18DE15A8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828CF1-8673-4630-9947-9E84EF2A3D8F}">
      <dsp:nvSpPr>
        <dsp:cNvPr id="0" name=""/>
        <dsp:cNvSpPr/>
      </dsp:nvSpPr>
      <dsp:spPr>
        <a:xfrm>
          <a:off x="10" y="1252151"/>
          <a:ext cx="1941796" cy="1348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Krok 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Audit GDPR</a:t>
          </a:r>
          <a:endParaRPr lang="cs-CZ" sz="1600" kern="1200" dirty="0"/>
        </a:p>
      </dsp:txBody>
      <dsp:txXfrm>
        <a:off x="39509" y="1291650"/>
        <a:ext cx="1862798" cy="1269606"/>
      </dsp:txXfrm>
    </dsp:sp>
    <dsp:sp modelId="{81CD826B-3DDD-43F7-9050-A808FCDFE760}">
      <dsp:nvSpPr>
        <dsp:cNvPr id="0" name=""/>
        <dsp:cNvSpPr/>
      </dsp:nvSpPr>
      <dsp:spPr>
        <a:xfrm>
          <a:off x="2008649" y="1843567"/>
          <a:ext cx="141707" cy="1657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2008649" y="1876721"/>
        <a:ext cx="99195" cy="99463"/>
      </dsp:txXfrm>
    </dsp:sp>
    <dsp:sp modelId="{73A3E812-1CC6-4002-A35A-4D45C33ADA46}">
      <dsp:nvSpPr>
        <dsp:cNvPr id="0" name=""/>
        <dsp:cNvSpPr/>
      </dsp:nvSpPr>
      <dsp:spPr>
        <a:xfrm>
          <a:off x="2209179" y="1251474"/>
          <a:ext cx="1941796" cy="134995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Krok 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Implementace opatření</a:t>
          </a:r>
          <a:endParaRPr lang="cs-CZ" sz="1600" kern="1200" dirty="0"/>
        </a:p>
      </dsp:txBody>
      <dsp:txXfrm>
        <a:off x="2248718" y="1291013"/>
        <a:ext cx="1862718" cy="1270879"/>
      </dsp:txXfrm>
    </dsp:sp>
    <dsp:sp modelId="{1A5DC170-4D3C-446A-B2C1-9D4EDA5192F4}">
      <dsp:nvSpPr>
        <dsp:cNvPr id="0" name=""/>
        <dsp:cNvSpPr/>
      </dsp:nvSpPr>
      <dsp:spPr>
        <a:xfrm>
          <a:off x="4217819" y="1843567"/>
          <a:ext cx="141707" cy="1657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4217819" y="1876721"/>
        <a:ext cx="99195" cy="99463"/>
      </dsp:txXfrm>
    </dsp:sp>
    <dsp:sp modelId="{6D33B442-21BC-401D-8938-B9947C5BAF0B}">
      <dsp:nvSpPr>
        <dsp:cNvPr id="0" name=""/>
        <dsp:cNvSpPr/>
      </dsp:nvSpPr>
      <dsp:spPr>
        <a:xfrm>
          <a:off x="4418348" y="1250819"/>
          <a:ext cx="1941796" cy="135126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Krok 3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Vzdělávání zaměstnanců</a:t>
          </a:r>
          <a:endParaRPr lang="cs-CZ" sz="1600" kern="1200" dirty="0"/>
        </a:p>
      </dsp:txBody>
      <dsp:txXfrm>
        <a:off x="4457925" y="1290396"/>
        <a:ext cx="1862642" cy="1272114"/>
      </dsp:txXfrm>
    </dsp:sp>
    <dsp:sp modelId="{34A21592-0166-4C70-AC08-777303AB79F6}">
      <dsp:nvSpPr>
        <dsp:cNvPr id="0" name=""/>
        <dsp:cNvSpPr/>
      </dsp:nvSpPr>
      <dsp:spPr>
        <a:xfrm>
          <a:off x="6426988" y="1843567"/>
          <a:ext cx="141707" cy="16577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700" kern="1200"/>
        </a:p>
      </dsp:txBody>
      <dsp:txXfrm>
        <a:off x="6426988" y="1876721"/>
        <a:ext cx="99195" cy="99463"/>
      </dsp:txXfrm>
    </dsp:sp>
    <dsp:sp modelId="{9470FA46-CAA7-4592-88A4-8E4D18DE15A8}">
      <dsp:nvSpPr>
        <dsp:cNvPr id="0" name=""/>
        <dsp:cNvSpPr/>
      </dsp:nvSpPr>
      <dsp:spPr>
        <a:xfrm>
          <a:off x="6627518" y="1250184"/>
          <a:ext cx="1941796" cy="135253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b="1" kern="1200" dirty="0" smtClean="0"/>
            <a:t>Krok 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Zajištění Pověřence pro ochranu osobních údajů</a:t>
          </a:r>
          <a:endParaRPr lang="cs-CZ" sz="1600" kern="1200" dirty="0"/>
        </a:p>
      </dsp:txBody>
      <dsp:txXfrm>
        <a:off x="6667132" y="1289798"/>
        <a:ext cx="1862568" cy="12733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04" y="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63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04" y="942863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CDA4E68-DF95-430E-B280-1B8C18BEA9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3299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04" y="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6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63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04" y="9428630"/>
            <a:ext cx="2945154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39" tIns="47169" rIns="94339" bIns="4716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834FDAE9-C822-420E-B1B6-2B1F32F7E5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512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-110" charset="0"/>
        <a:ea typeface="ＭＳ Ｐゴシック" pitchFamily="-110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-110" charset="0"/>
        <a:ea typeface="ＭＳ Ｐゴシック" pitchFamily="-110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-110" charset="0"/>
        <a:ea typeface="ＭＳ Ｐゴシック" pitchFamily="-110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rebuchet MS" pitchFamily="-110" charset="0"/>
        <a:ea typeface="ＭＳ Ｐゴシック" pitchFamily="-110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_Data2\DATA OTHER\BRAND BDO_Marketing\galerie obrázků_screensavers_pozadí_filmy\_OBRAZKY KOUPENE\Koupené CB\Getty_Images_Archive\73980176_4.jpg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8926"/>
            <a:ext cx="8820000" cy="5416550"/>
          </a:xfrm>
          <a:prstGeom prst="rect">
            <a:avLst/>
          </a:prstGeom>
          <a:noFill/>
        </p:spPr>
      </p:pic>
      <p:pic>
        <p:nvPicPr>
          <p:cNvPr id="5" name="Picture 7" descr="BDO_Logo_RGB 100%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38" y="6238875"/>
            <a:ext cx="9747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25"/>
          <p:cNvSpPr>
            <a:spLocks noChangeAspect="1"/>
          </p:cNvSpPr>
          <p:nvPr/>
        </p:nvSpPr>
        <p:spPr bwMode="gray">
          <a:xfrm>
            <a:off x="287338" y="5030788"/>
            <a:ext cx="161925" cy="1827212"/>
          </a:xfrm>
          <a:custGeom>
            <a:avLst/>
            <a:gdLst/>
            <a:ahLst/>
            <a:cxnLst>
              <a:cxn ang="0">
                <a:pos x="120" y="0"/>
              </a:cxn>
              <a:cxn ang="0">
                <a:pos x="120" y="1354"/>
              </a:cxn>
              <a:cxn ang="0">
                <a:pos x="0" y="1354"/>
              </a:cxn>
              <a:cxn ang="0">
                <a:pos x="0" y="85"/>
              </a:cxn>
              <a:cxn ang="0">
                <a:pos x="120" y="0"/>
              </a:cxn>
            </a:cxnLst>
            <a:rect l="0" t="0" r="r" b="b"/>
            <a:pathLst>
              <a:path w="120" h="1354">
                <a:moveTo>
                  <a:pt x="120" y="0"/>
                </a:moveTo>
                <a:lnTo>
                  <a:pt x="120" y="1354"/>
                </a:lnTo>
                <a:lnTo>
                  <a:pt x="0" y="1354"/>
                </a:lnTo>
                <a:lnTo>
                  <a:pt x="0" y="85"/>
                </a:lnTo>
                <a:lnTo>
                  <a:pt x="120" y="0"/>
                </a:lnTo>
                <a:close/>
              </a:path>
            </a:pathLst>
          </a:custGeom>
          <a:solidFill>
            <a:srgbClr val="EC1C3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  <p:sp>
        <p:nvSpPr>
          <p:cNvPr id="7" name="Freeform 30"/>
          <p:cNvSpPr>
            <a:spLocks noChangeAspect="1"/>
          </p:cNvSpPr>
          <p:nvPr/>
        </p:nvSpPr>
        <p:spPr bwMode="gray">
          <a:xfrm>
            <a:off x="287338" y="0"/>
            <a:ext cx="161925" cy="898525"/>
          </a:xfrm>
          <a:custGeom>
            <a:avLst/>
            <a:gdLst/>
            <a:ahLst/>
            <a:cxnLst>
              <a:cxn ang="0">
                <a:pos x="120" y="581"/>
              </a:cxn>
              <a:cxn ang="0">
                <a:pos x="120" y="0"/>
              </a:cxn>
              <a:cxn ang="0">
                <a:pos x="0" y="0"/>
              </a:cxn>
              <a:cxn ang="0">
                <a:pos x="0" y="666"/>
              </a:cxn>
              <a:cxn ang="0">
                <a:pos x="120" y="581"/>
              </a:cxn>
            </a:cxnLst>
            <a:rect l="0" t="0" r="r" b="b"/>
            <a:pathLst>
              <a:path w="120" h="666">
                <a:moveTo>
                  <a:pt x="120" y="581"/>
                </a:moveTo>
                <a:lnTo>
                  <a:pt x="120" y="0"/>
                </a:lnTo>
                <a:lnTo>
                  <a:pt x="0" y="0"/>
                </a:lnTo>
                <a:lnTo>
                  <a:pt x="0" y="666"/>
                </a:lnTo>
                <a:lnTo>
                  <a:pt x="120" y="581"/>
                </a:lnTo>
                <a:close/>
              </a:path>
            </a:pathLst>
          </a:custGeom>
          <a:solidFill>
            <a:srgbClr val="EC1C3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87338" y="1379538"/>
            <a:ext cx="8299450" cy="525462"/>
          </a:xfrm>
        </p:spPr>
        <p:txBody>
          <a:bodyPr/>
          <a:lstStyle>
            <a:lvl1pPr marL="95250" indent="0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87338" y="1905000"/>
            <a:ext cx="8299450" cy="2755900"/>
          </a:xfrm>
        </p:spPr>
        <p:txBody>
          <a:bodyPr/>
          <a:lstStyle>
            <a:lvl1pPr marL="342900" indent="-247650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9" name="Obdélník 8"/>
          <p:cNvSpPr/>
          <p:nvPr userDrawn="1"/>
        </p:nvSpPr>
        <p:spPr bwMode="auto">
          <a:xfrm>
            <a:off x="0" y="1526310"/>
            <a:ext cx="8820000" cy="1625600"/>
          </a:xfrm>
          <a:prstGeom prst="rect">
            <a:avLst/>
          </a:prstGeom>
          <a:solidFill>
            <a:schemeClr val="bg1">
              <a:alpha val="48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673100"/>
            <a:ext cx="8569325" cy="97155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7338" y="1820863"/>
            <a:ext cx="8569325" cy="18303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338" y="3803650"/>
            <a:ext cx="8569325" cy="18303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890B9ED2-7645-43F9-A648-D7716CA1975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2B63A583-2023-455E-94CF-EE37EBB85FF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Obdélník 2"/>
          <p:cNvSpPr/>
          <p:nvPr userDrawn="1"/>
        </p:nvSpPr>
        <p:spPr>
          <a:xfrm>
            <a:off x="287338" y="5257105"/>
            <a:ext cx="85693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en-US" sz="1000" b="0" dirty="0">
                <a:solidFill>
                  <a:schemeClr val="bg2"/>
                </a:solidFill>
              </a:rPr>
              <a:t>BDO Advisory s.r.o. is a member firm within BDO International Limited (BDO International). References to BDO are to BDO International or its member firms. BDO International and its member firms are not a worldwide partnership. BDO International does not provide services to clients. Services are delivered independently by the member firms.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rsikova\Desktop\new\tkg-time.jpe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294543"/>
            <a:ext cx="8572500" cy="5769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BDO_Logo_RGB 100%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38" y="6238875"/>
            <a:ext cx="9747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25"/>
          <p:cNvSpPr>
            <a:spLocks noChangeAspect="1"/>
          </p:cNvSpPr>
          <p:nvPr/>
        </p:nvSpPr>
        <p:spPr bwMode="gray">
          <a:xfrm>
            <a:off x="287338" y="5030788"/>
            <a:ext cx="161925" cy="1827212"/>
          </a:xfrm>
          <a:custGeom>
            <a:avLst/>
            <a:gdLst/>
            <a:ahLst/>
            <a:cxnLst>
              <a:cxn ang="0">
                <a:pos x="120" y="0"/>
              </a:cxn>
              <a:cxn ang="0">
                <a:pos x="120" y="1354"/>
              </a:cxn>
              <a:cxn ang="0">
                <a:pos x="0" y="1354"/>
              </a:cxn>
              <a:cxn ang="0">
                <a:pos x="0" y="85"/>
              </a:cxn>
              <a:cxn ang="0">
                <a:pos x="120" y="0"/>
              </a:cxn>
            </a:cxnLst>
            <a:rect l="0" t="0" r="r" b="b"/>
            <a:pathLst>
              <a:path w="120" h="1354">
                <a:moveTo>
                  <a:pt x="120" y="0"/>
                </a:moveTo>
                <a:lnTo>
                  <a:pt x="120" y="1354"/>
                </a:lnTo>
                <a:lnTo>
                  <a:pt x="0" y="1354"/>
                </a:lnTo>
                <a:lnTo>
                  <a:pt x="0" y="85"/>
                </a:lnTo>
                <a:lnTo>
                  <a:pt x="120" y="0"/>
                </a:lnTo>
                <a:close/>
              </a:path>
            </a:pathLst>
          </a:custGeom>
          <a:solidFill>
            <a:srgbClr val="EC1C3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  <p:sp>
        <p:nvSpPr>
          <p:cNvPr id="7" name="Freeform 30"/>
          <p:cNvSpPr>
            <a:spLocks noChangeAspect="1"/>
          </p:cNvSpPr>
          <p:nvPr/>
        </p:nvSpPr>
        <p:spPr bwMode="gray">
          <a:xfrm>
            <a:off x="287338" y="0"/>
            <a:ext cx="161925" cy="898525"/>
          </a:xfrm>
          <a:custGeom>
            <a:avLst/>
            <a:gdLst/>
            <a:ahLst/>
            <a:cxnLst>
              <a:cxn ang="0">
                <a:pos x="120" y="581"/>
              </a:cxn>
              <a:cxn ang="0">
                <a:pos x="120" y="0"/>
              </a:cxn>
              <a:cxn ang="0">
                <a:pos x="0" y="0"/>
              </a:cxn>
              <a:cxn ang="0">
                <a:pos x="0" y="666"/>
              </a:cxn>
              <a:cxn ang="0">
                <a:pos x="120" y="581"/>
              </a:cxn>
            </a:cxnLst>
            <a:rect l="0" t="0" r="r" b="b"/>
            <a:pathLst>
              <a:path w="120" h="666">
                <a:moveTo>
                  <a:pt x="120" y="581"/>
                </a:moveTo>
                <a:lnTo>
                  <a:pt x="120" y="0"/>
                </a:lnTo>
                <a:lnTo>
                  <a:pt x="0" y="0"/>
                </a:lnTo>
                <a:lnTo>
                  <a:pt x="0" y="666"/>
                </a:lnTo>
                <a:lnTo>
                  <a:pt x="120" y="581"/>
                </a:lnTo>
                <a:close/>
              </a:path>
            </a:pathLst>
          </a:custGeom>
          <a:solidFill>
            <a:srgbClr val="EC1C3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287338" y="1379538"/>
            <a:ext cx="8299450" cy="525462"/>
          </a:xfrm>
        </p:spPr>
        <p:txBody>
          <a:bodyPr/>
          <a:lstStyle>
            <a:lvl1pPr marL="95250" indent="0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87338" y="1905000"/>
            <a:ext cx="8299450" cy="2755900"/>
          </a:xfrm>
        </p:spPr>
        <p:txBody>
          <a:bodyPr/>
          <a:lstStyle>
            <a:lvl1pPr marL="342900" indent="-247650"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3394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2800" b="1" cap="all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305A2CE8-C3B1-4270-A7E0-49253A24353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7338" y="1820863"/>
            <a:ext cx="4208462" cy="38131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0863"/>
            <a:ext cx="4208463" cy="3813175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3AC260C1-5DEE-4FA3-AECA-C063F65B356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700" y="1535113"/>
            <a:ext cx="4230688" cy="639762"/>
          </a:xfrm>
        </p:spPr>
        <p:txBody>
          <a:bodyPr anchor="ctr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338" y="2174875"/>
            <a:ext cx="4210050" cy="39512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211638" cy="639762"/>
          </a:xfrm>
        </p:spPr>
        <p:txBody>
          <a:bodyPr anchor="ctr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211638" cy="3951288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B8D4507D-24A7-4CD5-9227-721B62598EE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 bwMode="auto">
          <a:xfrm>
            <a:off x="287338" y="673100"/>
            <a:ext cx="85693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+mj-lt"/>
                <a:ea typeface="ＭＳ Ｐゴシック" pitchFamily="-110" charset="-128"/>
                <a:cs typeface="ＭＳ Ｐゴシック" pitchFamily="-110" charset="-128"/>
              </a:defRPr>
            </a:lvl1pPr>
            <a:lvl2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4572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6pPr>
            <a:lvl7pPr marL="9144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7pPr>
            <a:lvl8pPr marL="13716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8pPr>
            <a:lvl9pPr marL="18288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9pPr>
          </a:lstStyle>
          <a:p>
            <a:r>
              <a:rPr lang="en-GB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r>
              <a:rPr lang="cs-CZ" dirty="0"/>
              <a:t/>
            </a:r>
            <a:br>
              <a:rPr lang="cs-CZ" dirty="0"/>
            </a:br>
            <a:endParaRPr lang="en-GB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9663FB76-63BA-44E3-9503-AD2ADA1904C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27C17C4-4D6B-407C-9140-6B310C7F9CC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673100"/>
            <a:ext cx="8569325" cy="971550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7338" y="1820863"/>
            <a:ext cx="4208462" cy="381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0863"/>
            <a:ext cx="4208463" cy="381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CA74F329-0768-4176-99A6-61C91A25EC7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673100"/>
            <a:ext cx="85693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/>
              <a:t>Nadpis</a:t>
            </a:r>
            <a:br>
              <a:rPr lang="cs-CZ" dirty="0"/>
            </a:br>
            <a:r>
              <a:rPr lang="cs-CZ" sz="1800" dirty="0"/>
              <a:t>Podnadpis</a:t>
            </a:r>
            <a:endParaRPr lang="en-GB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7338" y="1820863"/>
            <a:ext cx="8569325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9288" y="6486525"/>
            <a:ext cx="213360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ED1A3B"/>
                </a:solidFill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99F0103C-2599-43CF-B7A6-1ED784FB17A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1" name="Picture 9" descr="BDO_Logo_RGB 100%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81938" y="6238875"/>
            <a:ext cx="9747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Freeform 11"/>
          <p:cNvSpPr>
            <a:spLocks noChangeAspect="1"/>
          </p:cNvSpPr>
          <p:nvPr/>
        </p:nvSpPr>
        <p:spPr bwMode="gray">
          <a:xfrm>
            <a:off x="287338" y="0"/>
            <a:ext cx="161925" cy="554038"/>
          </a:xfrm>
          <a:custGeom>
            <a:avLst/>
            <a:gdLst/>
            <a:ahLst/>
            <a:cxnLst>
              <a:cxn ang="0">
                <a:pos x="120" y="328"/>
              </a:cxn>
              <a:cxn ang="0">
                <a:pos x="120" y="0"/>
              </a:cxn>
              <a:cxn ang="0">
                <a:pos x="0" y="0"/>
              </a:cxn>
              <a:cxn ang="0">
                <a:pos x="0" y="411"/>
              </a:cxn>
              <a:cxn ang="0">
                <a:pos x="120" y="328"/>
              </a:cxn>
            </a:cxnLst>
            <a:rect l="0" t="0" r="r" b="b"/>
            <a:pathLst>
              <a:path w="120" h="411">
                <a:moveTo>
                  <a:pt x="120" y="328"/>
                </a:moveTo>
                <a:lnTo>
                  <a:pt x="120" y="0"/>
                </a:lnTo>
                <a:lnTo>
                  <a:pt x="0" y="0"/>
                </a:lnTo>
                <a:lnTo>
                  <a:pt x="0" y="411"/>
                </a:lnTo>
                <a:lnTo>
                  <a:pt x="120" y="328"/>
                </a:lnTo>
                <a:close/>
              </a:path>
            </a:pathLst>
          </a:custGeom>
          <a:solidFill>
            <a:srgbClr val="ED1A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  <p:sp>
        <p:nvSpPr>
          <p:cNvPr id="1036" name="Freeform 12"/>
          <p:cNvSpPr>
            <a:spLocks noChangeAspect="1"/>
          </p:cNvSpPr>
          <p:nvPr/>
        </p:nvSpPr>
        <p:spPr bwMode="gray">
          <a:xfrm>
            <a:off x="287338" y="6242050"/>
            <a:ext cx="161925" cy="615950"/>
          </a:xfrm>
          <a:custGeom>
            <a:avLst/>
            <a:gdLst/>
            <a:ahLst/>
            <a:cxnLst>
              <a:cxn ang="0">
                <a:pos x="0" y="85"/>
              </a:cxn>
              <a:cxn ang="0">
                <a:pos x="0" y="456"/>
              </a:cxn>
              <a:cxn ang="0">
                <a:pos x="120" y="456"/>
              </a:cxn>
              <a:cxn ang="0">
                <a:pos x="120" y="0"/>
              </a:cxn>
              <a:cxn ang="0">
                <a:pos x="0" y="85"/>
              </a:cxn>
            </a:cxnLst>
            <a:rect l="0" t="0" r="r" b="b"/>
            <a:pathLst>
              <a:path w="120" h="456">
                <a:moveTo>
                  <a:pt x="0" y="85"/>
                </a:moveTo>
                <a:lnTo>
                  <a:pt x="0" y="456"/>
                </a:lnTo>
                <a:lnTo>
                  <a:pt x="120" y="456"/>
                </a:lnTo>
                <a:lnTo>
                  <a:pt x="120" y="0"/>
                </a:lnTo>
                <a:lnTo>
                  <a:pt x="0" y="85"/>
                </a:lnTo>
                <a:close/>
              </a:path>
            </a:pathLst>
          </a:custGeom>
          <a:solidFill>
            <a:srgbClr val="ED1A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en-US" dirty="0">
              <a:ea typeface="ＭＳ Ｐゴシック" pitchFamily="3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21" r:id="rId1"/>
    <p:sldLayoutId id="2147485231" r:id="rId2"/>
    <p:sldLayoutId id="2147485222" r:id="rId3"/>
    <p:sldLayoutId id="2147485223" r:id="rId4"/>
    <p:sldLayoutId id="2147485224" r:id="rId5"/>
    <p:sldLayoutId id="2147485225" r:id="rId6"/>
    <p:sldLayoutId id="2147485226" r:id="rId7"/>
    <p:sldLayoutId id="2147485218" r:id="rId8"/>
    <p:sldLayoutId id="2147485228" r:id="rId9"/>
    <p:sldLayoutId id="2147485229" r:id="rId10"/>
    <p:sldLayoutId id="2147485227" r:id="rId11"/>
  </p:sldLayoutIdLst>
  <p:hf hdr="0" dt="0"/>
  <p:txStyles>
    <p:titleStyle>
      <a:lvl1pPr algn="l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l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  <a:ea typeface="ＭＳ Ｐゴシック" pitchFamily="-110" charset="-128"/>
          <a:cs typeface="ＭＳ Ｐゴシック" pitchFamily="-110" charset="-128"/>
        </a:defRPr>
      </a:lvl2pPr>
      <a:lvl3pPr algn="l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  <a:ea typeface="ＭＳ Ｐゴシック" pitchFamily="-110" charset="-128"/>
          <a:cs typeface="ＭＳ Ｐゴシック" pitchFamily="-110" charset="-128"/>
        </a:defRPr>
      </a:lvl3pPr>
      <a:lvl4pPr algn="l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  <a:ea typeface="ＭＳ Ｐゴシック" pitchFamily="-110" charset="-128"/>
          <a:cs typeface="ＭＳ Ｐゴシック" pitchFamily="-110" charset="-128"/>
        </a:defRPr>
      </a:lvl4pPr>
      <a:lvl5pPr algn="l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</a:defRPr>
      </a:lvl6pPr>
      <a:lvl7pPr marL="9144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</a:defRPr>
      </a:lvl7pPr>
      <a:lvl8pPr marL="13716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</a:defRPr>
      </a:lvl8pPr>
      <a:lvl9pPr marL="1828800" algn="l" rtl="0" fontAlgn="base">
        <a:lnSpc>
          <a:spcPct val="105000"/>
        </a:lnSpc>
        <a:spcBef>
          <a:spcPct val="0"/>
        </a:spcBef>
        <a:spcAft>
          <a:spcPct val="0"/>
        </a:spcAft>
        <a:defRPr sz="2800" b="1">
          <a:solidFill>
            <a:srgbClr val="ED1A3B"/>
          </a:solidFill>
          <a:latin typeface="Trebuchet MS" pitchFamily="-11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6"/>
        </a:buClr>
        <a:buChar char="•"/>
        <a:defRPr sz="1400">
          <a:solidFill>
            <a:srgbClr val="786860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336550" indent="-334963" algn="l" rtl="0" eaLnBrk="0" fontAlgn="base" hangingPunct="0">
        <a:spcBef>
          <a:spcPct val="20000"/>
        </a:spcBef>
        <a:spcAft>
          <a:spcPct val="0"/>
        </a:spcAft>
        <a:buClr>
          <a:schemeClr val="accent6"/>
        </a:buClr>
        <a:buChar char="•"/>
        <a:defRPr sz="1400">
          <a:solidFill>
            <a:srgbClr val="786860"/>
          </a:solidFill>
          <a:latin typeface="+mn-lt"/>
          <a:ea typeface="ＭＳ Ｐゴシック" pitchFamily="-110" charset="-128"/>
          <a:cs typeface="ＭＳ Ｐゴシック"/>
        </a:defRPr>
      </a:lvl2pPr>
      <a:lvl3pPr marL="641350" indent="-303213" algn="l" rtl="0" eaLnBrk="0" fontAlgn="base" hangingPunct="0">
        <a:spcBef>
          <a:spcPct val="20000"/>
        </a:spcBef>
        <a:spcAft>
          <a:spcPct val="0"/>
        </a:spcAft>
        <a:buClr>
          <a:schemeClr val="accent6"/>
        </a:buClr>
        <a:buFont typeface="Arial" pitchFamily="34" charset="0"/>
        <a:buChar char="•"/>
        <a:defRPr sz="1200">
          <a:solidFill>
            <a:srgbClr val="786860"/>
          </a:solidFill>
          <a:latin typeface="+mn-lt"/>
          <a:ea typeface="ＭＳ Ｐゴシック" pitchFamily="-110" charset="-128"/>
          <a:cs typeface="ＭＳ Ｐゴシック"/>
        </a:defRPr>
      </a:lvl3pPr>
      <a:lvl4pPr marL="971550" indent="-328613" algn="l" rtl="0" eaLnBrk="0" fontAlgn="base" hangingPunct="0">
        <a:spcBef>
          <a:spcPct val="20000"/>
        </a:spcBef>
        <a:spcAft>
          <a:spcPct val="0"/>
        </a:spcAft>
        <a:buClr>
          <a:schemeClr val="accent6"/>
        </a:buClr>
        <a:buFont typeface="Arial" pitchFamily="34" charset="0"/>
        <a:buChar char="•"/>
        <a:defRPr sz="1000">
          <a:solidFill>
            <a:srgbClr val="786860"/>
          </a:solidFill>
          <a:latin typeface="+mn-lt"/>
          <a:ea typeface="ＭＳ Ｐゴシック" pitchFamily="-110" charset="-128"/>
          <a:cs typeface="ＭＳ Ｐゴシック"/>
        </a:defRPr>
      </a:lvl4pPr>
      <a:lvl5pPr marL="1301750" indent="-328613" algn="l" rtl="0" eaLnBrk="0" fontAlgn="base" hangingPunct="0">
        <a:spcBef>
          <a:spcPct val="20000"/>
        </a:spcBef>
        <a:spcAft>
          <a:spcPct val="0"/>
        </a:spcAft>
        <a:buClr>
          <a:schemeClr val="accent6"/>
        </a:buClr>
        <a:buFont typeface="Arial" pitchFamily="34" charset="0"/>
        <a:buChar char="•"/>
        <a:defRPr sz="800">
          <a:solidFill>
            <a:srgbClr val="786860"/>
          </a:solidFill>
          <a:latin typeface="+mn-lt"/>
          <a:ea typeface="ＭＳ Ｐゴシック" pitchFamily="-110" charset="-128"/>
          <a:cs typeface="ＭＳ Ｐゴシック"/>
        </a:defRPr>
      </a:lvl5pPr>
      <a:lvl6pPr marL="1758950" indent="-328613" algn="l" rtl="0" fontAlgn="base">
        <a:spcBef>
          <a:spcPct val="20000"/>
        </a:spcBef>
        <a:spcAft>
          <a:spcPct val="0"/>
        </a:spcAft>
        <a:buFont typeface="Univers HSBCPB Con 520" pitchFamily="34" charset="0"/>
        <a:buChar char="-"/>
        <a:defRPr sz="1400">
          <a:solidFill>
            <a:srgbClr val="786860"/>
          </a:solidFill>
          <a:latin typeface="+mn-lt"/>
          <a:ea typeface="ＭＳ Ｐゴシック" pitchFamily="-110" charset="-128"/>
        </a:defRPr>
      </a:lvl6pPr>
      <a:lvl7pPr marL="2216150" indent="-328613" algn="l" rtl="0" fontAlgn="base">
        <a:spcBef>
          <a:spcPct val="20000"/>
        </a:spcBef>
        <a:spcAft>
          <a:spcPct val="0"/>
        </a:spcAft>
        <a:buFont typeface="Univers HSBCPB Con 520" pitchFamily="34" charset="0"/>
        <a:buChar char="-"/>
        <a:defRPr sz="1400">
          <a:solidFill>
            <a:srgbClr val="786860"/>
          </a:solidFill>
          <a:latin typeface="+mn-lt"/>
          <a:ea typeface="ＭＳ Ｐゴシック" pitchFamily="-110" charset="-128"/>
        </a:defRPr>
      </a:lvl7pPr>
      <a:lvl8pPr marL="2673350" indent="-328613" algn="l" rtl="0" fontAlgn="base">
        <a:spcBef>
          <a:spcPct val="20000"/>
        </a:spcBef>
        <a:spcAft>
          <a:spcPct val="0"/>
        </a:spcAft>
        <a:buFont typeface="Univers HSBCPB Con 520" pitchFamily="34" charset="0"/>
        <a:buChar char="-"/>
        <a:defRPr sz="1400">
          <a:solidFill>
            <a:srgbClr val="786860"/>
          </a:solidFill>
          <a:latin typeface="+mn-lt"/>
          <a:ea typeface="ＭＳ Ｐゴシック" pitchFamily="-110" charset="-128"/>
        </a:defRPr>
      </a:lvl8pPr>
      <a:lvl9pPr marL="3130550" indent="-328613" algn="l" rtl="0" fontAlgn="base">
        <a:spcBef>
          <a:spcPct val="20000"/>
        </a:spcBef>
        <a:spcAft>
          <a:spcPct val="0"/>
        </a:spcAft>
        <a:buFont typeface="Univers HSBCPB Con 520" pitchFamily="34" charset="0"/>
        <a:buChar char="-"/>
        <a:defRPr sz="1400">
          <a:solidFill>
            <a:srgbClr val="786860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miroslav.kvapil@bdo.cz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 bwMode="auto">
          <a:xfrm>
            <a:off x="-8389" y="1149292"/>
            <a:ext cx="8856663" cy="213080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25400" cap="flat" cmpd="sng" algn="ctr">
            <a:solidFill>
              <a:srgbClr val="9D8D85"/>
            </a:solidFill>
            <a:prstDash val="solid"/>
            <a:round/>
            <a:headEnd type="none" w="med" len="med"/>
            <a:tailEnd type="triangle" w="lg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Trebuchet MS" pitchFamily="-110" charset="0"/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287338" y="1281541"/>
            <a:ext cx="8299450" cy="1420245"/>
          </a:xfrm>
        </p:spPr>
        <p:txBody>
          <a:bodyPr/>
          <a:lstStyle/>
          <a:p>
            <a:pPr algn="ctr"/>
            <a:r>
              <a:rPr lang="cs-CZ" sz="2000" dirty="0">
                <a:solidFill>
                  <a:schemeClr val="tx1"/>
                </a:solidFill>
              </a:rPr>
              <a:t>Nařízení Evropského parlamentu a Rady (EU) </a:t>
            </a:r>
            <a:r>
              <a:rPr lang="cs-CZ" sz="2000" dirty="0" smtClean="0">
                <a:solidFill>
                  <a:schemeClr val="tx1"/>
                </a:solidFill>
              </a:rPr>
              <a:t>2016/679</a:t>
            </a:r>
            <a:r>
              <a:rPr lang="cs-CZ" sz="1800" dirty="0" smtClean="0">
                <a:solidFill>
                  <a:schemeClr val="tx1"/>
                </a:solidFill>
              </a:rPr>
              <a:t/>
            </a:r>
            <a:br>
              <a:rPr lang="cs-CZ" sz="18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ze </a:t>
            </a:r>
            <a:r>
              <a:rPr lang="cs-CZ" sz="1600" dirty="0">
                <a:solidFill>
                  <a:schemeClr val="tx1"/>
                </a:solidFill>
              </a:rPr>
              <a:t>dne 27. dubna 2016 o ochraně fyzických osob v </a:t>
            </a:r>
            <a:r>
              <a:rPr lang="cs-CZ" sz="1600" dirty="0" smtClean="0">
                <a:solidFill>
                  <a:schemeClr val="tx1"/>
                </a:solidFill>
              </a:rPr>
              <a:t>souvislosti</a:t>
            </a:r>
            <a:br>
              <a:rPr lang="cs-CZ" sz="16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se </a:t>
            </a:r>
            <a:r>
              <a:rPr lang="cs-CZ" sz="1600" dirty="0">
                <a:solidFill>
                  <a:schemeClr val="tx1"/>
                </a:solidFill>
              </a:rPr>
              <a:t>zpracováním osobních údajů a o volném pohybu těchto </a:t>
            </a:r>
            <a:r>
              <a:rPr lang="cs-CZ" sz="1600" dirty="0" smtClean="0">
                <a:solidFill>
                  <a:schemeClr val="tx1"/>
                </a:solidFill>
              </a:rPr>
              <a:t>údajů</a:t>
            </a:r>
            <a:br>
              <a:rPr lang="cs-CZ" sz="16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a </a:t>
            </a:r>
            <a:r>
              <a:rPr lang="cs-CZ" sz="1600" dirty="0">
                <a:solidFill>
                  <a:schemeClr val="tx1"/>
                </a:solidFill>
              </a:rPr>
              <a:t>o zrušení směrnice </a:t>
            </a:r>
            <a:r>
              <a:rPr lang="cs-CZ" sz="1600" dirty="0" smtClean="0">
                <a:solidFill>
                  <a:schemeClr val="tx1"/>
                </a:solidFill>
              </a:rPr>
              <a:t>95/46/ES</a:t>
            </a:r>
            <a:br>
              <a:rPr lang="cs-CZ" sz="16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(obecné </a:t>
            </a:r>
            <a:r>
              <a:rPr lang="cs-CZ" sz="1600" dirty="0">
                <a:solidFill>
                  <a:schemeClr val="tx1"/>
                </a:solidFill>
              </a:rPr>
              <a:t>nařízení o ochraně osobních údajů</a:t>
            </a:r>
            <a:r>
              <a:rPr lang="cs-CZ" sz="1600" dirty="0" smtClean="0">
                <a:solidFill>
                  <a:schemeClr val="tx1"/>
                </a:solidFill>
              </a:rPr>
              <a:t>) </a:t>
            </a:r>
            <a:br>
              <a:rPr lang="cs-CZ" sz="16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nebo</a:t>
            </a:r>
            <a:br>
              <a:rPr lang="cs-CZ" sz="1600" dirty="0" smtClean="0">
                <a:solidFill>
                  <a:schemeClr val="tx1"/>
                </a:solidFill>
              </a:rPr>
            </a:br>
            <a:r>
              <a:rPr lang="cs-CZ" sz="1600" dirty="0" smtClean="0">
                <a:solidFill>
                  <a:schemeClr val="tx1"/>
                </a:solidFill>
              </a:rPr>
              <a:t>General Data </a:t>
            </a:r>
            <a:r>
              <a:rPr lang="cs-CZ" sz="1600" dirty="0" err="1" smtClean="0">
                <a:solidFill>
                  <a:schemeClr val="tx1"/>
                </a:solidFill>
              </a:rPr>
              <a:t>Protection</a:t>
            </a:r>
            <a:r>
              <a:rPr lang="cs-CZ" sz="1600" dirty="0" smtClean="0">
                <a:solidFill>
                  <a:schemeClr val="tx1"/>
                </a:solidFill>
              </a:rPr>
              <a:t> </a:t>
            </a:r>
            <a:r>
              <a:rPr lang="cs-CZ" sz="1600" dirty="0" err="1" smtClean="0">
                <a:solidFill>
                  <a:schemeClr val="tx1"/>
                </a:solidFill>
              </a:rPr>
              <a:t>Regulation</a:t>
            </a:r>
            <a:r>
              <a:rPr lang="cs-CZ" sz="1600" dirty="0" smtClean="0">
                <a:solidFill>
                  <a:schemeClr val="tx1"/>
                </a:solidFill>
              </a:rPr>
              <a:t> (GDPR)</a:t>
            </a:r>
            <a:r>
              <a:rPr lang="cs-CZ" sz="1800" dirty="0">
                <a:solidFill>
                  <a:schemeClr val="tx1"/>
                </a:solidFill>
              </a:rPr>
              <a:t/>
            </a:r>
            <a:br>
              <a:rPr lang="cs-CZ" sz="1800" dirty="0">
                <a:solidFill>
                  <a:schemeClr val="tx1"/>
                </a:solidFill>
              </a:rPr>
            </a:br>
            <a:endParaRPr lang="cs-CZ" sz="1800" dirty="0">
              <a:solidFill>
                <a:schemeClr val="tx1"/>
              </a:solidFill>
            </a:endParaRPr>
          </a:p>
        </p:txBody>
      </p:sp>
      <p:sp>
        <p:nvSpPr>
          <p:cNvPr id="6" name="Zástupný symbol pro obsah 3"/>
          <p:cNvSpPr txBox="1">
            <a:spLocks/>
          </p:cNvSpPr>
          <p:nvPr/>
        </p:nvSpPr>
        <p:spPr bwMode="gray">
          <a:xfrm>
            <a:off x="459942" y="5828592"/>
            <a:ext cx="7920000" cy="55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2476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chemeClr val="bg1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336550" indent="-3349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2pPr>
            <a:lvl3pPr marL="641350" indent="-303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2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3pPr>
            <a:lvl4pPr marL="9715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0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4pPr>
            <a:lvl5pPr marL="13017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8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5pPr>
            <a:lvl6pPr marL="17589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6pPr>
            <a:lvl7pPr marL="22161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7pPr>
            <a:lvl8pPr marL="26733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8pPr>
            <a:lvl9pPr marL="31305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95250" indent="0">
              <a:lnSpc>
                <a:spcPct val="150000"/>
              </a:lnSpc>
              <a:buNone/>
            </a:pPr>
            <a:r>
              <a:rPr lang="cs-CZ" b="0" kern="0" dirty="0" smtClean="0">
                <a:solidFill>
                  <a:schemeClr val="tx2"/>
                </a:solidFill>
              </a:rPr>
              <a:t>Miroslav Kvapil, BDO Advisory s.r.o.</a:t>
            </a:r>
            <a:endParaRPr lang="cs-CZ" b="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8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Doporučovaný postup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33084"/>
              </p:ext>
            </p:extLst>
          </p:nvPr>
        </p:nvGraphicFramePr>
        <p:xfrm>
          <a:off x="323850" y="1333033"/>
          <a:ext cx="8569325" cy="3852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Strana </a:t>
            </a:r>
            <a:fld id="{66ACE6F9-ED22-498F-B976-E1E3204E42FE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Zástupný symbol pro obsah 3"/>
          <p:cNvSpPr txBox="1">
            <a:spLocks/>
          </p:cNvSpPr>
          <p:nvPr/>
        </p:nvSpPr>
        <p:spPr bwMode="auto">
          <a:xfrm>
            <a:off x="323850" y="1341913"/>
            <a:ext cx="8532813" cy="88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336550" indent="-3349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2pPr>
            <a:lvl3pPr marL="641350" indent="-303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2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3pPr>
            <a:lvl4pPr marL="9715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0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4pPr>
            <a:lvl5pPr marL="13017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8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5pPr>
            <a:lvl6pPr marL="17589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6pPr>
            <a:lvl7pPr marL="22161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7pPr>
            <a:lvl8pPr marL="26733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8pPr>
            <a:lvl9pPr marL="31305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s-CZ" sz="1500" b="0" kern="0" dirty="0" smtClean="0"/>
              <a:t>Vytvořte si efektivní </a:t>
            </a:r>
            <a:r>
              <a:rPr lang="cs-CZ" sz="1500" kern="0" dirty="0" smtClean="0"/>
              <a:t>obranný mechanismus GDPR</a:t>
            </a:r>
            <a:r>
              <a:rPr lang="cs-CZ" sz="1500" b="0" kern="0" dirty="0" smtClean="0"/>
              <a:t>, vyhnete se případným komplikacím a sankcím.</a:t>
            </a:r>
            <a:endParaRPr lang="cs-CZ" sz="1500" b="0" kern="0" dirty="0"/>
          </a:p>
        </p:txBody>
      </p:sp>
    </p:spTree>
    <p:extLst>
      <p:ext uri="{BB962C8B-B14F-4D97-AF65-F5344CB8AC3E}">
        <p14:creationId xmlns:p14="http://schemas.microsoft.com/office/powerpoint/2010/main" val="167312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2" name="Obdélník 1"/>
          <p:cNvSpPr/>
          <p:nvPr/>
        </p:nvSpPr>
        <p:spPr>
          <a:xfrm>
            <a:off x="287338" y="2417721"/>
            <a:ext cx="542975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MIROSLAV KVAPIL</a:t>
            </a:r>
            <a:b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000" dirty="0" smtClean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Senior </a:t>
            </a:r>
            <a:r>
              <a:rPr lang="cs-CZ" sz="2000" dirty="0" err="1" smtClean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cs-CZ" sz="2000" dirty="0" smtClean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Tel: </a:t>
            </a:r>
            <a: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+420 734 647 700</a:t>
            </a:r>
            <a:endParaRPr lang="cs-CZ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dirty="0" err="1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miroslav.kvapil@bdo.cz</a:t>
            </a:r>
            <a:r>
              <a:rPr lang="cs-CZ" sz="2000" dirty="0">
                <a:solidFill>
                  <a:srgbClr val="68504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cs-CZ" sz="2000" dirty="0"/>
          </a:p>
        </p:txBody>
      </p:sp>
      <p:sp>
        <p:nvSpPr>
          <p:cNvPr id="4" name="Nadpis 2"/>
          <p:cNvSpPr txBox="1">
            <a:spLocks/>
          </p:cNvSpPr>
          <p:nvPr/>
        </p:nvSpPr>
        <p:spPr>
          <a:xfrm>
            <a:off x="287338" y="673100"/>
            <a:ext cx="8569325" cy="9715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+mj-lt"/>
                <a:ea typeface="ＭＳ Ｐゴシック" pitchFamily="-110" charset="-128"/>
                <a:cs typeface="ＭＳ Ｐゴシック" pitchFamily="-110" charset="-128"/>
              </a:defRPr>
            </a:lvl1pPr>
            <a:lvl2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4572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6pPr>
            <a:lvl7pPr marL="9144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7pPr>
            <a:lvl8pPr marL="13716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8pPr>
            <a:lvl9pPr marL="18288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9pPr>
          </a:lstStyle>
          <a:p>
            <a:r>
              <a:rPr lang="cs-CZ" sz="2600" kern="0" dirty="0" smtClean="0"/>
              <a:t>Děkuji za pozornost</a:t>
            </a:r>
          </a:p>
          <a:p>
            <a:endParaRPr lang="cs-CZ" sz="2600" kern="0" dirty="0"/>
          </a:p>
          <a:p>
            <a:endParaRPr lang="cs-CZ" sz="2600" kern="0" dirty="0" smtClean="0"/>
          </a:p>
          <a:p>
            <a:endParaRPr lang="cs-CZ" sz="2600" kern="0" dirty="0"/>
          </a:p>
          <a:p>
            <a:endParaRPr lang="cs-CZ" sz="2600" kern="0" dirty="0"/>
          </a:p>
        </p:txBody>
      </p:sp>
    </p:spTree>
    <p:extLst>
      <p:ext uri="{BB962C8B-B14F-4D97-AF65-F5344CB8AC3E}">
        <p14:creationId xmlns:p14="http://schemas.microsoft.com/office/powerpoint/2010/main" val="50749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Dosavadní právní úprava</a:t>
            </a:r>
            <a:br>
              <a:rPr lang="cs-CZ" sz="2600" dirty="0" smtClean="0"/>
            </a:br>
            <a:r>
              <a:rPr lang="cs-CZ" sz="2600" dirty="0" smtClean="0"/>
              <a:t>ochrany osobních údajů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4389" y="1765004"/>
            <a:ext cx="7920000" cy="145666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/>
              <a:t>v</a:t>
            </a:r>
            <a:r>
              <a:rPr lang="cs-CZ" dirty="0" smtClean="0"/>
              <a:t> Evropské unii je v současnosti nakládání s osobními údaji upraveno směrnicí 95/46/ES</a:t>
            </a:r>
            <a:br>
              <a:rPr lang="cs-CZ" dirty="0" smtClean="0"/>
            </a:br>
            <a:r>
              <a:rPr lang="cs-CZ" dirty="0" smtClean="0"/>
              <a:t>a každý členský stát EU má svoji národní právní úpravu, která směrnici implementuje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v České republice zákon č. 101/2000 Sb., o ochraně osobních údajů, ve znění pozdějších předpisů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7" name="Nadpis 2"/>
          <p:cNvSpPr txBox="1">
            <a:spLocks/>
          </p:cNvSpPr>
          <p:nvPr/>
        </p:nvSpPr>
        <p:spPr bwMode="auto">
          <a:xfrm>
            <a:off x="287337" y="3327474"/>
            <a:ext cx="8569325" cy="52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+mj-lt"/>
                <a:ea typeface="ＭＳ Ｐゴシック" pitchFamily="-110" charset="-128"/>
                <a:cs typeface="ＭＳ Ｐゴシック" pitchFamily="-110" charset="-128"/>
              </a:defRPr>
            </a:lvl1pPr>
            <a:lvl2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2pPr>
            <a:lvl3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3pPr>
            <a:lvl4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4pPr>
            <a:lvl5pPr algn="l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  <a:ea typeface="ＭＳ Ｐゴシック" pitchFamily="-110" charset="-128"/>
                <a:cs typeface="ＭＳ Ｐゴシック" pitchFamily="-110" charset="-128"/>
              </a:defRPr>
            </a:lvl5pPr>
            <a:lvl6pPr marL="4572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6pPr>
            <a:lvl7pPr marL="9144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7pPr>
            <a:lvl8pPr marL="13716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8pPr>
            <a:lvl9pPr marL="1828800" algn="l" rtl="0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ED1A3B"/>
                </a:solidFill>
                <a:latin typeface="Trebuchet MS" pitchFamily="-110" charset="0"/>
              </a:defRPr>
            </a:lvl9pPr>
          </a:lstStyle>
          <a:p>
            <a:r>
              <a:rPr lang="cs-CZ" sz="2600" kern="0" dirty="0" smtClean="0"/>
              <a:t>Povaha nové právní úpravy (1/2)</a:t>
            </a:r>
            <a:endParaRPr lang="cs-CZ" sz="2600" kern="0" dirty="0"/>
          </a:p>
        </p:txBody>
      </p:sp>
      <p:sp>
        <p:nvSpPr>
          <p:cNvPr id="8" name="Zástupný symbol pro obsah 3"/>
          <p:cNvSpPr txBox="1">
            <a:spLocks/>
          </p:cNvSpPr>
          <p:nvPr/>
        </p:nvSpPr>
        <p:spPr bwMode="auto">
          <a:xfrm>
            <a:off x="612000" y="3848690"/>
            <a:ext cx="7920000" cy="175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 pitchFamily="-110" charset="-128"/>
              </a:defRPr>
            </a:lvl1pPr>
            <a:lvl2pPr marL="336550" indent="-3349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Char char="•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2pPr>
            <a:lvl3pPr marL="641350" indent="-303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2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3pPr>
            <a:lvl4pPr marL="9715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10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4pPr>
            <a:lvl5pPr marL="1301750" indent="-3286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Font typeface="Arial" pitchFamily="34" charset="0"/>
              <a:buChar char="•"/>
              <a:defRPr sz="800">
                <a:solidFill>
                  <a:srgbClr val="786860"/>
                </a:solidFill>
                <a:latin typeface="+mn-lt"/>
                <a:ea typeface="ＭＳ Ｐゴシック" pitchFamily="-110" charset="-128"/>
                <a:cs typeface="ＭＳ Ｐゴシック"/>
              </a:defRPr>
            </a:lvl5pPr>
            <a:lvl6pPr marL="17589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6pPr>
            <a:lvl7pPr marL="22161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7pPr>
            <a:lvl8pPr marL="26733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8pPr>
            <a:lvl9pPr marL="3130550" indent="-328613" algn="l" rtl="0" fontAlgn="base">
              <a:spcBef>
                <a:spcPct val="20000"/>
              </a:spcBef>
              <a:spcAft>
                <a:spcPct val="0"/>
              </a:spcAft>
              <a:buFont typeface="Univers HSBCPB Con 520" pitchFamily="34" charset="0"/>
              <a:buChar char="-"/>
              <a:defRPr sz="1400">
                <a:solidFill>
                  <a:srgbClr val="786860"/>
                </a:solidFill>
                <a:latin typeface="+mn-lt"/>
                <a:ea typeface="ＭＳ Ｐゴシック" pitchFamily="-110" charset="-128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cs-CZ" sz="1600" b="0" dirty="0"/>
              <a:t>Cíle nové právní </a:t>
            </a:r>
            <a:r>
              <a:rPr lang="cs-CZ" sz="1600" b="0" dirty="0" smtClean="0"/>
              <a:t>úpravy</a:t>
            </a:r>
            <a:endParaRPr lang="cs-CZ" sz="1600" b="0" kern="0" dirty="0" smtClean="0"/>
          </a:p>
          <a:p>
            <a:pPr>
              <a:lnSpc>
                <a:spcPct val="150000"/>
              </a:lnSpc>
            </a:pPr>
            <a:r>
              <a:rPr lang="cs-CZ" b="0" kern="0" dirty="0" smtClean="0"/>
              <a:t>deklarovaným </a:t>
            </a:r>
            <a:r>
              <a:rPr lang="cs-CZ" b="0" kern="0" dirty="0"/>
              <a:t>cílem Obecného nařízení o ochraně osobních údajů (dále také „GDPR“) je posílit právo fyzických osob na ochranu údajů a zároveň usnadnit volný pohyb osobních údajů v rámci jednotného digitálního trhu EU</a:t>
            </a:r>
          </a:p>
          <a:p>
            <a:pPr>
              <a:lnSpc>
                <a:spcPct val="150000"/>
              </a:lnSpc>
            </a:pPr>
            <a:r>
              <a:rPr lang="cs-CZ" b="0" kern="0" dirty="0"/>
              <a:t>nařízení také reaguje na požadavky judikatury a její závěry zapracovává přímo do svého textu</a:t>
            </a: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cs-CZ" b="0" kern="0" dirty="0" smtClean="0"/>
              <a:t/>
            </a:r>
            <a:br>
              <a:rPr lang="cs-CZ" b="0" kern="0" dirty="0" smtClean="0"/>
            </a:br>
            <a:endParaRPr lang="cs-CZ" b="0" kern="0" dirty="0"/>
          </a:p>
        </p:txBody>
      </p:sp>
    </p:spTree>
    <p:extLst>
      <p:ext uri="{BB962C8B-B14F-4D97-AF65-F5344CB8AC3E}">
        <p14:creationId xmlns:p14="http://schemas.microsoft.com/office/powerpoint/2010/main" val="3453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87338" y="673100"/>
            <a:ext cx="8569325" cy="621310"/>
          </a:xfrm>
        </p:spPr>
        <p:txBody>
          <a:bodyPr/>
          <a:lstStyle/>
          <a:p>
            <a:r>
              <a:rPr lang="cs-CZ" sz="2600" dirty="0"/>
              <a:t>Povaha nové právní </a:t>
            </a:r>
            <a:r>
              <a:rPr lang="cs-CZ" sz="2600" dirty="0" smtClean="0"/>
              <a:t>úpravy (2/2)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4389" y="1294410"/>
            <a:ext cx="7944593" cy="484513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t-BR" sz="1600" dirty="0" smtClean="0"/>
              <a:t>Změny </a:t>
            </a:r>
            <a:r>
              <a:rPr lang="pt-BR" sz="1600" dirty="0"/>
              <a:t>a kontinuita s </a:t>
            </a:r>
            <a:r>
              <a:rPr lang="pt-BR" sz="1600" dirty="0" smtClean="0"/>
              <a:t>dosavadní </a:t>
            </a:r>
            <a:r>
              <a:rPr lang="pt-BR" sz="1600" dirty="0"/>
              <a:t>právní </a:t>
            </a:r>
            <a:r>
              <a:rPr lang="pt-BR" sz="1600" dirty="0" smtClean="0"/>
              <a:t>úpravou</a:t>
            </a:r>
            <a:endParaRPr lang="cs-CZ" sz="1600" dirty="0" smtClean="0"/>
          </a:p>
          <a:p>
            <a:pPr>
              <a:lnSpc>
                <a:spcPct val="150000"/>
              </a:lnSpc>
            </a:pPr>
            <a:r>
              <a:rPr lang="cs-CZ" dirty="0"/>
              <a:t>GDPR </a:t>
            </a:r>
            <a:r>
              <a:rPr lang="cs-CZ" dirty="0" smtClean="0"/>
              <a:t>přináší zásadní změny, na které budou muset dotčené subjekty reagovat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změna druhu právního předpisu - nařízení je nyní přímo účinné a předpokládá se důslednější sjednocení úpravy ochrany osobních informací v členských státech, v ČR lze předpokládat zrušení stávajícího zákona o ochraně osobních údajů a vydání nového zákona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správci </a:t>
            </a:r>
            <a:r>
              <a:rPr lang="cs-CZ" dirty="0"/>
              <a:t>a zpracovatelé se budou moci rozhodnout dodržovat schválené kodexy chování nebo získat osvědčení, aby doložili plnění svých </a:t>
            </a:r>
            <a:r>
              <a:rPr lang="cs-CZ" dirty="0" smtClean="0"/>
              <a:t>povinností</a:t>
            </a: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42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Působnost </a:t>
            </a:r>
            <a:r>
              <a:rPr lang="cs-CZ" sz="2600" dirty="0" smtClean="0"/>
              <a:t>nařízení</a:t>
            </a:r>
            <a:r>
              <a:rPr lang="cs-CZ" dirty="0" smtClean="0"/>
              <a:t> (1/2)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22513" y="1211283"/>
            <a:ext cx="7944593" cy="5288632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Věcná působnost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nařízení se vztahuje na zcela nebo částečně automatizované zpracování osobních </a:t>
            </a:r>
            <a:r>
              <a:rPr lang="cs-CZ" dirty="0"/>
              <a:t>údajů a na neautomatizované zpracování těch osobních údajů, které jsou obsaženy v evidenci nebo do ní mají být </a:t>
            </a:r>
            <a:r>
              <a:rPr lang="cs-CZ" dirty="0" smtClean="0"/>
              <a:t>zařazeny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nařízení se nevztahuje např. na zpracování osobních údajů prováděných fyzickou osobou v průběhu výlučně osobních či domácích činností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/>
              <a:t>Místní působnost</a:t>
            </a:r>
          </a:p>
          <a:p>
            <a:pPr>
              <a:lnSpc>
                <a:spcPct val="150000"/>
              </a:lnSpc>
            </a:pPr>
            <a:r>
              <a:rPr lang="cs-CZ" dirty="0"/>
              <a:t>nařízení dopadne na každého správce nebo zpracovatele osobních údajů s provozovnou v EU</a:t>
            </a:r>
          </a:p>
          <a:p>
            <a:pPr>
              <a:lnSpc>
                <a:spcPct val="150000"/>
              </a:lnSpc>
            </a:pPr>
            <a:r>
              <a:rPr lang="cs-CZ" dirty="0"/>
              <a:t>úprava platí i pro správce a zpracovatele, kteří nabízejí zboží nebo služby subjektům údajů v EU nebo monitorují jejich </a:t>
            </a:r>
            <a:r>
              <a:rPr lang="cs-CZ" dirty="0" smtClean="0"/>
              <a:t>chování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/>
              <a:t>Časová působnost</a:t>
            </a:r>
          </a:p>
          <a:p>
            <a:pPr>
              <a:lnSpc>
                <a:spcPct val="150000"/>
              </a:lnSpc>
            </a:pPr>
            <a:r>
              <a:rPr lang="cs-CZ" dirty="0"/>
              <a:t>nařízení nabude účinnosti 25. května </a:t>
            </a:r>
            <a:r>
              <a:rPr lang="cs-CZ" dirty="0" smtClean="0"/>
              <a:t>2018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+mj-lt"/>
              <a:buAutoNum type="arabicPeriod"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884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Působnost nařízení (2/2)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46265" y="1211283"/>
            <a:ext cx="7897091" cy="494013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Osobní </a:t>
            </a:r>
            <a:r>
              <a:rPr lang="cs-CZ" sz="1600" dirty="0"/>
              <a:t>působnost</a:t>
            </a:r>
          </a:p>
          <a:p>
            <a:pPr>
              <a:lnSpc>
                <a:spcPct val="150000"/>
              </a:lnSpc>
              <a:buClr>
                <a:srgbClr val="ED1A3B"/>
              </a:buClr>
            </a:pPr>
            <a:r>
              <a:rPr lang="cs-CZ" dirty="0"/>
              <a:t>nařízení upravuje práva některých subjektů, zejm. subjektu údajů</a:t>
            </a:r>
            <a:r>
              <a:rPr lang="cs-CZ" dirty="0" smtClean="0"/>
              <a:t>, </a:t>
            </a:r>
            <a:r>
              <a:rPr lang="cs-CZ" dirty="0"/>
              <a:t>správců a zpracovatelů osobních údajů</a:t>
            </a:r>
          </a:p>
          <a:p>
            <a:pPr>
              <a:lnSpc>
                <a:spcPct val="150000"/>
              </a:lnSpc>
              <a:buClr>
                <a:srgbClr val="ED1A3B"/>
              </a:buClr>
            </a:pPr>
            <a:r>
              <a:rPr lang="cs-CZ" dirty="0"/>
              <a:t>správce - fyzická nebo právnická osoba, orgán veřejné moci, agentura nebo jiný subjekt, který sám nebo společně s jinými určuje účely a prostředky zpracování osobních </a:t>
            </a:r>
            <a:r>
              <a:rPr lang="cs-CZ" dirty="0" smtClean="0"/>
              <a:t>údajů </a:t>
            </a:r>
          </a:p>
          <a:p>
            <a:pPr>
              <a:lnSpc>
                <a:spcPct val="150000"/>
              </a:lnSpc>
              <a:buClr>
                <a:srgbClr val="ED1A3B"/>
              </a:buClr>
            </a:pPr>
            <a:r>
              <a:rPr lang="cs-CZ" dirty="0" smtClean="0"/>
              <a:t>zpracovatel </a:t>
            </a:r>
            <a:r>
              <a:rPr lang="cs-CZ" dirty="0"/>
              <a:t>- fyzická nebo právnická osoba, orgán veřejné moci, agentura nebo jiný subjekt, který zpracovává osobní údaje pro správce</a:t>
            </a:r>
          </a:p>
          <a:p>
            <a:pPr>
              <a:buFont typeface="+mj-lt"/>
              <a:buAutoNum type="arabicPeriod"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63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Nové povinnosti správců a zpracovatelů (1/3)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4390" y="1223158"/>
            <a:ext cx="7920841" cy="498763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Souhlas ke zpracování osobních údajů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nebude možné sdělit souhlas se zpracováním osobních údajů mlčky, tj. například konkludentním jednáním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souhlas bude muset být prezentován samostatně od ostatních podmínek předkládaných danému subjektu ke schválení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souhlas nebude moci být podmínkou poskytování služby, pokud pro její poskytování nebude zpracování daných údajů nezbytné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správce osobních údajů – povinen dotčené fyzické osoby informovat o zpracování tak, aby jim byly veškeré informace dostupné a srozumitelné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nově možnost odvolat udělený souhlas se zpracováním osobních </a:t>
            </a:r>
            <a:r>
              <a:rPr lang="cs-CZ" dirty="0" smtClean="0"/>
              <a:t>údajů</a:t>
            </a:r>
            <a:endParaRPr lang="cs-CZ" dirty="0" smtClean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947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Nové povinnosti správců a zpracovatelů (2/3)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22515" y="1211284"/>
            <a:ext cx="7944592" cy="454824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sz="1600" dirty="0"/>
              <a:t>Právo být zapomenut </a:t>
            </a:r>
          </a:p>
          <a:p>
            <a:pPr>
              <a:lnSpc>
                <a:spcPct val="150000"/>
              </a:lnSpc>
            </a:pPr>
            <a:r>
              <a:rPr lang="cs-CZ" dirty="0"/>
              <a:t>jednotlivci mohou podat žádost </a:t>
            </a:r>
            <a:r>
              <a:rPr lang="cs-CZ" dirty="0" smtClean="0"/>
              <a:t>správcům a zpracovatelům osobních údajů k </a:t>
            </a:r>
            <a:r>
              <a:rPr lang="cs-CZ" dirty="0"/>
              <a:t>odstranění osobních </a:t>
            </a:r>
            <a:r>
              <a:rPr lang="cs-CZ" dirty="0" smtClean="0"/>
              <a:t>údajů</a:t>
            </a:r>
            <a:endParaRPr lang="cs-CZ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Právo </a:t>
            </a:r>
            <a:r>
              <a:rPr lang="cs-CZ" sz="1600" dirty="0"/>
              <a:t>na portabilitu</a:t>
            </a:r>
          </a:p>
          <a:p>
            <a:pPr>
              <a:lnSpc>
                <a:spcPct val="150000"/>
              </a:lnSpc>
            </a:pPr>
            <a:r>
              <a:rPr lang="cs-CZ" dirty="0"/>
              <a:t>subjekty mohou požadovat vydání zpracovávaných údajů ve strukturovaném, běžně používaném a strojově čitelném formátu, za účelem přechodu k jinému poskytovateli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Pověřenec pro ochranu osobních údajů</a:t>
            </a:r>
          </a:p>
          <a:p>
            <a:pPr>
              <a:lnSpc>
                <a:spcPct val="150000"/>
              </a:lnSpc>
            </a:pPr>
            <a:r>
              <a:rPr lang="cs-CZ" dirty="0" smtClean="0"/>
              <a:t>pokud je správce orgánem </a:t>
            </a:r>
            <a:r>
              <a:rPr lang="cs-CZ" dirty="0"/>
              <a:t>veřejné moci</a:t>
            </a:r>
            <a:r>
              <a:rPr lang="cs-CZ" dirty="0" smtClean="0"/>
              <a:t>, jeho </a:t>
            </a:r>
            <a:r>
              <a:rPr lang="cs-CZ" dirty="0"/>
              <a:t>hlavní aktivity zahrnují rozsáhlé pravidelné a systematické monitorování subjektů osobních údajů ve velkém měřítku, anebo pokud jeho hlavní činnosti spočívají ve zpracovávání citlivých </a:t>
            </a:r>
            <a:r>
              <a:rPr lang="cs-CZ" dirty="0" smtClean="0"/>
              <a:t>údajů – povinnost zřídit</a:t>
            </a:r>
            <a:endParaRPr lang="cs-CZ" dirty="0"/>
          </a:p>
          <a:p>
            <a:pPr>
              <a:lnSpc>
                <a:spcPct val="150000"/>
              </a:lnSpc>
            </a:pPr>
            <a:r>
              <a:rPr lang="cs-CZ" dirty="0" smtClean="0"/>
              <a:t>pověřenec musí být informován o všech aktivitách správce spojených se zpracováváním osobních údajů, musí být nezávislý, odpovídat přímo členům vrcholového vedení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85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Nové povinnosti správců a zpracovatelů (3/3)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34391" y="1246909"/>
            <a:ext cx="7932716" cy="501138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cs-CZ" sz="1600" dirty="0"/>
              <a:t>Vedení záznamů o všech činnostech zpracování údajů</a:t>
            </a:r>
          </a:p>
          <a:p>
            <a:pPr>
              <a:lnSpc>
                <a:spcPct val="150000"/>
              </a:lnSpc>
            </a:pPr>
            <a:r>
              <a:rPr lang="cs-CZ" dirty="0"/>
              <a:t>správci již nebudou muset splnit tzv. oznamovací povinnost </a:t>
            </a:r>
            <a:r>
              <a:rPr lang="cs-CZ" dirty="0" smtClean="0"/>
              <a:t>u příslušného orgánu dozoru před </a:t>
            </a:r>
            <a:r>
              <a:rPr lang="cs-CZ" dirty="0"/>
              <a:t>zahájením zpracování osobních údajů</a:t>
            </a:r>
          </a:p>
          <a:p>
            <a:pPr>
              <a:lnSpc>
                <a:spcPct val="150000"/>
              </a:lnSpc>
            </a:pPr>
            <a:r>
              <a:rPr lang="cs-CZ" dirty="0"/>
              <a:t>nahrazeno povinností správce vést záznamy o všech činnostech zpracování údajů, za něž </a:t>
            </a:r>
            <a:r>
              <a:rPr lang="cs-CZ" dirty="0" smtClean="0"/>
              <a:t>odpovídají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cs-CZ" sz="1600" dirty="0" smtClean="0"/>
              <a:t>Povinnost </a:t>
            </a:r>
            <a:r>
              <a:rPr lang="cs-CZ" sz="1600" dirty="0"/>
              <a:t>vypracovat posouzení vlivu na ochranu osobních údajů</a:t>
            </a:r>
          </a:p>
          <a:p>
            <a:pPr>
              <a:lnSpc>
                <a:spcPct val="150000"/>
              </a:lnSpc>
            </a:pPr>
            <a:r>
              <a:rPr lang="cs-CZ" dirty="0"/>
              <a:t>u zpracování, které na základě své povahy, rozsahu a účelu mohou představovat vysoké riziko z hlediska práv a svobod subjektů </a:t>
            </a:r>
            <a:r>
              <a:rPr lang="cs-CZ" dirty="0" smtClean="0"/>
              <a:t>údajů, </a:t>
            </a:r>
            <a:r>
              <a:rPr lang="cs-CZ" dirty="0"/>
              <a:t>je správce povinen ještě před zahájením samotného zpracování provést posouzení dopadu na ochranu osobních </a:t>
            </a:r>
            <a:r>
              <a:rPr lang="cs-CZ" dirty="0" smtClean="0"/>
              <a:t>údajů</a:t>
            </a:r>
            <a:endParaRPr lang="cs-CZ" sz="1600" b="1" dirty="0" smtClean="0"/>
          </a:p>
          <a:p>
            <a:pPr marL="0" lvl="1" indent="0">
              <a:lnSpc>
                <a:spcPct val="150000"/>
              </a:lnSpc>
              <a:buNone/>
            </a:pPr>
            <a:r>
              <a:rPr lang="cs-CZ" sz="1600" dirty="0" smtClean="0"/>
              <a:t>Povinnost </a:t>
            </a:r>
            <a:r>
              <a:rPr lang="cs-CZ" sz="1600" dirty="0"/>
              <a:t>předchozí konzultace s orgánem </a:t>
            </a:r>
            <a:r>
              <a:rPr lang="cs-CZ" sz="1600" dirty="0" smtClean="0"/>
              <a:t>dozoru</a:t>
            </a:r>
          </a:p>
          <a:p>
            <a:pPr marL="285750" lvl="1" indent="-285750">
              <a:lnSpc>
                <a:spcPct val="150000"/>
              </a:lnSpc>
            </a:pPr>
            <a:r>
              <a:rPr lang="cs-CZ" dirty="0" smtClean="0"/>
              <a:t>správce </a:t>
            </a:r>
            <a:r>
              <a:rPr lang="cs-CZ" dirty="0"/>
              <a:t>má povinnost zpracování </a:t>
            </a:r>
            <a:r>
              <a:rPr lang="cs-CZ" dirty="0" smtClean="0"/>
              <a:t>posouzení </a:t>
            </a:r>
            <a:r>
              <a:rPr lang="cs-CZ" dirty="0"/>
              <a:t>vlivu na ochranu osobních údajů konzultovat s orgánem dozoru v případě, pokud by z posouzení dopadu vyplynulo, že zpracování je vysoce rizikové a zároveň platí, že správce je toho názoru, že riziko nelze zmírnit přiměřenými prostředky, pokud jde o dostupnost technologií a nákladů na jejich </a:t>
            </a:r>
            <a:r>
              <a:rPr lang="cs-CZ" dirty="0" smtClean="0"/>
              <a:t>zavedení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12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600" dirty="0" smtClean="0"/>
              <a:t>Sankce</a:t>
            </a:r>
            <a:endParaRPr lang="cs-CZ" sz="2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570016" y="1341913"/>
            <a:ext cx="7885215" cy="429212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/>
              <a:t>příslušný dozorový orgán může uložit peněžitou pokutu</a:t>
            </a:r>
          </a:p>
          <a:p>
            <a:pPr>
              <a:lnSpc>
                <a:spcPct val="150000"/>
              </a:lnSpc>
            </a:pPr>
            <a:r>
              <a:rPr lang="cs-CZ" dirty="0"/>
              <a:t>v případě méně závažného porušení až do výše 10 mil. EUR nebo u podniku až 2 % celkového ročního světového obratu a v případě závažnějšího porušení až do 20 mil. EUR nebo u podniku až 4 % celkového ročního světového </a:t>
            </a:r>
            <a:r>
              <a:rPr lang="cs-CZ" dirty="0" smtClean="0"/>
              <a:t>obratu</a:t>
            </a:r>
            <a:endParaRPr lang="cs-CZ" dirty="0"/>
          </a:p>
          <a:p>
            <a:pPr>
              <a:lnSpc>
                <a:spcPct val="150000"/>
              </a:lnSpc>
            </a:pPr>
            <a:r>
              <a:rPr lang="cs-CZ" dirty="0"/>
              <a:t>s</a:t>
            </a:r>
            <a:r>
              <a:rPr lang="cs-CZ" dirty="0" smtClean="0"/>
              <a:t>ankcím </a:t>
            </a:r>
            <a:r>
              <a:rPr lang="cs-CZ" dirty="0"/>
              <a:t>lze předejít aktualizací stávající dokumentace týkající se osobních </a:t>
            </a:r>
            <a:r>
              <a:rPr lang="cs-CZ" dirty="0" smtClean="0"/>
              <a:t>údajů,</a:t>
            </a:r>
            <a:r>
              <a:rPr lang="cs-CZ" dirty="0"/>
              <a:t> vedením řádné evidence o zpracovávaných </a:t>
            </a:r>
            <a:r>
              <a:rPr lang="cs-CZ" dirty="0" smtClean="0"/>
              <a:t>údajích</a:t>
            </a:r>
          </a:p>
          <a:p>
            <a:pPr>
              <a:lnSpc>
                <a:spcPct val="150000"/>
              </a:lnSpc>
            </a:pPr>
            <a:r>
              <a:rPr lang="cs-CZ" dirty="0"/>
              <a:t>s</a:t>
            </a:r>
            <a:r>
              <a:rPr lang="cs-CZ" dirty="0" smtClean="0"/>
              <a:t>oučasně </a:t>
            </a:r>
            <a:r>
              <a:rPr lang="cs-CZ" dirty="0"/>
              <a:t>organizace musí zavést další vhodná technická a organizační opatření, která zajistí bezpečnost zpracovávaných údajů a soulad zpracování s </a:t>
            </a:r>
            <a:r>
              <a:rPr lang="cs-CZ" dirty="0" smtClean="0"/>
              <a:t>nařízením</a:t>
            </a:r>
          </a:p>
          <a:p>
            <a:pPr>
              <a:lnSpc>
                <a:spcPct val="150000"/>
              </a:lnSpc>
            </a:pPr>
            <a:r>
              <a:rPr lang="cs-CZ" dirty="0"/>
              <a:t>s</a:t>
            </a:r>
            <a:r>
              <a:rPr lang="cs-CZ" dirty="0" smtClean="0"/>
              <a:t>plnění </a:t>
            </a:r>
            <a:r>
              <a:rPr lang="cs-CZ" dirty="0"/>
              <a:t>požadovaného standardu ochrany osobních údajů lze prokázat například přihlášením se k dodržování kodexů chování nebo </a:t>
            </a:r>
            <a:r>
              <a:rPr lang="cs-CZ" dirty="0" smtClean="0"/>
              <a:t>osvědčením schváleným </a:t>
            </a:r>
            <a:r>
              <a:rPr lang="cs-CZ" dirty="0"/>
              <a:t>příslušným dozorovým orgánem, anebo </a:t>
            </a:r>
            <a:r>
              <a:rPr lang="cs-CZ" dirty="0" smtClean="0"/>
              <a:t>vytvořím funkce </a:t>
            </a:r>
            <a:r>
              <a:rPr lang="cs-CZ" dirty="0"/>
              <a:t>pověřence pro ochranu osobních </a:t>
            </a:r>
            <a:r>
              <a:rPr lang="cs-CZ" dirty="0" smtClean="0"/>
              <a:t>údajů</a:t>
            </a:r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89044" y="6499915"/>
            <a:ext cx="2133600" cy="165100"/>
          </a:xfrm>
        </p:spPr>
        <p:txBody>
          <a:bodyPr/>
          <a:lstStyle/>
          <a:p>
            <a:pPr>
              <a:defRPr/>
            </a:pPr>
            <a:r>
              <a:rPr lang="en-GB" dirty="0" err="1"/>
              <a:t>Strana</a:t>
            </a:r>
            <a:r>
              <a:rPr lang="en-GB" dirty="0"/>
              <a:t> </a:t>
            </a:r>
            <a:fld id="{66ACE6F9-ED22-498F-B976-E1E3204E42FE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5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BDO new">
      <a:dk1>
        <a:sysClr val="windowText" lastClr="000000"/>
      </a:dk1>
      <a:lt1>
        <a:sysClr val="window" lastClr="FFFFFF"/>
      </a:lt1>
      <a:dk2>
        <a:srgbClr val="685040"/>
      </a:dk2>
      <a:lt2>
        <a:srgbClr val="B9ACA5"/>
      </a:lt2>
      <a:accent1>
        <a:srgbClr val="2EAFA4"/>
      </a:accent1>
      <a:accent2>
        <a:srgbClr val="98002E"/>
      </a:accent2>
      <a:accent3>
        <a:srgbClr val="F3D03E"/>
      </a:accent3>
      <a:accent4>
        <a:srgbClr val="F65275"/>
      </a:accent4>
      <a:accent5>
        <a:srgbClr val="62CAE3"/>
      </a:accent5>
      <a:accent6>
        <a:srgbClr val="ED1A3B"/>
      </a:accent6>
      <a:hlink>
        <a:srgbClr val="ED1A3B"/>
      </a:hlink>
      <a:folHlink>
        <a:srgbClr val="98002E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9D8D85"/>
          </a:solidFill>
          <a:prstDash val="solid"/>
          <a:round/>
          <a:headEnd type="none" w="med" len="med"/>
          <a:tailEnd type="triangle" w="lg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rebuchet MS" pitchFamily="-11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9D8D85"/>
          </a:solidFill>
          <a:prstDash val="solid"/>
          <a:round/>
          <a:headEnd type="none" w="med" len="med"/>
          <a:tailEnd type="triangle" w="lg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400" b="1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Trebuchet MS" pitchFamily="-110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786860"/>
        </a:dk2>
        <a:lt2>
          <a:srgbClr val="D1108C"/>
        </a:lt2>
        <a:accent1>
          <a:srgbClr val="ED1A3B"/>
        </a:accent1>
        <a:accent2>
          <a:srgbClr val="2EAFA4"/>
        </a:accent2>
        <a:accent3>
          <a:srgbClr val="FFFFFF"/>
        </a:accent3>
        <a:accent4>
          <a:srgbClr val="000000"/>
        </a:accent4>
        <a:accent5>
          <a:srgbClr val="F4ABAF"/>
        </a:accent5>
        <a:accent6>
          <a:srgbClr val="299E94"/>
        </a:accent6>
        <a:hlink>
          <a:srgbClr val="98002E"/>
        </a:hlink>
        <a:folHlink>
          <a:srgbClr val="62CAE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BDO Document" ma:contentTypeID="0x010100C38DDC837CFF48959B48807E04068DB80004DEF55C7FDB6243B5F7A0DE30540BE4" ma:contentTypeVersion="31" ma:contentTypeDescription="Content Type used to manage all documents" ma:contentTypeScope="" ma:versionID="fe5d5777fb8d66f62e10abf02796d3ac">
  <xsd:schema xmlns:xsd="http://www.w3.org/2001/XMLSchema" xmlns:xs="http://www.w3.org/2001/XMLSchema" xmlns:p="http://schemas.microsoft.com/office/2006/metadata/properties" xmlns:ns2="0fb12e70-8869-4587-b40d-8c5784c437a7" xmlns:ns3="ca7d4b41-2d2b-433b-b291-d8c112f20227" targetNamespace="http://schemas.microsoft.com/office/2006/metadata/properties" ma:root="true" ma:fieldsID="a08bd693a7adca73d79ac46c19b718f4" ns2:_="" ns3:_="">
    <xsd:import namespace="0fb12e70-8869-4587-b40d-8c5784c437a7"/>
    <xsd:import namespace="ca7d4b41-2d2b-433b-b291-d8c112f20227"/>
    <xsd:element name="properties">
      <xsd:complexType>
        <xsd:sequence>
          <xsd:element name="documentManagement">
            <xsd:complexType>
              <xsd:all>
                <xsd:element ref="ns2:MemoInformation" minOccurs="0"/>
                <xsd:element ref="ns2:ContentOwner"/>
                <xsd:element ref="ns2:PublicationDate" minOccurs="0"/>
                <xsd:element ref="ns3:_dlc_DocId" minOccurs="0"/>
                <xsd:element ref="ns3:_dlc_DocIdUrl" minOccurs="0"/>
                <xsd:element ref="ns3:_dlc_DocIdPersistId" minOccurs="0"/>
                <xsd:element ref="ns3:TaxCatchAll" minOccurs="0"/>
                <xsd:element ref="ns3:TaxCatchAllLabel" minOccurs="0"/>
                <xsd:element ref="ns2:BusinessLineNote" minOccurs="0"/>
                <xsd:element ref="ns2:CountriesNote" minOccurs="0"/>
                <xsd:element ref="ns2:IndustrySectorsNote" minOccurs="0"/>
                <xsd:element ref="ns2:TopicNote" minOccurs="0"/>
                <xsd:element ref="ns2:DocumentTypesNo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12e70-8869-4587-b40d-8c5784c437a7" elementFormDefault="qualified">
    <xsd:import namespace="http://schemas.microsoft.com/office/2006/documentManagement/types"/>
    <xsd:import namespace="http://schemas.microsoft.com/office/infopath/2007/PartnerControls"/>
    <xsd:element name="MemoInformation" ma:index="4" nillable="true" ma:displayName="Memo/Information" ma:internalName="MemoInformation" ma:readOnly="false">
      <xsd:simpleType>
        <xsd:restriction base="dms:Note">
          <xsd:maxLength value="255"/>
        </xsd:restriction>
      </xsd:simpleType>
    </xsd:element>
    <xsd:element name="ContentOwner" ma:index="5" ma:displayName="Content owner" ma:internalName="ContentOwne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cationDate" ma:index="9" nillable="true" ma:displayName="Publication date" ma:format="DateOnly" ma:internalName="PublicationDate" ma:readOnly="false">
      <xsd:simpleType>
        <xsd:restriction base="dms:DateTime"/>
      </xsd:simpleType>
    </xsd:element>
    <xsd:element name="BusinessLineNote" ma:index="19" nillable="true" ma:taxonomy="true" ma:internalName="BusinessLineNote" ma:taxonomyFieldName="BusinessLine" ma:displayName="Business line" ma:fieldId="{3efe9999-1dc8-41b3-b499-14c694acec50}" ma:taxonomyMulti="true" ma:sspId="dc8b0a30-f401-4546-b899-404971d26d20" ma:termSetId="123cb0e2-89b2-4f64-9f0d-ea6c568a689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untriesNote" ma:index="20" nillable="true" ma:taxonomy="true" ma:internalName="CountriesNote" ma:taxonomyFieldName="Countries" ma:displayName="Countries" ma:fieldId="{42ff1564-ad72-42b7-b7d7-9bccd4525f9c}" ma:taxonomyMulti="true" ma:sspId="dc8b0a30-f401-4546-b899-404971d26d20" ma:termSetId="1db37004-4826-44b4-b50d-613a5b8b38f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dustrySectorsNote" ma:index="22" nillable="true" ma:taxonomy="true" ma:internalName="IndustrySectorsNote" ma:taxonomyFieldName="IndustrySectors" ma:displayName="Industry sectors" ma:fieldId="{2e038e36-83e3-45a0-bb76-f3fed5645195}" ma:taxonomyMulti="true" ma:sspId="dc8b0a30-f401-4546-b899-404971d26d20" ma:termSetId="f0317d7f-3ea5-402e-93b9-c53849d79d4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opicNote" ma:index="23" nillable="true" ma:taxonomy="true" ma:internalName="TopicNote" ma:taxonomyFieldName="Topic" ma:displayName="Topic" ma:fieldId="{1b49c7a9-e735-47f2-b1a2-2e5dc513503e}" ma:taxonomyMulti="true" ma:sspId="dc8b0a30-f401-4546-b899-404971d26d20" ma:termSetId="6342f4c9-5934-40b7-92c6-43b9035e523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umentTypesNote" ma:index="24" nillable="true" ma:taxonomy="true" ma:internalName="DocumentTypesNote" ma:taxonomyFieldName="DocumentTypes" ma:displayName="Document type" ma:fieldId="{624dba61-72eb-41cd-b581-0300e88b5ee3}" ma:taxonomyMulti="true" ma:sspId="dc8b0a30-f401-4546-b899-404971d26d20" ma:termSetId="8bddbb3d-e62f-43d5-ada8-89f2a626546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7d4b41-2d2b-433b-b291-d8c112f20227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4" nillable="true" ma:displayName="Taxonomy Catch All Column" ma:hidden="true" ma:list="{b274bd24-8e7f-4844-b175-d1e34064c5b9}" ma:internalName="TaxCatchAll" ma:showField="CatchAllData" ma:web="ca7d4b41-2d2b-433b-b291-d8c112f202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5" nillable="true" ma:displayName="Taxonomy Catch All Column1" ma:hidden="true" ma:list="{b274bd24-8e7f-4844-b175-d1e34064c5b9}" ma:internalName="TaxCatchAllLabel" ma:readOnly="true" ma:showField="CatchAllDataLabel" ma:web="ca7d4b41-2d2b-433b-b291-d8c112f202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8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cationDate xmlns="0fb12e70-8869-4587-b40d-8c5784c437a7" xsi:nil="true"/>
    <ContentOwner xmlns="0fb12e70-8869-4587-b40d-8c5784c437a7">
      <UserInfo>
        <DisplayName>Joana Avila</DisplayName>
        <AccountId>60</AccountId>
        <AccountType/>
      </UserInfo>
    </ContentOwner>
    <MemoInformation xmlns="0fb12e70-8869-4587-b40d-8c5784c437a7" xsi:nil="true"/>
    <IndustrySectorsNote xmlns="0fb12e70-8869-4587-b40d-8c5784c437a7">
      <Terms xmlns="http://schemas.microsoft.com/office/infopath/2007/PartnerControls"/>
    </IndustrySectorsNote>
    <TaxCatchAll xmlns="ca7d4b41-2d2b-433b-b291-d8c112f20227">
      <Value>168</Value>
      <Value>286</Value>
    </TaxCatchAll>
    <DocumentTypesNote xmlns="0fb12e70-8869-4587-b40d-8c5784c437a7">
      <Terms xmlns="http://schemas.microsoft.com/office/infopath/2007/PartnerControls">
        <TermInfo xmlns="http://schemas.microsoft.com/office/infopath/2007/PartnerControls">
          <TermName xmlns="http://schemas.microsoft.com/office/infopath/2007/PartnerControls">Credentials database</TermName>
          <TermId xmlns="http://schemas.microsoft.com/office/infopath/2007/PartnerControls">16ccc73e-0e47-42fd-9dbd-5b03d950a7d5</TermId>
        </TermInfo>
      </Terms>
    </DocumentTypesNote>
    <CountriesNote xmlns="0fb12e70-8869-4587-b40d-8c5784c437a7">
      <Terms xmlns="http://schemas.microsoft.com/office/infopath/2007/PartnerControls"/>
    </CountriesNote>
    <BusinessLineNote xmlns="0fb12e70-8869-4587-b40d-8c5784c437a7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Marketing</TermName>
          <TermId xmlns="http://schemas.microsoft.com/office/infopath/2007/PartnerControls">4f81377f-71b1-426f-b674-f285b691e6bf</TermId>
        </TermInfo>
      </Terms>
    </BusinessLineNote>
    <TopicNote xmlns="0fb12e70-8869-4587-b40d-8c5784c437a7">
      <Terms xmlns="http://schemas.microsoft.com/office/infopath/2007/PartnerControls"/>
    </TopicNote>
    <_dlc_DocId xmlns="ca7d4b41-2d2b-433b-b291-d8c112f20227">BDOI-238-62</_dlc_DocId>
    <_dlc_DocIdUrl xmlns="ca7d4b41-2d2b-433b-b291-d8c112f20227">
      <Url>https://www.bdoconnect.com/doccenter/_layouts/DocIdRedir.aspx?ID=BDOI-238-62</Url>
      <Description>BDOI-238-62</Description>
    </_dlc_DocIdUrl>
  </documentManagement>
</p:properties>
</file>

<file path=customXml/itemProps1.xml><?xml version="1.0" encoding="utf-8"?>
<ds:datastoreItem xmlns:ds="http://schemas.openxmlformats.org/officeDocument/2006/customXml" ds:itemID="{49E2774E-5CE9-4BF8-B746-ADD92DDBF6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5208D4-09AC-404C-9CDA-A14C35CFEFF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BCD9949-7B6F-4FEE-BE22-4799536886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b12e70-8869-4587-b40d-8c5784c437a7"/>
    <ds:schemaRef ds:uri="ca7d4b41-2d2b-433b-b291-d8c112f20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51B8703-A5A4-4758-8A27-87D190C6DF69}">
  <ds:schemaRefs>
    <ds:schemaRef ds:uri="http://schemas.openxmlformats.org/package/2006/metadata/core-properties"/>
    <ds:schemaRef ds:uri="http://www.w3.org/XML/1998/namespace"/>
    <ds:schemaRef ds:uri="http://purl.org/dc/terms/"/>
    <ds:schemaRef ds:uri="0fb12e70-8869-4587-b40d-8c5784c437a7"/>
    <ds:schemaRef ds:uri="ca7d4b41-2d2b-433b-b291-d8c112f20227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8477</TotalTime>
  <Words>719</Words>
  <Application>Microsoft Office PowerPoint</Application>
  <PresentationFormat>Předvádění na obrazovce (4:3)</PresentationFormat>
  <Paragraphs>85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8" baseType="lpstr">
      <vt:lpstr>ＭＳ Ｐゴシック</vt:lpstr>
      <vt:lpstr>Arial</vt:lpstr>
      <vt:lpstr>Calibri</vt:lpstr>
      <vt:lpstr>Times New Roman</vt:lpstr>
      <vt:lpstr>Trebuchet MS</vt:lpstr>
      <vt:lpstr>Univers HSBCPB Con 520</vt:lpstr>
      <vt:lpstr>Default Design</vt:lpstr>
      <vt:lpstr>Nařízení Evropského parlamentu a Rady (EU) 2016/679 ze dne 27. dubna 2016 o ochraně fyzických osob v souvislosti se zpracováním osobních údajů a o volném pohybu těchto údajů a o zrušení směrnice 95/46/ES (obecné nařízení o ochraně osobních údajů)  nebo General Data Protection Regulation (GDPR) </vt:lpstr>
      <vt:lpstr>Dosavadní právní úprava ochrany osobních údajů</vt:lpstr>
      <vt:lpstr>Povaha nové právní úpravy (2/2) </vt:lpstr>
      <vt:lpstr>Působnost nařízení (1/2)</vt:lpstr>
      <vt:lpstr>Působnost nařízení (2/2)</vt:lpstr>
      <vt:lpstr>Nové povinnosti správců a zpracovatelů (1/3)</vt:lpstr>
      <vt:lpstr>Nové povinnosti správců a zpracovatelů (2/3)</vt:lpstr>
      <vt:lpstr>Nové povinnosti správců a zpracovatelů (3/3)</vt:lpstr>
      <vt:lpstr>Sankce</vt:lpstr>
      <vt:lpstr>Doporučovaný postup</vt:lpstr>
      <vt:lpstr>Prezentace aplikace PowerPoint</vt:lpstr>
    </vt:vector>
  </TitlesOfParts>
  <Company>Meta One Limited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Credentials Databases UK Sept 2011</dc:title>
  <dc:creator>soucek@bdocb.cz</dc:creator>
  <cp:lastModifiedBy>Miroslav Kvapil</cp:lastModifiedBy>
  <cp:revision>1436</cp:revision>
  <cp:lastPrinted>2016-01-25T10:31:36Z</cp:lastPrinted>
  <dcterms:created xsi:type="dcterms:W3CDTF">2009-09-11T17:11:43Z</dcterms:created>
  <dcterms:modified xsi:type="dcterms:W3CDTF">2017-09-20T19:56:51Z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0x010100C38DDC837CFF48959B48807E04068DB80004DEF55C7FDB6243B5F7A0DE30540BE4</vt:lpwstr>
  </property>
  <property fmtid="{D5CDD505-2E9C-101B-9397-08002B2CF9AE}" pid="3" name="_dlc_DocIdItemGuid">
    <vt:lpwstr>0605704e-5625-4081-a6dd-25b2a08bf30d</vt:lpwstr>
  </property>
  <property fmtid="{D5CDD505-2E9C-101B-9397-08002B2CF9AE}" pid="4" name="IndustrySectors">
    <vt:lpwstr/>
  </property>
  <property fmtid="{D5CDD505-2E9C-101B-9397-08002B2CF9AE}" pid="5" name="Countries">
    <vt:lpwstr/>
  </property>
  <property fmtid="{D5CDD505-2E9C-101B-9397-08002B2CF9AE}" pid="6" name="Topic">
    <vt:lpwstr/>
  </property>
  <property fmtid="{D5CDD505-2E9C-101B-9397-08002B2CF9AE}" pid="7" name="BusinessLine">
    <vt:lpwstr>168;#Marketing|4f81377f-71b1-426f-b674-f285b691e6bf</vt:lpwstr>
  </property>
  <property fmtid="{D5CDD505-2E9C-101B-9397-08002B2CF9AE}" pid="8" name="DocumentTypes">
    <vt:lpwstr>286;#Credentials database|16ccc73e-0e47-42fd-9dbd-5b03d950a7d5</vt:lpwstr>
  </property>
</Properties>
</file>