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9" r:id="rId1"/>
  </p:sldMasterIdLst>
  <p:notesMasterIdLst>
    <p:notesMasterId r:id="rId24"/>
  </p:notesMasterIdLst>
  <p:sldIdLst>
    <p:sldId id="256" r:id="rId2"/>
    <p:sldId id="257" r:id="rId3"/>
    <p:sldId id="275" r:id="rId4"/>
    <p:sldId id="258" r:id="rId5"/>
    <p:sldId id="319" r:id="rId6"/>
    <p:sldId id="320" r:id="rId7"/>
    <p:sldId id="259" r:id="rId8"/>
    <p:sldId id="332" r:id="rId9"/>
    <p:sldId id="333" r:id="rId10"/>
    <p:sldId id="334" r:id="rId11"/>
    <p:sldId id="323" r:id="rId12"/>
    <p:sldId id="267" r:id="rId13"/>
    <p:sldId id="305" r:id="rId14"/>
    <p:sldId id="282" r:id="rId15"/>
    <p:sldId id="318" r:id="rId16"/>
    <p:sldId id="303" r:id="rId17"/>
    <p:sldId id="301" r:id="rId18"/>
    <p:sldId id="335" r:id="rId19"/>
    <p:sldId id="327" r:id="rId20"/>
    <p:sldId id="288" r:id="rId21"/>
    <p:sldId id="336" r:id="rId22"/>
    <p:sldId id="30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F8E363-ECBB-A44E-8EBA-5719BEDCAA7C}" v="57" dt="2025-10-09T10:43:53.2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155"/>
    <p:restoredTop sz="86420"/>
  </p:normalViewPr>
  <p:slideViewPr>
    <p:cSldViewPr snapToGrid="0">
      <p:cViewPr varScale="1">
        <p:scale>
          <a:sx n="160" d="100"/>
          <a:sy n="160" d="100"/>
        </p:scale>
        <p:origin x="256" y="4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936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ří Zajíček" userId="d26f12ba9d4f7bc7" providerId="LiveId" clId="{AF495B07-E101-5F0A-85E9-ABF3401325B1}"/>
    <pc:docChg chg="undo custSel addSld delSld modSld sldOrd">
      <pc:chgData name="Jiří Zajíček" userId="d26f12ba9d4f7bc7" providerId="LiveId" clId="{AF495B07-E101-5F0A-85E9-ABF3401325B1}" dt="2025-10-10T10:48:13.901" v="596" actId="20577"/>
      <pc:docMkLst>
        <pc:docMk/>
      </pc:docMkLst>
      <pc:sldChg chg="modSp mod">
        <pc:chgData name="Jiří Zajíček" userId="d26f12ba9d4f7bc7" providerId="LiveId" clId="{AF495B07-E101-5F0A-85E9-ABF3401325B1}" dt="2025-10-07T13:38:46.021" v="17" actId="20577"/>
        <pc:sldMkLst>
          <pc:docMk/>
          <pc:sldMk cId="2598290715" sldId="275"/>
        </pc:sldMkLst>
        <pc:graphicFrameChg chg="modGraphic">
          <ac:chgData name="Jiří Zajíček" userId="d26f12ba9d4f7bc7" providerId="LiveId" clId="{AF495B07-E101-5F0A-85E9-ABF3401325B1}" dt="2025-10-07T13:38:46.021" v="17" actId="20577"/>
          <ac:graphicFrameMkLst>
            <pc:docMk/>
            <pc:sldMk cId="2598290715" sldId="275"/>
            <ac:graphicFrameMk id="4" creationId="{95C0C821-B284-4C63-BE48-985ED948CDB9}"/>
          </ac:graphicFrameMkLst>
        </pc:graphicFrameChg>
      </pc:sldChg>
      <pc:sldChg chg="addSp modSp mod">
        <pc:chgData name="Jiří Zajíček" userId="d26f12ba9d4f7bc7" providerId="LiveId" clId="{AF495B07-E101-5F0A-85E9-ABF3401325B1}" dt="2025-10-10T10:48:13.901" v="596" actId="20577"/>
        <pc:sldMkLst>
          <pc:docMk/>
          <pc:sldMk cId="3487927213" sldId="301"/>
        </pc:sldMkLst>
        <pc:spChg chg="mod">
          <ac:chgData name="Jiří Zajíček" userId="d26f12ba9d4f7bc7" providerId="LiveId" clId="{AF495B07-E101-5F0A-85E9-ABF3401325B1}" dt="2025-10-09T10:45:50.153" v="574" actId="20577"/>
          <ac:spMkLst>
            <pc:docMk/>
            <pc:sldMk cId="3487927213" sldId="301"/>
            <ac:spMk id="2" creationId="{00000000-0000-0000-0000-000000000000}"/>
          </ac:spMkLst>
        </pc:spChg>
        <pc:spChg chg="add mod">
          <ac:chgData name="Jiří Zajíček" userId="d26f12ba9d4f7bc7" providerId="LiveId" clId="{AF495B07-E101-5F0A-85E9-ABF3401325B1}" dt="2025-10-09T08:13:13.513" v="285" actId="122"/>
          <ac:spMkLst>
            <pc:docMk/>
            <pc:sldMk cId="3487927213" sldId="301"/>
            <ac:spMk id="4" creationId="{EE212716-6121-F7D0-3432-EFB06021A0B4}"/>
          </ac:spMkLst>
        </pc:spChg>
        <pc:graphicFrameChg chg="modGraphic">
          <ac:chgData name="Jiří Zajíček" userId="d26f12ba9d4f7bc7" providerId="LiveId" clId="{AF495B07-E101-5F0A-85E9-ABF3401325B1}" dt="2025-10-10T10:48:13.901" v="596" actId="20577"/>
          <ac:graphicFrameMkLst>
            <pc:docMk/>
            <pc:sldMk cId="3487927213" sldId="301"/>
            <ac:graphicFrameMk id="3" creationId="{ECAD5F1C-B47B-A9A5-1D07-0B7E9E10098F}"/>
          </ac:graphicFrameMkLst>
        </pc:graphicFrameChg>
      </pc:sldChg>
      <pc:sldChg chg="modSp mod">
        <pc:chgData name="Jiří Zajíček" userId="d26f12ba9d4f7bc7" providerId="LiveId" clId="{AF495B07-E101-5F0A-85E9-ABF3401325B1}" dt="2025-10-08T05:48:31.459" v="157" actId="20577"/>
        <pc:sldMkLst>
          <pc:docMk/>
          <pc:sldMk cId="2853132271" sldId="302"/>
        </pc:sldMkLst>
        <pc:spChg chg="mod">
          <ac:chgData name="Jiří Zajíček" userId="d26f12ba9d4f7bc7" providerId="LiveId" clId="{AF495B07-E101-5F0A-85E9-ABF3401325B1}" dt="2025-10-08T05:48:31.459" v="157" actId="20577"/>
          <ac:spMkLst>
            <pc:docMk/>
            <pc:sldMk cId="2853132271" sldId="302"/>
            <ac:spMk id="3" creationId="{00000000-0000-0000-0000-000000000000}"/>
          </ac:spMkLst>
        </pc:spChg>
      </pc:sldChg>
      <pc:sldChg chg="modSp">
        <pc:chgData name="Jiří Zajíček" userId="d26f12ba9d4f7bc7" providerId="LiveId" clId="{AF495B07-E101-5F0A-85E9-ABF3401325B1}" dt="2025-10-07T11:04:19.331" v="1" actId="20577"/>
        <pc:sldMkLst>
          <pc:docMk/>
          <pc:sldMk cId="230439327" sldId="305"/>
        </pc:sldMkLst>
        <pc:graphicFrameChg chg="mod">
          <ac:chgData name="Jiří Zajíček" userId="d26f12ba9d4f7bc7" providerId="LiveId" clId="{AF495B07-E101-5F0A-85E9-ABF3401325B1}" dt="2025-10-07T11:04:19.331" v="1" actId="20577"/>
          <ac:graphicFrameMkLst>
            <pc:docMk/>
            <pc:sldMk cId="230439327" sldId="305"/>
            <ac:graphicFrameMk id="4" creationId="{00000000-0000-0000-0000-000000000000}"/>
          </ac:graphicFrameMkLst>
        </pc:graphicFrameChg>
      </pc:sldChg>
      <pc:sldChg chg="modSp mod">
        <pc:chgData name="Jiří Zajíček" userId="d26f12ba9d4f7bc7" providerId="LiveId" clId="{AF495B07-E101-5F0A-85E9-ABF3401325B1}" dt="2025-10-10T10:25:58.600" v="585" actId="5793"/>
        <pc:sldMkLst>
          <pc:docMk/>
          <pc:sldMk cId="3109262949" sldId="327"/>
        </pc:sldMkLst>
        <pc:spChg chg="mod">
          <ac:chgData name="Jiří Zajíček" userId="d26f12ba9d4f7bc7" providerId="LiveId" clId="{AF495B07-E101-5F0A-85E9-ABF3401325B1}" dt="2025-10-10T10:25:58.600" v="585" actId="5793"/>
          <ac:spMkLst>
            <pc:docMk/>
            <pc:sldMk cId="3109262949" sldId="327"/>
            <ac:spMk id="7" creationId="{A654E3DB-915A-BAAC-BEBD-5D3952236132}"/>
          </ac:spMkLst>
        </pc:spChg>
      </pc:sldChg>
      <pc:sldChg chg="modSp mod">
        <pc:chgData name="Jiří Zajíček" userId="d26f12ba9d4f7bc7" providerId="LiveId" clId="{AF495B07-E101-5F0A-85E9-ABF3401325B1}" dt="2025-10-09T08:06:44.822" v="166" actId="20577"/>
        <pc:sldMkLst>
          <pc:docMk/>
          <pc:sldMk cId="1444046804" sldId="335"/>
        </pc:sldMkLst>
        <pc:spChg chg="mod">
          <ac:chgData name="Jiří Zajíček" userId="d26f12ba9d4f7bc7" providerId="LiveId" clId="{AF495B07-E101-5F0A-85E9-ABF3401325B1}" dt="2025-10-07T15:12:50.333" v="20" actId="14100"/>
          <ac:spMkLst>
            <pc:docMk/>
            <pc:sldMk cId="1444046804" sldId="335"/>
            <ac:spMk id="2" creationId="{8FC45F74-10F2-7CF6-4936-C3EAED55AC7C}"/>
          </ac:spMkLst>
        </pc:spChg>
        <pc:spChg chg="mod">
          <ac:chgData name="Jiří Zajíček" userId="d26f12ba9d4f7bc7" providerId="LiveId" clId="{AF495B07-E101-5F0A-85E9-ABF3401325B1}" dt="2025-10-09T08:06:44.822" v="166" actId="20577"/>
          <ac:spMkLst>
            <pc:docMk/>
            <pc:sldMk cId="1444046804" sldId="335"/>
            <ac:spMk id="3" creationId="{AF09FDF8-83EF-8A1E-0871-0971A2B220C2}"/>
          </ac:spMkLst>
        </pc:spChg>
      </pc:sldChg>
      <pc:sldChg chg="modSp new mod ord">
        <pc:chgData name="Jiří Zajíček" userId="d26f12ba9d4f7bc7" providerId="LiveId" clId="{AF495B07-E101-5F0A-85E9-ABF3401325B1}" dt="2025-10-08T09:00:21.170" v="164" actId="20578"/>
        <pc:sldMkLst>
          <pc:docMk/>
          <pc:sldMk cId="769968725" sldId="336"/>
        </pc:sldMkLst>
        <pc:spChg chg="mod">
          <ac:chgData name="Jiří Zajíček" userId="d26f12ba9d4f7bc7" providerId="LiveId" clId="{AF495B07-E101-5F0A-85E9-ABF3401325B1}" dt="2025-10-08T05:41:42.756" v="146" actId="122"/>
          <ac:spMkLst>
            <pc:docMk/>
            <pc:sldMk cId="769968725" sldId="336"/>
            <ac:spMk id="2" creationId="{292A2C65-F8E4-41A6-ABC8-4BBEC275F721}"/>
          </ac:spMkLst>
        </pc:spChg>
        <pc:spChg chg="mod">
          <ac:chgData name="Jiří Zajíček" userId="d26f12ba9d4f7bc7" providerId="LiveId" clId="{AF495B07-E101-5F0A-85E9-ABF3401325B1}" dt="2025-10-08T05:41:38.489" v="145" actId="1076"/>
          <ac:spMkLst>
            <pc:docMk/>
            <pc:sldMk cId="769968725" sldId="336"/>
            <ac:spMk id="3" creationId="{6998B94B-63B4-13A8-049D-B1B7B648A263}"/>
          </ac:spMkLst>
        </pc:spChg>
      </pc:sldChg>
      <pc:sldChg chg="new del">
        <pc:chgData name="Jiří Zajíček" userId="d26f12ba9d4f7bc7" providerId="LiveId" clId="{AF495B07-E101-5F0A-85E9-ABF3401325B1}" dt="2025-10-07T15:12:34.071" v="19" actId="680"/>
        <pc:sldMkLst>
          <pc:docMk/>
          <pc:sldMk cId="4024090328" sldId="33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2EEB-D839-6349-A07F-A12B544E8564}" type="datetimeFigureOut">
              <a:rPr lang="cs-CZ" smtClean="0"/>
              <a:t>10.10.2025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GB"/>
              <a:t>Edit Master text styles
Second level
Third level
Fourth level
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99E7B-FA37-924F-A09B-A6AEEE569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0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510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734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99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262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523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6377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84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848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1663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20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8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9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230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534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77276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920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869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832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733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6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10/10/25</a:t>
            </a:fld>
            <a:endParaRPr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latinLnBrk="0" hangingPunct="1"/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1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reditel@mssch.c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asps.cz/?strid=8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8">
            <a:extLst>
              <a:ext uri="{FF2B5EF4-FFF2-40B4-BE49-F238E27FC236}">
                <a16:creationId xmlns:a16="http://schemas.microsoft.com/office/drawing/2014/main" id="{6DBF50F6-DD88-4D9F-B7D3-79B989980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0">
            <a:extLst>
              <a:ext uri="{FF2B5EF4-FFF2-40B4-BE49-F238E27FC236}">
                <a16:creationId xmlns:a16="http://schemas.microsoft.com/office/drawing/2014/main" id="{916BBDC2-6929-469E-B7C4-A03E77BF9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03504" y="5434228"/>
            <a:ext cx="7980565" cy="775845"/>
          </a:xfrm>
        </p:spPr>
        <p:txBody>
          <a:bodyPr anchor="ctr">
            <a:noAutofit/>
          </a:bodyPr>
          <a:lstStyle/>
          <a:p>
            <a:pPr algn="l"/>
            <a:r>
              <a:rPr lang="cs-CZ" sz="1800" dirty="0">
                <a:solidFill>
                  <a:schemeClr val="tx2"/>
                </a:solidFill>
              </a:rPr>
              <a:t>Metodický seminář </a:t>
            </a:r>
            <a:br>
              <a:rPr lang="cs-CZ" sz="1800" dirty="0">
                <a:solidFill>
                  <a:schemeClr val="tx2"/>
                </a:solidFill>
              </a:rPr>
            </a:br>
            <a:r>
              <a:rPr lang="cs-CZ" sz="1800" dirty="0">
                <a:solidFill>
                  <a:schemeClr val="tx2"/>
                </a:solidFill>
              </a:rPr>
              <a:t>						a </a:t>
            </a:r>
            <a:br>
              <a:rPr lang="cs-CZ" sz="1800" dirty="0">
                <a:solidFill>
                  <a:schemeClr val="tx2"/>
                </a:solidFill>
              </a:rPr>
            </a:br>
            <a:r>
              <a:rPr lang="cs-CZ" sz="1800" dirty="0">
                <a:solidFill>
                  <a:schemeClr val="tx2"/>
                </a:solidFill>
              </a:rPr>
              <a:t>36. valná hromada</a:t>
            </a:r>
            <a:br>
              <a:rPr lang="cs-CZ" sz="1800" dirty="0">
                <a:solidFill>
                  <a:schemeClr val="tx2"/>
                </a:solidFill>
              </a:rPr>
            </a:br>
            <a:endParaRPr lang="cs-CZ" sz="1800" dirty="0">
              <a:solidFill>
                <a:schemeClr val="tx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03504" y="4980231"/>
            <a:ext cx="6872817" cy="450447"/>
          </a:xfrm>
        </p:spPr>
        <p:txBody>
          <a:bodyPr anchor="ctr">
            <a:normAutofit/>
          </a:bodyPr>
          <a:lstStyle/>
          <a:p>
            <a:pPr algn="l"/>
            <a:r>
              <a:rPr lang="cs-CZ" sz="1700" dirty="0">
                <a:solidFill>
                  <a:schemeClr val="tx2"/>
                </a:solidFill>
              </a:rPr>
              <a:t>Špindlerův Mlýn 7. – 8. října 2025</a:t>
            </a:r>
          </a:p>
          <a:p>
            <a:pPr algn="l"/>
            <a:endParaRPr lang="cs-CZ" sz="1700" dirty="0">
              <a:solidFill>
                <a:schemeClr val="tx2"/>
              </a:solidFill>
            </a:endParaRPr>
          </a:p>
        </p:txBody>
      </p:sp>
      <p:grpSp>
        <p:nvGrpSpPr>
          <p:cNvPr id="28" name="Group 12">
            <a:extLst>
              <a:ext uri="{FF2B5EF4-FFF2-40B4-BE49-F238E27FC236}">
                <a16:creationId xmlns:a16="http://schemas.microsoft.com/office/drawing/2014/main" id="{C344E6B5-C9F5-4338-9E33-003B12373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446669" y="442100"/>
            <a:ext cx="2514948" cy="1630750"/>
            <a:chOff x="-305" y="-4155"/>
            <a:chExt cx="2514948" cy="2174333"/>
          </a:xfrm>
        </p:grpSpPr>
        <p:sp>
          <p:nvSpPr>
            <p:cNvPr id="29" name="Freeform: Shape 13">
              <a:extLst>
                <a:ext uri="{FF2B5EF4-FFF2-40B4-BE49-F238E27FC236}">
                  <a16:creationId xmlns:a16="http://schemas.microsoft.com/office/drawing/2014/main" id="{C90B0F8D-9E81-4DE8-95D5-1A26E9390D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14">
              <a:extLst>
                <a:ext uri="{FF2B5EF4-FFF2-40B4-BE49-F238E27FC236}">
                  <a16:creationId xmlns:a16="http://schemas.microsoft.com/office/drawing/2014/main" id="{830BA43A-83E9-4C67-92A6-F247FB3700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15">
              <a:extLst>
                <a:ext uri="{FF2B5EF4-FFF2-40B4-BE49-F238E27FC236}">
                  <a16:creationId xmlns:a16="http://schemas.microsoft.com/office/drawing/2014/main" id="{92F3A0CC-EBFE-405D-B0C0-27DE361ED5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2" name="Freeform: Shape 16">
              <a:extLst>
                <a:ext uri="{FF2B5EF4-FFF2-40B4-BE49-F238E27FC236}">
                  <a16:creationId xmlns:a16="http://schemas.microsoft.com/office/drawing/2014/main" id="{DF2E853E-B55A-4FFD-B90E-6FB4F31BD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3" name="Group 18">
            <a:extLst>
              <a:ext uri="{FF2B5EF4-FFF2-40B4-BE49-F238E27FC236}">
                <a16:creationId xmlns:a16="http://schemas.microsoft.com/office/drawing/2014/main" id="{FDFEDBF7-8E2C-46B8-9095-AE1D77E21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6847914" y="4560733"/>
            <a:ext cx="2296085" cy="2297266"/>
            <a:chOff x="-305" y="-1"/>
            <a:chExt cx="3832880" cy="2876136"/>
          </a:xfrm>
        </p:grpSpPr>
        <p:sp>
          <p:nvSpPr>
            <p:cNvPr id="34" name="Freeform: Shape 19">
              <a:extLst>
                <a:ext uri="{FF2B5EF4-FFF2-40B4-BE49-F238E27FC236}">
                  <a16:creationId xmlns:a16="http://schemas.microsoft.com/office/drawing/2014/main" id="{60202872-FBB0-4F11-BC49-9FB400B21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20">
              <a:extLst>
                <a:ext uri="{FF2B5EF4-FFF2-40B4-BE49-F238E27FC236}">
                  <a16:creationId xmlns:a16="http://schemas.microsoft.com/office/drawing/2014/main" id="{0DEB2F40-D411-4D44-9638-AE0342C7F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21">
              <a:extLst>
                <a:ext uri="{FF2B5EF4-FFF2-40B4-BE49-F238E27FC236}">
                  <a16:creationId xmlns:a16="http://schemas.microsoft.com/office/drawing/2014/main" id="{507F7D91-A991-4196-AF73-327E04B562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reeform: Shape 22">
              <a:extLst>
                <a:ext uri="{FF2B5EF4-FFF2-40B4-BE49-F238E27FC236}">
                  <a16:creationId xmlns:a16="http://schemas.microsoft.com/office/drawing/2014/main" id="{178739A9-E67C-40E5-9468-0A68AEC54E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Obrázek 5">
            <a:extLst>
              <a:ext uri="{FF2B5EF4-FFF2-40B4-BE49-F238E27FC236}">
                <a16:creationId xmlns:a16="http://schemas.microsoft.com/office/drawing/2014/main" id="{14144B9D-9B9D-F7ED-08C1-D5D48106C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891" y="354054"/>
            <a:ext cx="7772400" cy="41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008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7B2CE9E4-2011-419D-BAFD-67F146BFA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286019"/>
              </p:ext>
            </p:extLst>
          </p:nvPr>
        </p:nvGraphicFramePr>
        <p:xfrm>
          <a:off x="179512" y="787586"/>
          <a:ext cx="8692818" cy="6070414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3918729231"/>
                    </a:ext>
                  </a:extLst>
                </a:gridCol>
                <a:gridCol w="6892618">
                  <a:extLst>
                    <a:ext uri="{9D8B030D-6E8A-4147-A177-3AD203B41FA5}">
                      <a16:colId xmlns:a16="http://schemas.microsoft.com/office/drawing/2014/main" val="1252734496"/>
                    </a:ext>
                  </a:extLst>
                </a:gridCol>
              </a:tblGrid>
              <a:tr h="659261">
                <a:tc>
                  <a:txBody>
                    <a:bodyPr/>
                    <a:lstStyle/>
                    <a:p>
                      <a:r>
                        <a:rPr lang="cs-CZ" sz="1800"/>
                        <a:t>9:15 – 10:00 h	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/>
                        <a:t>Informace o činnosti za uplynulé období </a:t>
                      </a:r>
                      <a:br>
                        <a:rPr lang="cs-CZ" sz="1600" dirty="0"/>
                      </a:br>
                      <a:r>
                        <a:rPr lang="cs-CZ" sz="16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Ing. Jiří Zajíček, předseda A SPŠ ČR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1254990"/>
                  </a:ext>
                </a:extLst>
              </a:tr>
              <a:tr h="941801">
                <a:tc>
                  <a:txBody>
                    <a:bodyPr/>
                    <a:lstStyle/>
                    <a:p>
                      <a:r>
                        <a:rPr lang="cs-CZ" sz="1800" dirty="0"/>
                        <a:t>10:00 – 12:00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Diskusní blok zástupců MŠMT a CZVV k aktuálním tématům</a:t>
                      </a:r>
                      <a:b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Jan Mareš, MBA, vrchní ředitel sekce vzdělávání a mládeže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Bc. Petr </a:t>
                      </a:r>
                      <a:r>
                        <a:rPr lang="cs-CZ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Bannert</a:t>
                      </a:r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Ph.D., ředitel odboru středního, vyššího odborného a dalšího vzdělávání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Barbora Rosůlková, ředitelka CZVV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Aktuální stav novel školských právních předpisů. 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Příprava státního rozpočtu v kapitole školství, zejména ve vztahu k odměňování ve školách. 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Kurikulární a strukturální změny ve vzdělávací soustavě ČR: </a:t>
                      </a:r>
                    </a:p>
                    <a:p>
                      <a:pPr lvl="1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Revize RVP ZV.</a:t>
                      </a:r>
                    </a:p>
                    <a:p>
                      <a:pPr lvl="1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Inovace oborové soustavy – příprava nařízení vlády o soustavě oborů. 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Podmínky zdravotní způsobilosti ke studiu některých oborů vzdělávání. 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Digitalizace agend CZVV a případné připravované změny v oblasti přijímacích zkoušek, závěrečných zkoušek a maturitních zkoušek. 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Návrh zákona o registru žáků, studentů a pedagogických pracovníků.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Další aktuální témata</a:t>
                      </a:r>
                    </a:p>
                    <a:p>
                      <a:pPr lvl="0"/>
                      <a:r>
                        <a:rPr lang="cs-CZ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Různé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4588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/>
                        <a:t>12:00 – 12:30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/>
                        <a:t>Diskuse k dopolednímu bloku jednání</a:t>
                      </a:r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064749"/>
                  </a:ext>
                </a:extLst>
              </a:tr>
              <a:tr h="172071">
                <a:tc>
                  <a:txBody>
                    <a:bodyPr/>
                    <a:lstStyle/>
                    <a:p>
                      <a:r>
                        <a:rPr lang="cs-CZ" sz="1800"/>
                        <a:t>12:30 – 13:30 h	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/>
                        <a:t>Oběd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477068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985D24D8-1875-4566-8162-16079AB71DF3}"/>
              </a:ext>
            </a:extLst>
          </p:cNvPr>
          <p:cNvSpPr txBox="1"/>
          <p:nvPr/>
        </p:nvSpPr>
        <p:spPr>
          <a:xfrm>
            <a:off x="179512" y="476672"/>
            <a:ext cx="238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Úterý 7.10. 2025</a:t>
            </a:r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 dirty="0"/>
              <a:t>Odpolední blok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5C0C821-B284-4C63-BE48-985ED948C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110054"/>
              </p:ext>
            </p:extLst>
          </p:nvPr>
        </p:nvGraphicFramePr>
        <p:xfrm>
          <a:off x="431540" y="338185"/>
          <a:ext cx="8280920" cy="489908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77571">
                  <a:extLst>
                    <a:ext uri="{9D8B030D-6E8A-4147-A177-3AD203B41FA5}">
                      <a16:colId xmlns:a16="http://schemas.microsoft.com/office/drawing/2014/main" val="911418781"/>
                    </a:ext>
                  </a:extLst>
                </a:gridCol>
                <a:gridCol w="5803349">
                  <a:extLst>
                    <a:ext uri="{9D8B030D-6E8A-4147-A177-3AD203B41FA5}">
                      <a16:colId xmlns:a16="http://schemas.microsoft.com/office/drawing/2014/main" val="4013707507"/>
                    </a:ext>
                  </a:extLst>
                </a:gridCol>
              </a:tblGrid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13:30 – 15:30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Jednání v odborných sekcích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3807930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15:30 – 16:00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Přestávka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685679"/>
                  </a:ext>
                </a:extLst>
              </a:tr>
              <a:tr h="664155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16:00 – 18:00 h</a:t>
                      </a:r>
                    </a:p>
                    <a:p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Konferenční sál</a:t>
                      </a:r>
                    </a:p>
                    <a:p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Společenský sál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Kvalitní škola - Nástroje pro sledování a vyhodnocování kvality</a:t>
                      </a: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Tomáš Pavlas, vedoucí oddělení metodik a analýz s kolegy z ČŠI</a:t>
                      </a: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Jednání formou workshopu bude probíhat ve dvou paralelních sekcí, </a:t>
                      </a:r>
                      <a:r>
                        <a:rPr lang="cs-CZ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proefektivní</a:t>
                      </a:r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průběh budete potřebovat zařízení s přístupem do systémů ČŠI.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10719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18.00 – 18.20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Představení stěžejních novinek připravovaných pro uživatele aplikací Bakaláři a škola Online</a:t>
                      </a:r>
                      <a:br>
                        <a:rPr lang="cs-CZ" dirty="0"/>
                      </a:br>
                      <a:r>
                        <a:rPr lang="cs-CZ" sz="18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Ondřej Košek, Bakaláři software </a:t>
                      </a:r>
                      <a:r>
                        <a:rPr lang="cs-CZ" sz="1800" b="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s.r.o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14524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b="0" dirty="0"/>
                        <a:t>18.30 – 19.00 h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Večeře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42692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Od 20:00 h 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SPOLEČENSKÝ VEČER</a:t>
                      </a:r>
                      <a:r>
                        <a:rPr lang="cs-CZ" sz="1800" dirty="0"/>
                        <a:t>, neformální diskuse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246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D06557F8-890A-44E3-B91C-7795BA147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442358"/>
              </p:ext>
            </p:extLst>
          </p:nvPr>
        </p:nvGraphicFramePr>
        <p:xfrm>
          <a:off x="179512" y="498277"/>
          <a:ext cx="8712968" cy="512882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772129">
                  <a:extLst>
                    <a:ext uri="{9D8B030D-6E8A-4147-A177-3AD203B41FA5}">
                      <a16:colId xmlns:a16="http://schemas.microsoft.com/office/drawing/2014/main" val="224605915"/>
                    </a:ext>
                  </a:extLst>
                </a:gridCol>
                <a:gridCol w="6940839">
                  <a:extLst>
                    <a:ext uri="{9D8B030D-6E8A-4147-A177-3AD203B41FA5}">
                      <a16:colId xmlns:a16="http://schemas.microsoft.com/office/drawing/2014/main" val="3216273099"/>
                    </a:ext>
                  </a:extLst>
                </a:gridCol>
              </a:tblGrid>
              <a:tr h="374301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08:00 – 09:00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Snídaně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476484"/>
                  </a:ext>
                </a:extLst>
              </a:tr>
              <a:tr h="1332903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09:00 – 10:30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Umělá inteligence jako kopilot pedagoga</a:t>
                      </a:r>
                      <a:br>
                        <a:rPr lang="cs-CZ" dirty="0"/>
                      </a:b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Aktuální stav se zaměřením na novinky v uplynulém roce</a:t>
                      </a:r>
                      <a:br>
                        <a:rPr lang="cs-CZ" dirty="0"/>
                      </a:br>
                      <a:r>
                        <a:rPr lang="cs-CZ" sz="18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Karel Klatovský, Microsoft ČR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3955"/>
                  </a:ext>
                </a:extLst>
              </a:tr>
              <a:tr h="66133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10:30 – 10:45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Přestávka,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-out z hotelu</a:t>
                      </a:r>
                      <a:endParaRPr lang="cs-CZ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383664"/>
                  </a:ext>
                </a:extLst>
              </a:tr>
              <a:tr h="1453258">
                <a:tc>
                  <a:txBody>
                    <a:bodyPr/>
                    <a:lstStyle/>
                    <a:p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10:45 – 12:00 h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Valná hromada Asociace SPŠ ČR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zpráva Dozorčí rady o hospodaření za rok 2024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projednání a schválení výsledků hospodaření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projednání a schválení rozpočtu pro rok 2026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výstupy z jednání odborných sekcí (vedoucí odborných sekcí)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formulace a schválení usnesení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různé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439660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12:00 – 13:30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/>
                        <a:t>Oběd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632117"/>
                  </a:ext>
                </a:extLst>
              </a:tr>
              <a:tr h="374301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Ukončení semináře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273386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3981671-0114-46C1-BC49-53A7DEF27775}"/>
              </a:ext>
            </a:extLst>
          </p:cNvPr>
          <p:cNvSpPr txBox="1"/>
          <p:nvPr/>
        </p:nvSpPr>
        <p:spPr>
          <a:xfrm>
            <a:off x="107504" y="0"/>
            <a:ext cx="2471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Středa 8.10. 2025</a:t>
            </a:r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F157346-C761-7A74-1A07-DB826C1D3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72" y="524256"/>
            <a:ext cx="7375161" cy="614156"/>
          </a:xfrm>
        </p:spPr>
        <p:txBody>
          <a:bodyPr anchor="b">
            <a:normAutofit/>
          </a:bodyPr>
          <a:lstStyle/>
          <a:p>
            <a:r>
              <a:rPr lang="cs-CZ" sz="3600" dirty="0">
                <a:solidFill>
                  <a:schemeClr val="tx2"/>
                </a:solidFill>
              </a:rPr>
              <a:t>Klíčová témata 2024/25		1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3586F6-956B-A32C-B375-FF827C2641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19137" y="1252721"/>
            <a:ext cx="7375161" cy="208829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dirty="0"/>
              <a:t>Inovace oborové soustavy</a:t>
            </a:r>
          </a:p>
          <a:p>
            <a:pPr lvl="1"/>
            <a:r>
              <a:rPr lang="cs-CZ" dirty="0"/>
              <a:t>Konference Curriculum dne 08.10.2024.</a:t>
            </a:r>
          </a:p>
          <a:p>
            <a:pPr lvl="1"/>
            <a:r>
              <a:rPr lang="cs-CZ" dirty="0"/>
              <a:t>Stanoviska odborných platforem.</a:t>
            </a:r>
          </a:p>
          <a:p>
            <a:pPr lvl="1"/>
            <a:r>
              <a:rPr lang="cs-CZ" dirty="0"/>
              <a:t>5.12. kulatý stůl k inovaci OS</a:t>
            </a:r>
          </a:p>
          <a:p>
            <a:pPr lvl="1"/>
            <a:r>
              <a:rPr lang="cs-CZ" dirty="0"/>
              <a:t>29.5. jednání k inovaci OS</a:t>
            </a:r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ovéPole 3">
            <a:extLst>
              <a:ext uri="{FF2B5EF4-FFF2-40B4-BE49-F238E27FC236}">
                <a16:creationId xmlns:a16="http://schemas.microsoft.com/office/drawing/2014/main" id="{9D1B8072-6AEA-5A6B-077B-C3EA2B03F0C2}"/>
              </a:ext>
            </a:extLst>
          </p:cNvPr>
          <p:cNvSpPr txBox="1"/>
          <p:nvPr/>
        </p:nvSpPr>
        <p:spPr>
          <a:xfrm>
            <a:off x="367238" y="3572202"/>
            <a:ext cx="796262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400" dirty="0"/>
              <a:t>Jednání NR pro kvalifikace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/>
              <a:t>Novela školského zákona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/>
              <a:t>Povinnost pro zřizovatele odvolat ředitele na podnět ČŠI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/>
              <a:t>Nezletilí žáci ve školské radě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400" dirty="0"/>
              <a:t>Duální vzdělávání u zaměstnavatelů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665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461B1C-3C6F-3554-D6C5-7F7BBD725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0648"/>
            <a:ext cx="7560840" cy="1080120"/>
          </a:xfrm>
        </p:spPr>
        <p:txBody>
          <a:bodyPr>
            <a:normAutofit/>
          </a:bodyPr>
          <a:lstStyle/>
          <a:p>
            <a:r>
              <a:rPr lang="cs-CZ" sz="3600" dirty="0"/>
              <a:t>Klíčová témata 2024/25		2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E3370D-0FEB-F497-5F45-121C5B084B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8136904" cy="4536504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FC3F84C-19EE-0457-911F-B88A6A6D1239}"/>
              </a:ext>
            </a:extLst>
          </p:cNvPr>
          <p:cNvSpPr txBox="1"/>
          <p:nvPr/>
        </p:nvSpPr>
        <p:spPr>
          <a:xfrm>
            <a:off x="611560" y="1038744"/>
            <a:ext cx="7347857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/>
              <a:t>Revize RVP pro ZV – oblast chemie, nezapracované připomínky, slib k dalšímu jednání, ministr vše o Vánocích podepsal…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Kulatý stůl k modelovým ŠVP ZV 6.2.25</a:t>
            </a:r>
          </a:p>
          <a:p>
            <a:endParaRPr lang="cs-CZ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/>
              <a:t>Podzimní jednání k platům požadavek Unie zaměstnavatelských svazů byl zvýšení o 10 % a výsledkem je 7 %. Rovněž poděkoval, že nedošlo k dělení tabulek nejen z pohledů zaměstnanců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/>
              <a:t>Převod financování NPP na zřizovatele, nemožnost doplácet z peněz PP</a:t>
            </a:r>
            <a:br>
              <a:rPr lang="cs-CZ" sz="2400" dirty="0"/>
            </a:br>
            <a:r>
              <a:rPr lang="cs-CZ" sz="2400" dirty="0"/>
              <a:t>Kulatý stůl MŠMT 28.11.24, následná jednání s ministrem, dopis premiérovi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/>
              <a:t>Následná jednání jaro, od 1.9. nebo od 1.1.? </a:t>
            </a:r>
          </a:p>
          <a:p>
            <a:r>
              <a:rPr lang="cs-CZ" sz="2400" dirty="0"/>
              <a:t> 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835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4304" y="762094"/>
            <a:ext cx="7375161" cy="660088"/>
          </a:xfrm>
        </p:spPr>
        <p:txBody>
          <a:bodyPr anchor="b">
            <a:normAutofit/>
          </a:bodyPr>
          <a:lstStyle/>
          <a:p>
            <a:r>
              <a:rPr lang="cs-CZ" sz="3600" dirty="0">
                <a:solidFill>
                  <a:schemeClr val="tx2"/>
                </a:solidFill>
              </a:rPr>
              <a:t>Klíčová témata 2024/25		3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49787" y="2335695"/>
            <a:ext cx="7466478" cy="3492769"/>
          </a:xfrm>
        </p:spPr>
        <p:txBody>
          <a:bodyPr>
            <a:normAutofit/>
          </a:bodyPr>
          <a:lstStyle/>
          <a:p>
            <a:pPr lvl="0"/>
            <a:r>
              <a:rPr lang="cs-CZ" sz="2400" dirty="0"/>
              <a:t>Vytvoření vzorové kolektivní smlouvy – požadavek ČMOS PŠ</a:t>
            </a:r>
          </a:p>
          <a:p>
            <a:pPr marL="285750" indent="-285750"/>
            <a:r>
              <a:rPr lang="cs-CZ" sz="2400" dirty="0"/>
              <a:t>PT RHSD doporučil zahájení prací na návrhu UZS ve věci umožnění kombinace příspěvku za výkon prací třídního učitele a zvláštního příplatku za vybranou pedagogickou činnost ve II. skupině prací podle části A, přílohy č. 5, NV č. 341/2017 Sb.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C01F33-7883-94B2-44E9-07F99F8DB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38074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Klíčová témata 2024/25		4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9043DC-FF26-D540-71FE-1A7FA2983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593113"/>
            <a:ext cx="7772870" cy="489976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cs-CZ" sz="9600" dirty="0"/>
              <a:t>Novela školského zákona</a:t>
            </a:r>
          </a:p>
          <a:p>
            <a:pPr lvl="1">
              <a:lnSpc>
                <a:spcPct val="120000"/>
              </a:lnSpc>
            </a:pPr>
            <a:r>
              <a:rPr lang="cs-CZ" sz="9600" dirty="0"/>
              <a:t>zavedení kombinované výuky s distančními prvky. Navrhuje rozšířit § 184a připravované novely školského zákona 561/2004 Sb.(úvahy o vzniku samostatného zákona o duálním vzdělávání,</a:t>
            </a:r>
          </a:p>
          <a:p>
            <a:pPr lvl="1"/>
            <a:r>
              <a:rPr lang="cs-CZ" sz="9600" dirty="0"/>
              <a:t>Nutnost odvolat ředitele zřizovatelem na podnět ČŠI</a:t>
            </a:r>
          </a:p>
          <a:p>
            <a:pPr lvl="1"/>
            <a:r>
              <a:rPr lang="cs-CZ" sz="9600" dirty="0"/>
              <a:t>Nezletilí žáci ve školské radě</a:t>
            </a:r>
          </a:p>
          <a:p>
            <a:pPr marL="0" indent="0">
              <a:buNone/>
            </a:pPr>
            <a:endParaRPr lang="cs-CZ" sz="9600" dirty="0"/>
          </a:p>
          <a:p>
            <a:pPr lvl="0">
              <a:lnSpc>
                <a:spcPct val="120000"/>
              </a:lnSpc>
            </a:pPr>
            <a:r>
              <a:rPr lang="cs-CZ" sz="9600" dirty="0"/>
              <a:t>Jedná o návrhu reformy regionálního školství „8+2:  poslankyně Zajíčková</a:t>
            </a:r>
          </a:p>
          <a:p>
            <a:pPr lvl="0">
              <a:lnSpc>
                <a:spcPct val="120000"/>
              </a:lnSpc>
            </a:pPr>
            <a:r>
              <a:rPr lang="cs-CZ" sz="9600" dirty="0"/>
              <a:t>Zákon o registrech ve vzdělávání – připomínky, následná jednání jaro</a:t>
            </a:r>
            <a:br>
              <a:rPr lang="cs-CZ" sz="9600" dirty="0"/>
            </a:br>
            <a:r>
              <a:rPr lang="cs-CZ" sz="9600" dirty="0"/>
              <a:t>Jednání Jelen 3.9.25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8160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DC342-CCCD-E0A9-19C0-7E206590D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Klíčová témata 2024/25		5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561694-AA0E-362D-747B-56CF0EEFCAC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00000"/>
              </a:lnSpc>
            </a:pPr>
            <a:r>
              <a:rPr lang="cs-CZ" dirty="0" err="1"/>
              <a:t>DiPsY</a:t>
            </a:r>
            <a:r>
              <a:rPr lang="cs-CZ" dirty="0"/>
              <a:t> </a:t>
            </a:r>
            <a:r>
              <a:rPr lang="cs-CZ" dirty="0" err="1"/>
              <a:t>x</a:t>
            </a:r>
            <a:r>
              <a:rPr lang="cs-CZ" dirty="0"/>
              <a:t> spisová služba 23.1.25, 3 jednání k odbornému panelu k přijímacímu řízení. </a:t>
            </a:r>
            <a:br>
              <a:rPr lang="cs-CZ" dirty="0"/>
            </a:br>
            <a:r>
              <a:rPr lang="cs-CZ" dirty="0"/>
              <a:t>Přijímací řízení - odborný panel cizinci</a:t>
            </a:r>
          </a:p>
          <a:p>
            <a:pPr lvl="0"/>
            <a:r>
              <a:rPr lang="cs-CZ" dirty="0"/>
              <a:t>Příprava a podpora ředitelů škol </a:t>
            </a:r>
            <a:br>
              <a:rPr lang="cs-CZ" dirty="0"/>
            </a:br>
            <a:r>
              <a:rPr lang="cs-CZ" dirty="0"/>
              <a:t>Memorandum o spolupráci při modernizaci vzdělávání a podpoře škol</a:t>
            </a:r>
          </a:p>
          <a:p>
            <a:r>
              <a:rPr lang="cs-CZ" dirty="0"/>
              <a:t>Koordinační platforma k podpoře ředitelů škol 21.5.25, 16.9.25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9848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3353B3-F194-7548-84D2-46BB65FE9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Klíčová témata 2024/25		6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3009D7-0F0A-B092-0942-D86EF7732CB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565" y="1776693"/>
            <a:ext cx="7772870" cy="3148107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cs-CZ" sz="5100" dirty="0"/>
              <a:t>Novela veterinárního zákona</a:t>
            </a:r>
          </a:p>
          <a:p>
            <a:pPr>
              <a:lnSpc>
                <a:spcPct val="120000"/>
              </a:lnSpc>
            </a:pPr>
            <a:r>
              <a:rPr lang="cs-CZ" sz="5100" dirty="0"/>
              <a:t>Podmínky zdravotní způsobilosti ke studiu některých oborů vzdělávání NV č. 211/2010 Sb., o soustavě oborů vzdělání v základním, středním a vyšším odborném vzdělávání)</a:t>
            </a:r>
          </a:p>
          <a:p>
            <a:pPr lvl="0"/>
            <a:r>
              <a:rPr lang="cs-CZ" sz="5100" dirty="0"/>
              <a:t>Novela NV 75/2005</a:t>
            </a:r>
          </a:p>
          <a:p>
            <a:pPr lvl="0"/>
            <a:r>
              <a:rPr lang="cs-CZ" sz="5100" dirty="0"/>
              <a:t>Zákon o lobování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6575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7D69C81-5AC7-57E2-D2C5-DC19247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304" y="435843"/>
            <a:ext cx="7375161" cy="576113"/>
          </a:xfrm>
        </p:spPr>
        <p:txBody>
          <a:bodyPr anchor="b">
            <a:normAutofit/>
          </a:bodyPr>
          <a:lstStyle/>
          <a:p>
            <a:pPr algn="ctr"/>
            <a:r>
              <a:rPr lang="cs-CZ" sz="3100" b="1" dirty="0">
                <a:solidFill>
                  <a:schemeClr val="tx2"/>
                </a:solidFill>
              </a:rPr>
              <a:t>Aktualizace v seznamu členů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1E3661-AA25-5F15-94EA-8C5DFD1125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9188" y="1096347"/>
            <a:ext cx="8299579" cy="5285792"/>
          </a:xfrm>
        </p:spPr>
        <p:txBody>
          <a:bodyPr>
            <a:normAutofit/>
          </a:bodyPr>
          <a:lstStyle/>
          <a:p>
            <a:pPr lvl="0"/>
            <a:r>
              <a:rPr lang="cs-CZ" sz="2000" dirty="0">
                <a:solidFill>
                  <a:schemeClr val="tx2"/>
                </a:solidFill>
              </a:rPr>
              <a:t>Změny </a:t>
            </a:r>
            <a:r>
              <a:rPr lang="cs-CZ" sz="2000" dirty="0"/>
              <a:t>členů Rady A SPŠ ČR</a:t>
            </a:r>
          </a:p>
          <a:p>
            <a:r>
              <a:rPr lang="cs-CZ" sz="2000" dirty="0">
                <a:solidFill>
                  <a:schemeClr val="tx2"/>
                </a:solidFill>
              </a:rPr>
              <a:t>Královéhradecký kraj Ing. Miloslava Skalová</a:t>
            </a:r>
            <a:br>
              <a:rPr lang="cs-CZ" sz="2000" dirty="0">
                <a:solidFill>
                  <a:schemeClr val="tx2"/>
                </a:solidFill>
              </a:rPr>
            </a:br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</a:rPr>
              <a:t>Kontrola údajů členů v databázi Asociace</a:t>
            </a:r>
          </a:p>
          <a:p>
            <a:r>
              <a:rPr lang="cs-CZ" sz="2000" dirty="0">
                <a:solidFill>
                  <a:schemeClr val="tx2"/>
                </a:solidFill>
              </a:rPr>
              <a:t>Případné změny údajů domluvte s Jaruškou Buzkovou</a:t>
            </a:r>
          </a:p>
          <a:p>
            <a:r>
              <a:rPr lang="cs-CZ" sz="2000" dirty="0">
                <a:solidFill>
                  <a:schemeClr val="tx2"/>
                </a:solidFill>
              </a:rPr>
              <a:t>Preferujeme e-mailové kontakty v obecných formátech, např. </a:t>
            </a:r>
            <a:r>
              <a:rPr lang="cs-CZ" sz="2000" dirty="0">
                <a:solidFill>
                  <a:schemeClr val="tx2"/>
                </a:solidFill>
                <a:hlinkClick r:id="rId3"/>
              </a:rPr>
              <a:t>reditel@mssch.cz</a:t>
            </a:r>
            <a:r>
              <a:rPr lang="cs-CZ" sz="2000" dirty="0">
                <a:solidFill>
                  <a:schemeClr val="tx2"/>
                </a:solidFill>
              </a:rPr>
              <a:t>. Fungují i v případě personálních změn </a:t>
            </a:r>
            <a:r>
              <a:rPr lang="cs-CZ" sz="2000" dirty="0">
                <a:solidFill>
                  <a:schemeClr val="tx2"/>
                </a:solidFill>
                <a:sym typeface="Wingdings" pitchFamily="2" charset="2"/>
              </a:rPr>
              <a:t></a:t>
            </a:r>
            <a:endParaRPr lang="cs-CZ" sz="2000" dirty="0">
              <a:solidFill>
                <a:schemeClr val="tx2"/>
              </a:solidFill>
            </a:endParaRP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  <a:hlinkClick r:id="rId4"/>
              </a:rPr>
              <a:t>http://www.asps.cz/?strid=8</a:t>
            </a:r>
            <a:endParaRPr lang="cs-CZ" sz="2000" dirty="0">
              <a:solidFill>
                <a:schemeClr val="tx2"/>
              </a:solidFill>
            </a:endParaRPr>
          </a:p>
          <a:p>
            <a:endParaRPr lang="cs-CZ" sz="16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9753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5845" y="448158"/>
            <a:ext cx="4685956" cy="507935"/>
          </a:xfrm>
        </p:spPr>
        <p:txBody>
          <a:bodyPr anchor="b">
            <a:normAutofit fontScale="90000"/>
          </a:bodyPr>
          <a:lstStyle/>
          <a:p>
            <a:r>
              <a:rPr lang="cs-CZ" sz="3100" b="1" dirty="0">
                <a:solidFill>
                  <a:schemeClr val="tx2"/>
                </a:solidFill>
              </a:rPr>
              <a:t>Stanovisko valné hromady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17417" y="0"/>
            <a:ext cx="2926583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53144" y="1072727"/>
            <a:ext cx="8010330" cy="4507274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2"/>
                </a:solidFill>
              </a:rPr>
              <a:t>Projednání v odborných sekcích</a:t>
            </a:r>
          </a:p>
          <a:p>
            <a:r>
              <a:rPr lang="cs-CZ" sz="2000" dirty="0">
                <a:solidFill>
                  <a:schemeClr val="tx2"/>
                </a:solidFill>
              </a:rPr>
              <a:t>Vyjádření ve výstupu z jednání sekcí</a:t>
            </a:r>
          </a:p>
          <a:p>
            <a:pPr marL="0" indent="0">
              <a:buNone/>
            </a:pPr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>
                <a:solidFill>
                  <a:schemeClr val="tx2"/>
                </a:solidFill>
              </a:rPr>
              <a:t>Návrhy na usnesení poslat e-mailem do 19 h</a:t>
            </a:r>
          </a:p>
          <a:p>
            <a:r>
              <a:rPr lang="cs-CZ" sz="2000" dirty="0">
                <a:solidFill>
                  <a:schemeClr val="tx2"/>
                </a:solidFill>
              </a:rPr>
              <a:t>Kontrola údajů členů v databázi Asociace</a:t>
            </a:r>
          </a:p>
          <a:p>
            <a:r>
              <a:rPr lang="cs-CZ" sz="2000" dirty="0">
                <a:solidFill>
                  <a:schemeClr val="tx2"/>
                </a:solidFill>
              </a:rPr>
              <a:t>Nové webové stránky</a:t>
            </a:r>
          </a:p>
          <a:p>
            <a:pPr marL="0" indent="0">
              <a:buNone/>
            </a:pPr>
            <a:endParaRPr lang="cs-CZ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endParaRPr lang="cs-CZ" sz="15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sz="15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174211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504" y="457200"/>
            <a:ext cx="7934706" cy="1188720"/>
          </a:xfrm>
        </p:spPr>
        <p:txBody>
          <a:bodyPr>
            <a:normAutofit/>
          </a:bodyPr>
          <a:lstStyle/>
          <a:p>
            <a:r>
              <a:rPr lang="cs-CZ" sz="3500" dirty="0">
                <a:solidFill>
                  <a:schemeClr val="tx2"/>
                </a:solidFill>
              </a:rPr>
              <a:t>Jednání odborných sekcí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41F8D5-EBCE-4FB9-91A9-3425971C1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553998" y="473861"/>
            <a:ext cx="3142400" cy="2037604"/>
            <a:chOff x="-305" y="-4155"/>
            <a:chExt cx="2514948" cy="2174333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5E80E2-35F9-41F3-A2B8-A2F17D956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88BDEEE-0C30-49F3-8D05-B062EF890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21E0C27-19E6-45DC-B154-493480207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3A55340-18E0-4A23-B406-BD1221643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701F99-7E4C-4B92-A4B5-307CDFB7A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5047906"/>
            <a:ext cx="1809166" cy="1810094"/>
            <a:chOff x="-305" y="-1"/>
            <a:chExt cx="3832880" cy="2876136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41E616B-C319-43C1-9A9C-A2074B2E8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C86BD2B-CA73-48DF-9CC8-0152EA6B1B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9C1AA9D-3FCF-4B84-94D1-51F0E1517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D7CE92F-1DE7-4252-A62C-77ACF8C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55390211"/>
              </p:ext>
            </p:extLst>
          </p:nvPr>
        </p:nvGraphicFramePr>
        <p:xfrm>
          <a:off x="760445" y="1427584"/>
          <a:ext cx="7107102" cy="4682211"/>
        </p:xfrm>
        <a:graphic>
          <a:graphicData uri="http://schemas.openxmlformats.org/drawingml/2006/table">
            <a:tbl>
              <a:tblPr firstRow="1" bandRow="1">
                <a:noFill/>
                <a:tableStyleId>{69CF1AB2-1976-4502-BF36-3FF5EA218861}</a:tableStyleId>
              </a:tblPr>
              <a:tblGrid>
                <a:gridCol w="2873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3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9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5622"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SEKCE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MÍSTO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0" cap="all" spc="150">
                          <a:solidFill>
                            <a:schemeClr val="lt1"/>
                          </a:solidFill>
                        </a:rPr>
                        <a:t>ČAS</a:t>
                      </a:r>
                    </a:p>
                  </a:txBody>
                  <a:tcPr marL="141085" marR="141085" marT="141085" marB="14108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0410"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STROJÍRENSKÁ 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TECHNICKÝCH</a:t>
                      </a:r>
                      <a:r>
                        <a:rPr lang="cs-CZ" sz="2000" cap="none" spc="0" baseline="0" dirty="0">
                          <a:solidFill>
                            <a:schemeClr val="tx1"/>
                          </a:solidFill>
                        </a:rPr>
                        <a:t> LYCEÍ</a:t>
                      </a:r>
                      <a:endParaRPr lang="cs-CZ" sz="2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KONFERENČNÍ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14:00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ELEKTROTECHNICKÁ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KONFERENČNÍ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15:00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CHEMICKÁ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Meeting </a:t>
                      </a:r>
                      <a:r>
                        <a:rPr lang="cs-CZ" sz="2000" cap="none" spc="0" dirty="0" err="1">
                          <a:solidFill>
                            <a:schemeClr val="tx1"/>
                          </a:solidFill>
                        </a:rPr>
                        <a:t>room</a:t>
                      </a:r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 3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19:00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1923"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STAVEBNÍ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Společenský sál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14:00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50410"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DOPRAVNÍ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>
                          <a:solidFill>
                            <a:schemeClr val="tx1"/>
                          </a:solidFill>
                        </a:rPr>
                        <a:t>Meeting room 2</a:t>
                      </a:r>
                    </a:p>
                    <a:p>
                      <a:endParaRPr lang="cs-CZ" sz="2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cap="none" spc="0" dirty="0">
                          <a:solidFill>
                            <a:schemeClr val="tx1"/>
                          </a:solidFill>
                        </a:rPr>
                        <a:t>13:00</a:t>
                      </a:r>
                    </a:p>
                  </a:txBody>
                  <a:tcPr marL="141085" marR="141085" marT="141085" marB="14108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39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r>
              <a:rPr lang="cs-CZ" sz="3500" dirty="0"/>
              <a:t>36. Valná hromada asociace SPŠ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97500" y="1408085"/>
            <a:ext cx="7875000" cy="5060449"/>
          </a:xfrm>
        </p:spPr>
        <p:txBody>
          <a:bodyPr>
            <a:normAutofit/>
          </a:bodyPr>
          <a:lstStyle/>
          <a:p>
            <a:r>
              <a:rPr lang="cs-CZ" sz="2400" dirty="0"/>
              <a:t>Změny členské základny A SPŠ ČR</a:t>
            </a:r>
          </a:p>
          <a:p>
            <a:pPr lvl="0"/>
            <a:r>
              <a:rPr lang="cs-CZ" sz="2400" dirty="0"/>
              <a:t>Projednání a schválení výsledků hospodaření v roce 2024</a:t>
            </a:r>
          </a:p>
          <a:p>
            <a:r>
              <a:rPr lang="cs-CZ" sz="2400" dirty="0"/>
              <a:t>Zpráva Dozorčí rady o hospodaření</a:t>
            </a:r>
          </a:p>
          <a:p>
            <a:pPr lvl="0"/>
            <a:r>
              <a:rPr lang="cs-CZ" sz="2400" dirty="0"/>
              <a:t>Projednání a schválení rozpočtu pro rok 2026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Změna členů Rady A SPŠ ČR</a:t>
            </a:r>
          </a:p>
          <a:p>
            <a:pPr marL="0" indent="0" rtl="0">
              <a:buNone/>
            </a:pPr>
            <a:r>
              <a:rPr lang="cs-CZ" sz="2400" dirty="0"/>
              <a:t>Královéhradecký kraj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2"/>
                </a:solidFill>
              </a:rPr>
              <a:t>Ing. </a:t>
            </a:r>
            <a:r>
              <a:rPr lang="cs-CZ" sz="2400" dirty="0"/>
              <a:t>Miloslava</a:t>
            </a:r>
            <a:r>
              <a:rPr lang="cs-CZ" sz="2400" dirty="0">
                <a:solidFill>
                  <a:schemeClr val="tx2"/>
                </a:solidFill>
              </a:rPr>
              <a:t> Skalová</a:t>
            </a:r>
          </a:p>
          <a:p>
            <a:pPr marL="0" indent="0">
              <a:buNone/>
            </a:pPr>
            <a:r>
              <a:rPr lang="cs-CZ" altLang="cs-CZ" sz="2000" dirty="0">
                <a:solidFill>
                  <a:srgbClr val="212121"/>
                </a:solidFill>
                <a:latin typeface="Times New Roman" panose="02020603050405020304" pitchFamily="18" charset="0"/>
              </a:rPr>
              <a:t>Střední průmyslová škola elektrotechniky a informačních technologií,</a:t>
            </a:r>
            <a:br>
              <a:rPr lang="cs-CZ" altLang="cs-CZ" sz="2000" dirty="0">
                <a:solidFill>
                  <a:srgbClr val="212121"/>
                </a:solidFill>
                <a:latin typeface="Times New Roman" panose="02020603050405020304" pitchFamily="18" charset="0"/>
              </a:rPr>
            </a:br>
            <a:r>
              <a:rPr lang="cs-CZ" altLang="cs-CZ" sz="2000" dirty="0">
                <a:solidFill>
                  <a:srgbClr val="212121"/>
                </a:solidFill>
                <a:latin typeface="Times New Roman" panose="02020603050405020304" pitchFamily="18" charset="0"/>
              </a:rPr>
              <a:t>Dobruška, Čs. odboje 670</a:t>
            </a:r>
            <a:endParaRPr lang="cs-CZ" altLang="cs-CZ" sz="20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lvl="0" indent="0">
              <a:buNone/>
            </a:pPr>
            <a:endParaRPr lang="cs-CZ" sz="2400" dirty="0"/>
          </a:p>
          <a:p>
            <a:pPr lvl="0"/>
            <a:endParaRPr lang="cs-CZ" sz="2100" dirty="0"/>
          </a:p>
          <a:p>
            <a:pPr marL="0" lvl="0" indent="0">
              <a:buNone/>
            </a:pPr>
            <a:endParaRPr lang="cs-CZ" sz="2100" dirty="0"/>
          </a:p>
          <a:p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A775DC-9BEF-6F5F-6960-7B9E8D1A1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600" y="116632"/>
            <a:ext cx="7416372" cy="900131"/>
          </a:xfrm>
        </p:spPr>
        <p:txBody>
          <a:bodyPr anchor="t">
            <a:normAutofit/>
          </a:bodyPr>
          <a:lstStyle/>
          <a:p>
            <a:r>
              <a:rPr lang="cs-CZ" sz="3500"/>
              <a:t>Změny členské základny A SPŠ ČR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BCFC705B-3732-52F1-9D40-96177C8DA0C5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971600" y="1106325"/>
            <a:ext cx="7016989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Noví členové: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rgbClr val="212121"/>
              </a:solidFill>
              <a:effectLst/>
              <a:latin typeface="Aptos" panose="020B00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Střední škola automobilní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Ústí nad Orlicí,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Dukelská 313, 562 01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Ústí nad Orlicí, IČ: 00529842.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dirty="0">
              <a:solidFill>
                <a:srgbClr val="212121"/>
              </a:solidFill>
              <a:latin typeface="Aptos" panose="020B00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Zrušili členství: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Nikdo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63309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6138" y="174032"/>
            <a:ext cx="7631723" cy="11118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Zpráva o hospodaření</a:t>
            </a:r>
            <a:r>
              <a:rPr lang="cs-CZ" sz="3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2024</a:t>
            </a:r>
            <a:endParaRPr lang="en-US" sz="3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BE7FAE4F-D4D2-37B6-F1BC-4C2DB002C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23345"/>
              </p:ext>
            </p:extLst>
          </p:nvPr>
        </p:nvGraphicFramePr>
        <p:xfrm>
          <a:off x="293675" y="1432875"/>
          <a:ext cx="8623393" cy="4871672"/>
        </p:xfrm>
        <a:graphic>
          <a:graphicData uri="http://schemas.openxmlformats.org/drawingml/2006/table">
            <a:tbl>
              <a:tblPr firstRow="1" firstCol="1" bandRow="1" bandCol="1">
                <a:tableStyleId>{F5AB1C69-6EDB-4FF4-983F-18BD219EF322}</a:tableStyleId>
              </a:tblPr>
              <a:tblGrid>
                <a:gridCol w="6227265">
                  <a:extLst>
                    <a:ext uri="{9D8B030D-6E8A-4147-A177-3AD203B41FA5}">
                      <a16:colId xmlns:a16="http://schemas.microsoft.com/office/drawing/2014/main" val="4125950365"/>
                    </a:ext>
                  </a:extLst>
                </a:gridCol>
                <a:gridCol w="2396128">
                  <a:extLst>
                    <a:ext uri="{9D8B030D-6E8A-4147-A177-3AD203B41FA5}">
                      <a16:colId xmlns:a16="http://schemas.microsoft.com/office/drawing/2014/main" val="1907088858"/>
                    </a:ext>
                  </a:extLst>
                </a:gridCol>
              </a:tblGrid>
              <a:tr h="56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5588888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922 652,69 Kč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5314268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Příjmy asociace od 1. 1. 2024 do 31. 12. 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969 950,00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2168915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Výdaje asociace od 1. 1. 2024 do 31. 12. 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52400" algn="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1 117 459,00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4547721"/>
                  </a:ext>
                </a:extLst>
              </a:tr>
              <a:tr h="1076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775 143,69 Kč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794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2967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6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184805"/>
            <a:ext cx="7886700" cy="57661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cs-CZ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Schválený rozpočet</a:t>
            </a:r>
            <a:r>
              <a:rPr lang="en-US" sz="4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 SPŠ ČR 202</a:t>
            </a:r>
            <a:r>
              <a:rPr lang="cs-CZ" sz="4500" dirty="0"/>
              <a:t>6</a:t>
            </a:r>
            <a:endParaRPr lang="en-US" sz="45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ECAD5F1C-B47B-A9A5-1D07-0B7E9E100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641865"/>
              </p:ext>
            </p:extLst>
          </p:nvPr>
        </p:nvGraphicFramePr>
        <p:xfrm>
          <a:off x="395536" y="836712"/>
          <a:ext cx="8482246" cy="542761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2885">
                  <a:extLst>
                    <a:ext uri="{9D8B030D-6E8A-4147-A177-3AD203B41FA5}">
                      <a16:colId xmlns:a16="http://schemas.microsoft.com/office/drawing/2014/main" val="3299670822"/>
                    </a:ext>
                  </a:extLst>
                </a:gridCol>
                <a:gridCol w="1317969">
                  <a:extLst>
                    <a:ext uri="{9D8B030D-6E8A-4147-A177-3AD203B41FA5}">
                      <a16:colId xmlns:a16="http://schemas.microsoft.com/office/drawing/2014/main" val="2985627505"/>
                    </a:ext>
                  </a:extLst>
                </a:gridCol>
                <a:gridCol w="2177041">
                  <a:extLst>
                    <a:ext uri="{9D8B030D-6E8A-4147-A177-3AD203B41FA5}">
                      <a16:colId xmlns:a16="http://schemas.microsoft.com/office/drawing/2014/main" val="2114027431"/>
                    </a:ext>
                  </a:extLst>
                </a:gridCol>
                <a:gridCol w="1594351">
                  <a:extLst>
                    <a:ext uri="{9D8B030D-6E8A-4147-A177-3AD203B41FA5}">
                      <a16:colId xmlns:a16="http://schemas.microsoft.com/office/drawing/2014/main" val="4217869660"/>
                    </a:ext>
                  </a:extLst>
                </a:gridCol>
              </a:tblGrid>
              <a:tr h="218927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</a:rPr>
                        <a:t> ROZPOČET Asociace SPŠ </a:t>
                      </a:r>
                      <a:r>
                        <a:rPr lang="cs-CZ" sz="1200" u="none" strike="noStrike">
                          <a:effectLst/>
                        </a:rPr>
                        <a:t>ČR 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539915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689" marR="2689" marT="268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rok 2025 schválený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2026 návrh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38078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počáteční stav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685 200,00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494 400,00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5648222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607417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příjmy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příspěvek  a ostatní příjmy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1 050 000,00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1 256 000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36631963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1 735 200,00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1 750 400,00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8886867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vystavené fa: za 2. účastníka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-72 000,00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99763305"/>
                  </a:ext>
                </a:extLst>
              </a:tr>
              <a:tr h="56599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smlouvy, kancelář, předseda, DPP,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krajské rady a ved. sekcí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476 000,00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476 000,00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58438152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valná hromada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3109141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poplatky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37054683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krajské rady pohoštění, režie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8970442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poplatek CZESHA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400 Kč/člena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54 800,00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55 600,00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16289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1 240 800,00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1 259 600,00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84105690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83043435"/>
                  </a:ext>
                </a:extLst>
              </a:tr>
              <a:tr h="288419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zůstatek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494 400,00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490 800,00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36386180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EE212716-6121-F7D0-3432-EFB06021A0B4}"/>
              </a:ext>
            </a:extLst>
          </p:cNvPr>
          <p:cNvSpPr txBox="1"/>
          <p:nvPr/>
        </p:nvSpPr>
        <p:spPr>
          <a:xfrm>
            <a:off x="395536" y="6400800"/>
            <a:ext cx="8482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Návrh rozpočtu po navýšení příspěvky o 2000 Kč ročně byl schválen. Viz usnesení.</a:t>
            </a:r>
          </a:p>
        </p:txBody>
      </p:sp>
    </p:spTree>
    <p:extLst>
      <p:ext uri="{BB962C8B-B14F-4D97-AF65-F5344CB8AC3E}">
        <p14:creationId xmlns:p14="http://schemas.microsoft.com/office/powerpoint/2010/main" val="3487927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C45F74-10F2-7CF6-4936-C3EAED55A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613672"/>
          </a:xfrm>
        </p:spPr>
        <p:txBody>
          <a:bodyPr>
            <a:normAutofit fontScale="90000"/>
          </a:bodyPr>
          <a:lstStyle/>
          <a:p>
            <a:r>
              <a:rPr lang="cs-CZ" dirty="0"/>
              <a:t>Návrh na zvýšení členského příspěvku od roku 2026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F09FDF8-83EF-8A1E-0871-0971A2B220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2999" y="1921565"/>
            <a:ext cx="7100455" cy="4299125"/>
          </a:xfrm>
        </p:spPr>
        <p:txBody>
          <a:bodyPr>
            <a:normAutofit/>
          </a:bodyPr>
          <a:lstStyle/>
          <a:p>
            <a:r>
              <a:rPr lang="cs-CZ" dirty="0"/>
              <a:t>Do roku 2015 4 000 Kč</a:t>
            </a:r>
          </a:p>
          <a:p>
            <a:r>
              <a:rPr lang="cs-CZ" dirty="0"/>
              <a:t>Od roku 2016 7 000 Kč</a:t>
            </a:r>
          </a:p>
          <a:p>
            <a:endParaRPr lang="cs-CZ" dirty="0"/>
          </a:p>
          <a:p>
            <a:r>
              <a:rPr lang="cs-CZ" dirty="0"/>
              <a:t>Návrh Rady ASPŠ ČR</a:t>
            </a:r>
          </a:p>
          <a:p>
            <a:endParaRPr lang="cs-CZ" dirty="0"/>
          </a:p>
          <a:p>
            <a:r>
              <a:rPr lang="cs-CZ" dirty="0"/>
              <a:t>279 600/138 = 2026,1</a:t>
            </a:r>
          </a:p>
          <a:p>
            <a:endParaRPr lang="cs-CZ" dirty="0"/>
          </a:p>
          <a:p>
            <a:r>
              <a:rPr lang="cs-CZ" sz="4400" b="1" dirty="0"/>
              <a:t>+2000 Kč</a:t>
            </a:r>
          </a:p>
        </p:txBody>
      </p:sp>
    </p:spTree>
    <p:extLst>
      <p:ext uri="{BB962C8B-B14F-4D97-AF65-F5344CB8AC3E}">
        <p14:creationId xmlns:p14="http://schemas.microsoft.com/office/powerpoint/2010/main" val="14440468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A654E3DB-915A-BAAC-BEBD-5D3952236132}"/>
              </a:ext>
            </a:extLst>
          </p:cNvPr>
          <p:cNvSpPr txBox="1"/>
          <p:nvPr/>
        </p:nvSpPr>
        <p:spPr>
          <a:xfrm>
            <a:off x="359229" y="2010748"/>
            <a:ext cx="8593493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1. Valná hromada projednala výroční zprávu za kalendářní rok 2024 předloženou Dozorčí radou Asociace a schvaluje výsledky hospodaření za rok 2024. Výroční zpráva je přílohou tohoto usnesení. (Příloha 1 – výroční zpráva za rok 2024) </a:t>
            </a: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Výsledky hlasování: pro 125 proti 0 zdržel se 0 </a:t>
            </a:r>
          </a:p>
          <a:p>
            <a:endParaRPr lang="cs-CZ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2. Valná hromada souhlasí s navýšením členského příspěvku o 2000 Kč ročně.</a:t>
            </a:r>
          </a:p>
          <a:p>
            <a:r>
              <a:rPr lang="cs-CZ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Celková výše ročního příspěvku je tedy 9000 Kč.</a:t>
            </a:r>
          </a:p>
          <a:p>
            <a:r>
              <a:rPr lang="cs-CZ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Výsledky hlasování: pro 125 proti 0 zdržel se 0 </a:t>
            </a:r>
          </a:p>
          <a:p>
            <a:endParaRPr lang="cs-CZ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3. Valná hromada schvaluje návrh rozpočtu Asociace pro rok 2026. (Je součástí této prezentace) </a:t>
            </a: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Výsledky hlasování: pro 124 proti 0 zdržel se 1 </a:t>
            </a:r>
          </a:p>
          <a:p>
            <a:endParaRPr lang="cs-CZ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cs-CZ" sz="2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4. Valná hromada bere na vědomí změnu člena Rady Asociace středních průmyslových škol ČR v Královéhradeckém kraji.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2974357-2D3E-F699-5F8C-C5A49E660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668" y="637763"/>
            <a:ext cx="7417348" cy="141314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cs-CZ" sz="3500" kern="1200" dirty="0">
                <a:latin typeface="+mj-lt"/>
                <a:ea typeface="+mj-ea"/>
                <a:cs typeface="+mj-cs"/>
              </a:rPr>
              <a:t>Usnesení 35. Valné hromady </a:t>
            </a:r>
            <a:br>
              <a:rPr lang="cs-CZ" sz="3500" kern="1200" dirty="0">
                <a:latin typeface="+mj-lt"/>
                <a:ea typeface="+mj-ea"/>
                <a:cs typeface="+mj-cs"/>
              </a:rPr>
            </a:br>
            <a:r>
              <a:rPr lang="cs-CZ" sz="3500" kern="1200" dirty="0">
                <a:latin typeface="+mj-lt"/>
                <a:ea typeface="+mj-ea"/>
                <a:cs typeface="+mj-cs"/>
              </a:rPr>
              <a:t>Asociace SPŠ ČR ze dne 7. a 8.10.2025</a:t>
            </a:r>
          </a:p>
        </p:txBody>
      </p:sp>
    </p:spTree>
    <p:extLst>
      <p:ext uri="{BB962C8B-B14F-4D97-AF65-F5344CB8AC3E}">
        <p14:creationId xmlns:p14="http://schemas.microsoft.com/office/powerpoint/2010/main" val="310926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/>
              <a:t>Zásadní stanoviska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K odborným tématům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přijatá 36. valnou hromadou A SPŠ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 algn="ctr">
              <a:buNone/>
            </a:pPr>
            <a:r>
              <a:rPr lang="cs-CZ"/>
              <a:t>Jsou součástí usnesení Valné Hromady</a:t>
            </a:r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2A2C65-F8E4-41A6-ABC8-4BBEC275F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Návrhová komise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98B94B-63B4-13A8-049D-B1B7B648A26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977956" y="2221320"/>
            <a:ext cx="3475853" cy="200612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Vladimír Kostka</a:t>
            </a:r>
          </a:p>
          <a:p>
            <a:r>
              <a:rPr lang="cs-CZ" dirty="0"/>
              <a:t>Vilém Koutník</a:t>
            </a:r>
          </a:p>
          <a:p>
            <a:r>
              <a:rPr lang="cs-CZ" dirty="0"/>
              <a:t>Martin Tobiáš</a:t>
            </a:r>
          </a:p>
          <a:p>
            <a:r>
              <a:rPr lang="cs-CZ" dirty="0"/>
              <a:t>Jiří </a:t>
            </a:r>
            <a:r>
              <a:rPr lang="cs-CZ" dirty="0" err="1"/>
              <a:t>Egrt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9968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568952" cy="62646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cap="all" dirty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rPr>
              <a:t>Příští 37. jednání VH Asociace SPŠ </a:t>
            </a:r>
          </a:p>
          <a:p>
            <a:pPr marL="0" indent="0" algn="ctr">
              <a:buNone/>
            </a:pPr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endParaRPr lang="cs-CZ" sz="3200" cap="all" dirty="0">
              <a:ln w="3175" cmpd="sng">
                <a:noFill/>
              </a:ln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r>
              <a:rPr lang="cs-CZ" dirty="0"/>
              <a:t>Termín: 	 5. -7. 10. 2026</a:t>
            </a:r>
          </a:p>
          <a:p>
            <a:endParaRPr lang="cs-CZ" dirty="0"/>
          </a:p>
          <a:p>
            <a:r>
              <a:rPr lang="cs-CZ" dirty="0"/>
              <a:t>Místo: 	Hotel Horal</a:t>
            </a:r>
            <a:r>
              <a:rPr lang="en-US" dirty="0"/>
              <a:t>, </a:t>
            </a:r>
            <a:r>
              <a:rPr lang="cs-CZ" dirty="0"/>
              <a:t>Špindlerův Mlýn.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1322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7868</TotalTime>
  <Words>1462</Words>
  <Application>Microsoft Macintosh PowerPoint</Application>
  <PresentationFormat>Předvádění na obrazovce (4:3)</PresentationFormat>
  <Paragraphs>280</Paragraphs>
  <Slides>22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Aptos</vt:lpstr>
      <vt:lpstr>Arial</vt:lpstr>
      <vt:lpstr>Calibri</vt:lpstr>
      <vt:lpstr>Calibri Light</vt:lpstr>
      <vt:lpstr>Times New Roman</vt:lpstr>
      <vt:lpstr>Wingdings</vt:lpstr>
      <vt:lpstr>Motiv Office</vt:lpstr>
      <vt:lpstr>Metodický seminář        a  36. valná hromada </vt:lpstr>
      <vt:lpstr>Program jednání</vt:lpstr>
      <vt:lpstr>Odpolední blok jednání</vt:lpstr>
      <vt:lpstr>Prezentace aplikace PowerPoint</vt:lpstr>
      <vt:lpstr>Klíčová témata 2024/25  1</vt:lpstr>
      <vt:lpstr>Klíčová témata 2024/25  2</vt:lpstr>
      <vt:lpstr>Klíčová témata 2024/25  3</vt:lpstr>
      <vt:lpstr>Klíčová témata 2024/25  4</vt:lpstr>
      <vt:lpstr>Klíčová témata 2024/25  5</vt:lpstr>
      <vt:lpstr>Klíčová témata 2024/25  6</vt:lpstr>
      <vt:lpstr>Aktualizace v seznamu členů</vt:lpstr>
      <vt:lpstr>Stanovisko valné hromady</vt:lpstr>
      <vt:lpstr>Jednání odborných sekcí</vt:lpstr>
      <vt:lpstr>36. Valná hromada asociace SPŠ ČR</vt:lpstr>
      <vt:lpstr>Změny členské základny A SPŠ ČR</vt:lpstr>
      <vt:lpstr>Zpráva o hospodaření 2024</vt:lpstr>
      <vt:lpstr>Schválený rozpočet A SPŠ ČR 2026</vt:lpstr>
      <vt:lpstr>Návrh na zvýšení členského příspěvku od roku 2026</vt:lpstr>
      <vt:lpstr>Usnesení 35. Valné hromady  Asociace SPŠ ČR ze dne 7. a 8.10.2025</vt:lpstr>
      <vt:lpstr>Zásadní stanoviska   K odborným tématům   přijatá 36. valnou hromadou A SPŠ</vt:lpstr>
      <vt:lpstr>Návrhová komise</vt:lpstr>
      <vt:lpstr>Prezentace aplikace PowerPoint</vt:lpstr>
    </vt:vector>
  </TitlesOfParts>
  <Company>MSSCH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Jiří Zajíček</cp:lastModifiedBy>
  <cp:revision>5</cp:revision>
  <dcterms:created xsi:type="dcterms:W3CDTF">2012-09-25T09:33:19Z</dcterms:created>
  <dcterms:modified xsi:type="dcterms:W3CDTF">2025-10-10T10:48:20Z</dcterms:modified>
</cp:coreProperties>
</file>