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86" r:id="rId5"/>
    <p:sldId id="559" r:id="rId6"/>
    <p:sldId id="257" r:id="rId7"/>
    <p:sldId id="575" r:id="rId8"/>
    <p:sldId id="510" r:id="rId9"/>
    <p:sldId id="570" r:id="rId10"/>
    <p:sldId id="279" r:id="rId11"/>
    <p:sldId id="576" r:id="rId12"/>
    <p:sldId id="553" r:id="rId13"/>
    <p:sldId id="481" r:id="rId14"/>
    <p:sldId id="487" r:id="rId15"/>
    <p:sldId id="506" r:id="rId16"/>
    <p:sldId id="581" r:id="rId17"/>
    <p:sldId id="486" r:id="rId18"/>
    <p:sldId id="579" r:id="rId19"/>
    <p:sldId id="577" r:id="rId20"/>
    <p:sldId id="578" r:id="rId21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442B8B-963A-2246-6377-13141112C401}" name="Lujza Olsen" initials="LO" userId="S::olsen@bakalari.cz::458923f9-c596-49a3-9109-3648bd0bce7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E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13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CD576-C4D9-46A5-A172-A207553A6BA7}" type="datetimeFigureOut">
              <a:t>07.10.2025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99A6E6-574A-4AB8-9BF5-EF348CEB455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224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25AA82-E0C5-42A7-8B7A-77EE1496BAAA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0731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082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+mn-lt"/>
              </a:rPr>
              <a:t>ZČ</a:t>
            </a:r>
            <a:br>
              <a:rPr lang="en-US">
                <a:ea typeface="Calibri"/>
                <a:cs typeface="+mn-lt"/>
              </a:rPr>
            </a:br>
            <a:r>
              <a:rPr lang="en-US" err="1">
                <a:ea typeface="Calibri"/>
                <a:cs typeface="Calibri"/>
              </a:rPr>
              <a:t>Krátce</a:t>
            </a:r>
            <a:r>
              <a:rPr lang="en-US">
                <a:ea typeface="Calibri"/>
                <a:cs typeface="Calibri"/>
              </a:rPr>
              <a:t> o </a:t>
            </a:r>
            <a:r>
              <a:rPr lang="en-US" err="1">
                <a:ea typeface="Calibri"/>
                <a:cs typeface="Calibri"/>
              </a:rPr>
              <a:t>každém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bodu</a:t>
            </a:r>
            <a:r>
              <a:rPr lang="en-US">
                <a:ea typeface="Calibri"/>
                <a:cs typeface="Calibri"/>
              </a:rPr>
              <a:t>, co </a:t>
            </a:r>
            <a:r>
              <a:rPr lang="en-US" err="1">
                <a:ea typeface="Calibri"/>
                <a:cs typeface="Calibri"/>
              </a:rPr>
              <a:t>jsme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zvládli</a:t>
            </a:r>
            <a:r>
              <a:rPr lang="en-US">
                <a:ea typeface="Calibri"/>
                <a:cs typeface="Calibri"/>
              </a:rPr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2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58ADCF-B6A7-6DD9-538B-8C9C94C4E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2099D8-3D6D-B34E-7A32-2746D40409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E93A36-D86B-F2B9-D61F-B1427D0FCA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+mn-lt"/>
              </a:rPr>
              <a:t>ZČ</a:t>
            </a:r>
            <a:br>
              <a:rPr lang="en-US">
                <a:ea typeface="Calibri"/>
                <a:cs typeface="+mn-lt"/>
              </a:rPr>
            </a:br>
            <a:r>
              <a:rPr lang="en-US" err="1">
                <a:ea typeface="Calibri"/>
                <a:cs typeface="Calibri"/>
              </a:rPr>
              <a:t>Krátce</a:t>
            </a:r>
            <a:r>
              <a:rPr lang="en-US">
                <a:ea typeface="Calibri"/>
                <a:cs typeface="Calibri"/>
              </a:rPr>
              <a:t> o </a:t>
            </a:r>
            <a:r>
              <a:rPr lang="en-US" err="1">
                <a:ea typeface="Calibri"/>
                <a:cs typeface="Calibri"/>
              </a:rPr>
              <a:t>každém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bodu</a:t>
            </a:r>
            <a:r>
              <a:rPr lang="en-US">
                <a:ea typeface="Calibri"/>
                <a:cs typeface="Calibri"/>
              </a:rPr>
              <a:t>, co </a:t>
            </a:r>
            <a:r>
              <a:rPr lang="en-US" err="1">
                <a:ea typeface="Calibri"/>
                <a:cs typeface="Calibri"/>
              </a:rPr>
              <a:t>jsme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zvládli</a:t>
            </a:r>
            <a:r>
              <a:rPr lang="en-US">
                <a:ea typeface="Calibri"/>
                <a:cs typeface="Calibri"/>
              </a:rPr>
              <a:t>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883A53-0790-8C93-93AE-CDFCD2B9CE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057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HCER - Co </a:t>
            </a:r>
            <a:r>
              <a:rPr lang="en-US" err="1">
                <a:ea typeface="Calibri"/>
                <a:cs typeface="Calibri"/>
              </a:rPr>
              <a:t>bude</a:t>
            </a:r>
            <a:r>
              <a:rPr lang="en-US">
                <a:ea typeface="Calibri"/>
                <a:cs typeface="Calibri"/>
              </a:rPr>
              <a:t> v </a:t>
            </a:r>
            <a:r>
              <a:rPr lang="en-US" err="1">
                <a:ea typeface="Calibri"/>
                <a:cs typeface="Calibri"/>
              </a:rPr>
              <a:t>blízké</a:t>
            </a:r>
            <a:r>
              <a:rPr lang="en-US">
                <a:ea typeface="Calibri"/>
                <a:cs typeface="Calibri"/>
              </a:rPr>
              <a:t> I </a:t>
            </a:r>
            <a:r>
              <a:rPr lang="en-US" err="1">
                <a:ea typeface="Calibri"/>
                <a:cs typeface="Calibri"/>
              </a:rPr>
              <a:t>vzdálenější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budoucnosti</a:t>
            </a:r>
            <a:r>
              <a:rPr lang="en-US">
                <a:ea typeface="Calibri"/>
                <a:cs typeface="Calibri"/>
              </a:rPr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2179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Představení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mluvčích</a:t>
            </a:r>
            <a:br>
              <a:rPr lang="en-US">
                <a:cs typeface="+mn-lt"/>
              </a:rPr>
            </a:br>
            <a:r>
              <a:rPr lang="en-US" err="1">
                <a:cs typeface="Calibri"/>
              </a:rPr>
              <a:t>Krátce</a:t>
            </a:r>
            <a:r>
              <a:rPr lang="en-US">
                <a:cs typeface="Calibri"/>
              </a:rPr>
              <a:t> o </a:t>
            </a:r>
            <a:r>
              <a:rPr lang="en-US" err="1">
                <a:cs typeface="Calibri"/>
              </a:rPr>
              <a:t>obsahu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prezentace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587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HČER</a:t>
            </a:r>
          </a:p>
          <a:p>
            <a:r>
              <a:rPr lang="en-US" err="1">
                <a:cs typeface="Calibri"/>
              </a:rPr>
              <a:t>Formativní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 - </a:t>
            </a:r>
            <a:r>
              <a:rPr lang="en-US" err="1">
                <a:cs typeface="Calibri"/>
              </a:rPr>
              <a:t>Příprava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formulářů</a:t>
            </a:r>
            <a:r>
              <a:rPr lang="en-US">
                <a:cs typeface="Calibri"/>
              </a:rPr>
              <a:t> pro </a:t>
            </a:r>
            <a:r>
              <a:rPr lang="en-US" err="1">
                <a:cs typeface="Calibri"/>
              </a:rPr>
              <a:t>růzdné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druhy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kombinace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nového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typu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. Na </a:t>
            </a:r>
            <a:r>
              <a:rPr lang="en-US" err="1">
                <a:cs typeface="Calibri"/>
              </a:rPr>
              <a:t>konci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školního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roku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budou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připraveny</a:t>
            </a:r>
            <a:r>
              <a:rPr lang="en-US">
                <a:cs typeface="Calibri"/>
              </a:rPr>
              <a:t> v </a:t>
            </a:r>
            <a:r>
              <a:rPr lang="en-US" err="1">
                <a:cs typeface="Calibri"/>
              </a:rPr>
              <a:t>desktopové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aplikaci</a:t>
            </a:r>
            <a:r>
              <a:rPr lang="en-US">
                <a:cs typeface="Calibri"/>
              </a:rPr>
              <a:t>.</a:t>
            </a:r>
          </a:p>
          <a:p>
            <a:r>
              <a:rPr lang="en-US">
                <a:cs typeface="Calibri"/>
              </a:rPr>
              <a:t>VOŠ - </a:t>
            </a:r>
            <a:r>
              <a:rPr lang="en-US" err="1">
                <a:cs typeface="Calibri"/>
              </a:rPr>
              <a:t>přechod</a:t>
            </a:r>
            <a:r>
              <a:rPr lang="en-US">
                <a:cs typeface="Calibri"/>
              </a:rPr>
              <a:t> z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 1 – 5 </a:t>
            </a:r>
            <a:r>
              <a:rPr lang="en-US" err="1">
                <a:cs typeface="Calibri"/>
              </a:rPr>
              <a:t>na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 A – F</a:t>
            </a:r>
            <a:br>
              <a:rPr lang="en-US">
                <a:cs typeface="+mn-lt"/>
              </a:rPr>
            </a:br>
            <a:endParaRPr lang="en-US">
              <a:cs typeface="Calibri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cs-CZ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592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CA02A-C27D-913E-0667-8B6B1E922F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3FFD3FD-C17A-89E0-2A2C-EB63CB67FA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0069CD97-7C94-75AC-9B1B-AC64C21796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HČER</a:t>
            </a:r>
          </a:p>
          <a:p>
            <a:r>
              <a:rPr lang="en-US" err="1">
                <a:cs typeface="Calibri"/>
              </a:rPr>
              <a:t>Formativní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 - </a:t>
            </a:r>
            <a:r>
              <a:rPr lang="en-US" err="1">
                <a:cs typeface="Calibri"/>
              </a:rPr>
              <a:t>Příprava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formulářů</a:t>
            </a:r>
            <a:r>
              <a:rPr lang="en-US">
                <a:cs typeface="Calibri"/>
              </a:rPr>
              <a:t> pro </a:t>
            </a:r>
            <a:r>
              <a:rPr lang="en-US" err="1">
                <a:cs typeface="Calibri"/>
              </a:rPr>
              <a:t>růzdné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druhy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kombinace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nového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typu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. Na </a:t>
            </a:r>
            <a:r>
              <a:rPr lang="en-US" err="1">
                <a:cs typeface="Calibri"/>
              </a:rPr>
              <a:t>konci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školního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roku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budou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připraveny</a:t>
            </a:r>
            <a:r>
              <a:rPr lang="en-US">
                <a:cs typeface="Calibri"/>
              </a:rPr>
              <a:t> v </a:t>
            </a:r>
            <a:r>
              <a:rPr lang="en-US" err="1">
                <a:cs typeface="Calibri"/>
              </a:rPr>
              <a:t>desktopové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aplikaci</a:t>
            </a:r>
            <a:r>
              <a:rPr lang="en-US">
                <a:cs typeface="Calibri"/>
              </a:rPr>
              <a:t>.</a:t>
            </a:r>
          </a:p>
          <a:p>
            <a:r>
              <a:rPr lang="en-US">
                <a:cs typeface="Calibri"/>
              </a:rPr>
              <a:t>VOŠ - </a:t>
            </a:r>
            <a:r>
              <a:rPr lang="en-US" err="1">
                <a:cs typeface="Calibri"/>
              </a:rPr>
              <a:t>přechod</a:t>
            </a:r>
            <a:r>
              <a:rPr lang="en-US">
                <a:cs typeface="Calibri"/>
              </a:rPr>
              <a:t> z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 1 – 5 </a:t>
            </a:r>
            <a:r>
              <a:rPr lang="en-US" err="1">
                <a:cs typeface="Calibri"/>
              </a:rPr>
              <a:t>na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hodnocení</a:t>
            </a:r>
            <a:r>
              <a:rPr lang="en-US">
                <a:cs typeface="Calibri"/>
              </a:rPr>
              <a:t> A – F</a:t>
            </a:r>
            <a:br>
              <a:rPr lang="en-US">
                <a:cs typeface="+mn-lt"/>
              </a:rPr>
            </a:br>
            <a:endParaRPr lang="en-US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7BF6E92-1062-A747-62D6-352E20942B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cs-CZ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738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1000"/>
              </a:spcBef>
            </a:pPr>
            <a:r>
              <a:rPr lang="en-US">
                <a:cs typeface="Calibri"/>
              </a:rPr>
              <a:t>HČ</a:t>
            </a:r>
            <a:endParaRPr lang="en-US" err="1">
              <a:cs typeface="Calibri" panose="020F0502020204030204"/>
            </a:endParaRPr>
          </a:p>
          <a:p>
            <a:pPr marL="171450" indent="-171450">
              <a:spcBef>
                <a:spcPts val="1000"/>
              </a:spcBef>
              <a:buFont typeface="Courier New,monospace"/>
              <a:buChar char="o"/>
            </a:pPr>
            <a:r>
              <a:rPr lang="sk-SK"/>
              <a:t>Pilotní </a:t>
            </a:r>
            <a:r>
              <a:rPr lang="sk-SK" err="1"/>
              <a:t>ověřování</a:t>
            </a:r>
            <a:endParaRPr lang="en-US">
              <a:cs typeface="Calibri"/>
            </a:endParaRPr>
          </a:p>
          <a:p>
            <a:pPr marL="171450" indent="-171450">
              <a:spcBef>
                <a:spcPts val="1000"/>
              </a:spcBef>
              <a:buFont typeface="Courier New,monospace"/>
              <a:buChar char="o"/>
            </a:pPr>
            <a:endParaRPr lang="sk-SK"/>
          </a:p>
          <a:p>
            <a:pPr marL="628650" lvl="1" indent="-171450">
              <a:spcBef>
                <a:spcPts val="500"/>
              </a:spcBef>
              <a:buFont typeface="Courier New,monospace"/>
              <a:buChar char="o"/>
            </a:pPr>
            <a:r>
              <a:rPr lang="sk-SK" err="1"/>
              <a:t>Aktuálně</a:t>
            </a:r>
            <a:r>
              <a:rPr lang="sk-SK"/>
              <a:t> pilotujeme </a:t>
            </a:r>
            <a:r>
              <a:rPr lang="sk-SK" err="1"/>
              <a:t>průběžné</a:t>
            </a:r>
            <a:r>
              <a:rPr lang="sk-SK"/>
              <a:t> úpravy na </a:t>
            </a:r>
            <a:r>
              <a:rPr lang="sk-SK" err="1"/>
              <a:t>specifické</a:t>
            </a:r>
            <a:r>
              <a:rPr lang="sk-SK"/>
              <a:t> </a:t>
            </a:r>
            <a:r>
              <a:rPr lang="sk-SK" err="1"/>
              <a:t>střední</a:t>
            </a:r>
            <a:r>
              <a:rPr lang="sk-SK"/>
              <a:t> škole</a:t>
            </a:r>
          </a:p>
          <a:p>
            <a:pPr marL="628650" lvl="1" indent="-171450">
              <a:spcBef>
                <a:spcPts val="500"/>
              </a:spcBef>
              <a:buFont typeface="Courier New,monospace"/>
              <a:buChar char="o"/>
            </a:pPr>
            <a:endParaRPr lang="sk-SK"/>
          </a:p>
          <a:p>
            <a:pPr marL="628650" lvl="1" indent="-171450">
              <a:spcBef>
                <a:spcPts val="500"/>
              </a:spcBef>
              <a:buFont typeface="Courier New,monospace"/>
              <a:buChar char="o"/>
            </a:pPr>
            <a:r>
              <a:rPr lang="sk-SK"/>
              <a:t>Na </a:t>
            </a:r>
            <a:r>
              <a:rPr lang="sk-SK" err="1"/>
              <a:t>začátku</a:t>
            </a:r>
            <a:r>
              <a:rPr lang="sk-SK"/>
              <a:t> 2025 zapojíme </a:t>
            </a:r>
            <a:r>
              <a:rPr lang="sk-SK" err="1"/>
              <a:t>standardní</a:t>
            </a:r>
            <a:r>
              <a:rPr lang="sk-SK"/>
              <a:t> </a:t>
            </a:r>
            <a:r>
              <a:rPr lang="sk-SK" err="1"/>
              <a:t>velkou</a:t>
            </a:r>
            <a:r>
              <a:rPr lang="sk-SK"/>
              <a:t> </a:t>
            </a:r>
            <a:r>
              <a:rPr lang="sk-SK" err="1"/>
              <a:t>střední</a:t>
            </a:r>
            <a:r>
              <a:rPr lang="sk-SK"/>
              <a:t> školu</a:t>
            </a:r>
          </a:p>
          <a:p>
            <a:pPr marL="628650" lvl="1" indent="-171450">
              <a:spcBef>
                <a:spcPts val="500"/>
              </a:spcBef>
              <a:buFont typeface="Courier New,monospace"/>
              <a:buChar char="o"/>
            </a:pPr>
            <a:endParaRPr lang="sk-SK"/>
          </a:p>
          <a:p>
            <a:pPr marL="628650" lvl="1" indent="-171450">
              <a:spcBef>
                <a:spcPts val="500"/>
              </a:spcBef>
              <a:buFont typeface="Courier New,monospace"/>
              <a:buChar char="o"/>
            </a:pPr>
            <a:r>
              <a:rPr lang="sk-SK"/>
              <a:t>Ostrý </a:t>
            </a:r>
            <a:r>
              <a:rPr lang="sk-SK" err="1"/>
              <a:t>provoz</a:t>
            </a:r>
            <a:r>
              <a:rPr lang="sk-SK"/>
              <a:t> na vybraných školách 2025/26</a:t>
            </a:r>
          </a:p>
          <a:p>
            <a:pPr marL="171450" indent="-171450">
              <a:spcBef>
                <a:spcPts val="1000"/>
              </a:spcBef>
              <a:buFont typeface="Courier New,monospace"/>
              <a:buChar char="o"/>
            </a:pPr>
            <a:endParaRPr lang="sk-SK"/>
          </a:p>
          <a:p>
            <a:endParaRPr lang="en-US">
              <a:cs typeface="Calibri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cs-CZ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073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99113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584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1284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18962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6064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16171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54720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33103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9388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7566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49795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ředěl snímk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3D73ED-8AE7-40EA-9F2E-FE349DE24B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557922"/>
            <a:ext cx="10515600" cy="1742157"/>
          </a:xfrm>
        </p:spPr>
        <p:txBody>
          <a:bodyPr anchor="b">
            <a:normAutofit/>
          </a:bodyPr>
          <a:lstStyle>
            <a:lvl1pPr>
              <a:defRPr sz="4400" b="1">
                <a:solidFill>
                  <a:srgbClr val="722E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830053-8A1E-4595-8870-48DA86377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BAC6C-C934-410D-A53A-D1EE7B20220A}" type="datetimeFigureOut">
              <a:rPr lang="cs-CZ" smtClean="0"/>
              <a:t>07.10.2025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129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2D89-3912-4B25-A235-A6973DFD71C4}" type="datetimeFigureOut">
              <a:rPr lang="sk-SK" smtClean="0"/>
              <a:t>7. 10. 2025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66DB7-D2D5-4FC3-846B-61EF697C8A5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04082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C51AA60-8354-B242-2171-94BE15D3B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6467" y="815788"/>
            <a:ext cx="6595533" cy="60392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C2A96C-8201-1821-9422-44CB7289CD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38873" r="38873"/>
          <a:stretch/>
        </p:blipFill>
        <p:spPr>
          <a:xfrm>
            <a:off x="-747817" y="981251"/>
            <a:ext cx="3642656" cy="546006"/>
          </a:xfrm>
          <a:prstGeom prst="rect">
            <a:avLst/>
          </a:prstGeom>
        </p:spPr>
      </p:pic>
      <p:sp>
        <p:nvSpPr>
          <p:cNvPr id="8" name="Nadpis 1">
            <a:extLst>
              <a:ext uri="{FF2B5EF4-FFF2-40B4-BE49-F238E27FC236}">
                <a16:creationId xmlns:a16="http://schemas.microsoft.com/office/drawing/2014/main" id="{95AF985B-4C96-C4D3-2E5A-48FD6A5A1090}"/>
              </a:ext>
            </a:extLst>
          </p:cNvPr>
          <p:cNvSpPr txBox="1">
            <a:spLocks/>
          </p:cNvSpPr>
          <p:nvPr/>
        </p:nvSpPr>
        <p:spPr>
          <a:xfrm>
            <a:off x="6738409" y="4607532"/>
            <a:ext cx="3669241" cy="1161672"/>
          </a:xfrm>
          <a:prstGeom prst="rect">
            <a:avLst/>
          </a:prstGeom>
        </p:spPr>
        <p:txBody>
          <a:bodyPr vert="horz" lIns="60960" tIns="30480" rIns="60960" bIns="30480" rtlCol="0" anchor="ctr">
            <a:normAutofit fontScale="92500" lnSpcReduction="10000"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4000"/>
              </a:lnSpc>
            </a:pPr>
            <a:r>
              <a:rPr lang="cs-CZ" sz="3467" b="1" dirty="0">
                <a:solidFill>
                  <a:srgbClr val="293438"/>
                </a:solidFill>
                <a:latin typeface="Ubuntu"/>
              </a:rPr>
              <a:t>Novinky Bakaláři a Škola Online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EACDBD9-FEB0-C417-4590-1E6460AF24B2}"/>
              </a:ext>
            </a:extLst>
          </p:cNvPr>
          <p:cNvCxnSpPr>
            <a:cxnSpLocks/>
          </p:cNvCxnSpPr>
          <p:nvPr/>
        </p:nvCxnSpPr>
        <p:spPr>
          <a:xfrm>
            <a:off x="834272" y="5253085"/>
            <a:ext cx="2823328" cy="0"/>
          </a:xfrm>
          <a:prstGeom prst="straightConnector1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Nadpis 1">
            <a:extLst>
              <a:ext uri="{FF2B5EF4-FFF2-40B4-BE49-F238E27FC236}">
                <a16:creationId xmlns:a16="http://schemas.microsoft.com/office/drawing/2014/main" id="{AFE39A04-3806-BB16-3455-9879975FDC8C}"/>
              </a:ext>
            </a:extLst>
          </p:cNvPr>
          <p:cNvSpPr txBox="1">
            <a:spLocks/>
          </p:cNvSpPr>
          <p:nvPr/>
        </p:nvSpPr>
        <p:spPr>
          <a:xfrm>
            <a:off x="785284" y="3831771"/>
            <a:ext cx="4811183" cy="1059132"/>
          </a:xfrm>
          <a:prstGeom prst="rect">
            <a:avLst/>
          </a:prstGeom>
        </p:spPr>
        <p:txBody>
          <a:bodyPr vert="horz" lIns="60960" tIns="30480" rIns="60960" bIns="30480" rtlCol="0" anchor="ctr">
            <a:norm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933" b="1" dirty="0">
                <a:solidFill>
                  <a:srgbClr val="293438"/>
                </a:solidFill>
                <a:latin typeface="Ubuntu"/>
              </a:rPr>
              <a:t>BAKALÁŘI software s.r.o. </a:t>
            </a:r>
          </a:p>
        </p:txBody>
      </p:sp>
    </p:spTree>
    <p:extLst>
      <p:ext uri="{BB962C8B-B14F-4D97-AF65-F5344CB8AC3E}">
        <p14:creationId xmlns:p14="http://schemas.microsoft.com/office/powerpoint/2010/main" val="658469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72AC344C-A526-93A3-A9ED-0301826E3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584578"/>
            <a:ext cx="9144000" cy="1687385"/>
          </a:xfrm>
        </p:spPr>
        <p:txBody>
          <a:bodyPr>
            <a:normAutofit/>
          </a:bodyPr>
          <a:lstStyle/>
          <a:p>
            <a:r>
              <a:rPr lang="cs-CZ" sz="5400" noProof="0" dirty="0">
                <a:solidFill>
                  <a:srgbClr val="FFFFFF"/>
                </a:solidFill>
                <a:latin typeface="Source Sans Pro Black"/>
                <a:ea typeface="Source Sans Pro Black"/>
              </a:rPr>
              <a:t>Novinky v aplikaci </a:t>
            </a:r>
            <a:br>
              <a:rPr lang="cs-CZ" sz="5400" noProof="0" dirty="0">
                <a:solidFill>
                  <a:srgbClr val="FFFFFF"/>
                </a:solidFill>
                <a:latin typeface="Source Sans Pro Black"/>
                <a:ea typeface="Source Sans Pro Black"/>
              </a:rPr>
            </a:br>
            <a:r>
              <a:rPr lang="cs-CZ" sz="5400" noProof="0" dirty="0">
                <a:solidFill>
                  <a:srgbClr val="FFFFFF"/>
                </a:solidFill>
                <a:latin typeface="Source Sans Pro Black"/>
                <a:ea typeface="Source Sans Pro Black"/>
              </a:rPr>
              <a:t>Bakaláři 2025</a:t>
            </a:r>
          </a:p>
        </p:txBody>
      </p:sp>
      <p:pic>
        <p:nvPicPr>
          <p:cNvPr id="7" name="Obrázok 6" descr="Obrázok, na ktorom je logo, symbol, grafika, písmo&#10;&#10;Automaticky generovaný popis">
            <a:extLst>
              <a:ext uri="{FF2B5EF4-FFF2-40B4-BE49-F238E27FC236}">
                <a16:creationId xmlns:a16="http://schemas.microsoft.com/office/drawing/2014/main" id="{00E79238-C008-4EE4-8904-9F0041159C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58382" y="238896"/>
            <a:ext cx="1097693" cy="109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55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dirty="0">
                <a:solidFill>
                  <a:srgbClr val="019EDC"/>
                </a:solidFill>
                <a:latin typeface="Source Sans Pro Black"/>
                <a:ea typeface="Source Sans Pro Black"/>
              </a:rPr>
              <a:t>2025</a:t>
            </a:r>
          </a:p>
        </p:txBody>
      </p:sp>
      <p:sp>
        <p:nvSpPr>
          <p:cNvPr id="7" name="Zástupný objekt pre obsah 6"/>
          <p:cNvSpPr>
            <a:spLocks noGrp="1"/>
          </p:cNvSpPr>
          <p:nvPr>
            <p:ph idx="1"/>
          </p:nvPr>
        </p:nvSpPr>
        <p:spPr>
          <a:xfrm>
            <a:off x="1723767" y="1295401"/>
            <a:ext cx="9741501" cy="52939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Platby v mobilu – z pohledu rodičů – hotovo (z pohledu školy –Q4.2025)</a:t>
            </a:r>
            <a:endParaRPr lang="cs-CZ" sz="2200" b="1" noProof="0" dirty="0">
              <a:solidFill>
                <a:srgbClr val="00B050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Rozvrh z pohledu asistentů - hotovo</a:t>
            </a:r>
            <a:endParaRPr lang="cs-CZ" sz="2200" b="1" noProof="0" dirty="0">
              <a:solidFill>
                <a:srgbClr val="00B050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Nové přijímací řízení ve webové aplikaci - hotovo</a:t>
            </a:r>
            <a:endParaRPr lang="cs-CZ" sz="2200" b="1" noProof="0" dirty="0">
              <a:solidFill>
                <a:srgbClr val="00B050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noProof="0" dirty="0">
                <a:solidFill>
                  <a:srgbClr val="000000"/>
                </a:solidFill>
                <a:latin typeface="Source Sans Pro"/>
                <a:ea typeface="Source Sans Pro"/>
              </a:rPr>
              <a:t>Zápisy do základních škol ve webové aplikaci - hotovo</a:t>
            </a:r>
            <a:endParaRPr lang="cs-CZ" sz="2200" b="1" noProof="0" dirty="0">
              <a:solidFill>
                <a:srgbClr val="C85B11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Sloupcové sestavy - aktuálně testujeme, Q4.2025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Podepisování klasifikace – hotovo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Notifikace ze suplování – Q4.2025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Odhlášení stále přihlášených uživatelů – aktuálně testujeme, vydání Q4.2025</a:t>
            </a:r>
            <a:endParaRPr lang="cs-CZ" sz="2400" b="1" noProof="0" dirty="0">
              <a:latin typeface="Source Sans Pro"/>
              <a:ea typeface="Source Sans Pro"/>
            </a:endParaRPr>
          </a:p>
        </p:txBody>
      </p:sp>
      <p:pic>
        <p:nvPicPr>
          <p:cNvPr id="3" name="Obrázok 2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D760FD3E-9B56-5AC6-948D-A147AC866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8" y="1398400"/>
            <a:ext cx="447333" cy="447332"/>
          </a:xfrm>
          <a:prstGeom prst="rect">
            <a:avLst/>
          </a:prstGeom>
        </p:spPr>
      </p:pic>
      <p:pic>
        <p:nvPicPr>
          <p:cNvPr id="10" name="Obrázok 9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D4782BA2-985A-78B2-E6B7-05487437C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8" y="2064748"/>
            <a:ext cx="447333" cy="447332"/>
          </a:xfrm>
          <a:prstGeom prst="rect">
            <a:avLst/>
          </a:prstGeom>
        </p:spPr>
      </p:pic>
      <p:pic>
        <p:nvPicPr>
          <p:cNvPr id="11" name="Obrázok 10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D7058094-6CCB-C516-C14B-D92FEC2EBE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8" y="2731096"/>
            <a:ext cx="447333" cy="447332"/>
          </a:xfrm>
          <a:prstGeom prst="rect">
            <a:avLst/>
          </a:prstGeom>
        </p:spPr>
      </p:pic>
      <p:pic>
        <p:nvPicPr>
          <p:cNvPr id="12" name="Obrázok 11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1F780A9C-3781-275A-02D7-EC74976094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8" y="3363576"/>
            <a:ext cx="447333" cy="447332"/>
          </a:xfrm>
          <a:prstGeom prst="rect">
            <a:avLst/>
          </a:prstGeom>
        </p:spPr>
      </p:pic>
      <p:pic>
        <p:nvPicPr>
          <p:cNvPr id="13" name="Obrázok 12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2A227809-454E-E2B1-D925-70EF80BFE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7" y="3987589"/>
            <a:ext cx="447333" cy="447332"/>
          </a:xfrm>
          <a:prstGeom prst="rect">
            <a:avLst/>
          </a:prstGeom>
        </p:spPr>
      </p:pic>
      <p:pic>
        <p:nvPicPr>
          <p:cNvPr id="14" name="Obrázok 13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4BB3959D-778B-C9CA-5AB0-62C6DBF05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7" y="4628545"/>
            <a:ext cx="447333" cy="447332"/>
          </a:xfrm>
          <a:prstGeom prst="rect">
            <a:avLst/>
          </a:prstGeom>
        </p:spPr>
      </p:pic>
      <p:pic>
        <p:nvPicPr>
          <p:cNvPr id="5" name="Obrázok 13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79B75E04-AECF-FE74-7B78-50A649DB1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6" y="5231494"/>
            <a:ext cx="447333" cy="447332"/>
          </a:xfrm>
          <a:prstGeom prst="rect">
            <a:avLst/>
          </a:prstGeom>
        </p:spPr>
      </p:pic>
      <p:pic>
        <p:nvPicPr>
          <p:cNvPr id="6" name="Obrázok 13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DA5FECE5-628D-C3C2-EB81-0093A8A26A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666" y="5829220"/>
            <a:ext cx="447333" cy="44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08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21D133-A372-5AB6-37BB-32B98E1AE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C8E68B-C5EA-BB78-A169-86E795C16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dirty="0">
                <a:solidFill>
                  <a:srgbClr val="019EDC"/>
                </a:solidFill>
                <a:latin typeface="Source Sans Pro Black"/>
                <a:ea typeface="Source Sans Pro Black"/>
              </a:rPr>
              <a:t>2025</a:t>
            </a:r>
          </a:p>
        </p:txBody>
      </p:sp>
      <p:sp>
        <p:nvSpPr>
          <p:cNvPr id="7" name="Zástupný objekt pre obsah 6">
            <a:extLst>
              <a:ext uri="{FF2B5EF4-FFF2-40B4-BE49-F238E27FC236}">
                <a16:creationId xmlns:a16="http://schemas.microsoft.com/office/drawing/2014/main" id="{EA200D0C-1F1A-F4AE-A818-BBFCC2D1E2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3767" y="1691761"/>
            <a:ext cx="9485871" cy="45959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Spisové služby – aktuálně testujeme, vydání Q4.2025</a:t>
            </a:r>
            <a:endParaRPr lang="cs-CZ" sz="2200" b="1" noProof="0" dirty="0">
              <a:solidFill>
                <a:srgbClr val="00B050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Plán akcí – akce ke schválení, vydání Q4.2025/Q1.2026</a:t>
            </a:r>
            <a:endParaRPr lang="cs-CZ" sz="2200" b="1" noProof="0" dirty="0">
              <a:solidFill>
                <a:srgbClr val="00B050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Plán akcí – zadání akce přes noc, aktuálně testujeme, vydání Q4 – 2025</a:t>
            </a:r>
            <a:endParaRPr lang="cs-CZ" sz="2200" b="1" noProof="0" dirty="0">
              <a:solidFill>
                <a:srgbClr val="00B050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 err="1">
                <a:solidFill>
                  <a:srgbClr val="000000"/>
                </a:solidFill>
                <a:latin typeface="Source Sans Pro"/>
                <a:ea typeface="Source Sans Pro"/>
              </a:rPr>
              <a:t>Dvoufaktorové</a:t>
            </a:r>
            <a:r>
              <a:rPr lang="cs-CZ" sz="2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 ověřování – vydání Q4.2025</a:t>
            </a:r>
            <a:endParaRPr lang="cs-CZ" sz="2200" b="1" noProof="0" dirty="0"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200" b="1" noProof="0" dirty="0">
                <a:latin typeface="Source Sans Pro"/>
                <a:ea typeface="Source Sans Pro"/>
              </a:rPr>
              <a:t>Pohledy pro třídního učitele - hotovo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200" noProof="0" dirty="0">
                <a:latin typeface="Source Sans Pro"/>
                <a:ea typeface="Source Sans Pro"/>
              </a:rPr>
              <a:t>Kontrola  zápisů do Třídní knihy z pohledu třídního učitele </a:t>
            </a:r>
          </a:p>
          <a:p>
            <a:pPr>
              <a:lnSpc>
                <a:spcPct val="100000"/>
              </a:lnSpc>
              <a:buFont typeface="Courier New"/>
              <a:buChar char="o"/>
            </a:pPr>
            <a:r>
              <a:rPr lang="cs-CZ" sz="1200" noProof="0" dirty="0">
                <a:latin typeface="Source Sans Pro"/>
                <a:ea typeface="Source Sans Pro"/>
              </a:rPr>
              <a:t>Zobrazení mé třídy v Třídní knize s možností zápisu </a:t>
            </a:r>
            <a:endParaRPr lang="cs-CZ" sz="1200" noProof="0" dirty="0">
              <a:latin typeface="Source Sans Pro" panose="020B0503030403020204" pitchFamily="34" charset="-18"/>
              <a:ea typeface="Source Sans Pro"/>
            </a:endParaRPr>
          </a:p>
          <a:p>
            <a:pPr>
              <a:lnSpc>
                <a:spcPct val="100000"/>
              </a:lnSpc>
              <a:buFont typeface="Courier New"/>
              <a:buChar char="o"/>
            </a:pPr>
            <a:r>
              <a:rPr lang="cs-CZ" sz="1200" noProof="0" dirty="0">
                <a:latin typeface="Source Sans Pro"/>
                <a:ea typeface="Source Sans Pro"/>
              </a:rPr>
              <a:t>Zobrazení absence mé třídy </a:t>
            </a:r>
          </a:p>
          <a:p>
            <a:pPr>
              <a:lnSpc>
                <a:spcPct val="100000"/>
              </a:lnSpc>
              <a:buFont typeface="Courier New"/>
              <a:buChar char="o"/>
            </a:pPr>
            <a:r>
              <a:rPr lang="cs-CZ" sz="1200" noProof="0" dirty="0">
                <a:latin typeface="Source Sans Pro"/>
                <a:ea typeface="Source Sans Pro"/>
              </a:rPr>
              <a:t>Zobrazení úkolů mé třídy </a:t>
            </a:r>
            <a:endParaRPr lang="cs-CZ" sz="1200" noProof="0" dirty="0">
              <a:latin typeface="Source Sans Pro" panose="020B0503030403020204" pitchFamily="34" charset="-18"/>
              <a:ea typeface="Source Sans Pro"/>
            </a:endParaRPr>
          </a:p>
        </p:txBody>
      </p:sp>
      <p:pic>
        <p:nvPicPr>
          <p:cNvPr id="3" name="Obrázok 2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429D1144-625B-EECB-8147-397574B0EE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363" y="1783405"/>
            <a:ext cx="405000" cy="404999"/>
          </a:xfrm>
          <a:prstGeom prst="rect">
            <a:avLst/>
          </a:prstGeom>
        </p:spPr>
      </p:pic>
      <p:pic>
        <p:nvPicPr>
          <p:cNvPr id="10" name="Obrázok 9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3315EB7E-7C05-436F-AC85-43F7299ABB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363" y="2454440"/>
            <a:ext cx="405000" cy="404999"/>
          </a:xfrm>
          <a:prstGeom prst="rect">
            <a:avLst/>
          </a:prstGeom>
        </p:spPr>
      </p:pic>
      <p:pic>
        <p:nvPicPr>
          <p:cNvPr id="11" name="Obrázok 10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2A26B174-8A81-A765-2AC7-8E0C1F9408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363" y="3091342"/>
            <a:ext cx="405000" cy="404999"/>
          </a:xfrm>
          <a:prstGeom prst="rect">
            <a:avLst/>
          </a:prstGeom>
        </p:spPr>
      </p:pic>
      <p:pic>
        <p:nvPicPr>
          <p:cNvPr id="12" name="Obrázok 11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FCFEFD6D-8998-E041-B694-55D12A4565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363" y="3691010"/>
            <a:ext cx="405000" cy="404999"/>
          </a:xfrm>
          <a:prstGeom prst="rect">
            <a:avLst/>
          </a:prstGeom>
        </p:spPr>
      </p:pic>
      <p:pic>
        <p:nvPicPr>
          <p:cNvPr id="13" name="Obrázok 12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8DA7748E-CBC8-9A81-E7DE-104645DAB3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363" y="4365146"/>
            <a:ext cx="405000" cy="40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370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objekt pre obsah 6"/>
          <p:cNvSpPr>
            <a:spLocks noGrp="1"/>
          </p:cNvSpPr>
          <p:nvPr>
            <p:ph idx="1"/>
          </p:nvPr>
        </p:nvSpPr>
        <p:spPr>
          <a:xfrm>
            <a:off x="1727495" y="1448141"/>
            <a:ext cx="10093717" cy="46510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400" noProof="0" dirty="0">
                <a:solidFill>
                  <a:srgbClr val="000000"/>
                </a:solidFill>
                <a:latin typeface="Source Sans Pro"/>
                <a:ea typeface="Source Sans Pro"/>
              </a:rPr>
              <a:t>2025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noProof="0" dirty="0">
                <a:solidFill>
                  <a:srgbClr val="000000"/>
                </a:solidFill>
                <a:latin typeface="Source Sans Pro"/>
                <a:ea typeface="Source Sans Pro"/>
              </a:rPr>
              <a:t>Základní pilíře Evidence na webu – </a:t>
            </a:r>
            <a:r>
              <a:rPr lang="cs-CZ" sz="1800" noProof="0" dirty="0">
                <a:solidFill>
                  <a:srgbClr val="000000"/>
                </a:solidFill>
                <a:latin typeface="Source Sans Pro"/>
                <a:ea typeface="Source Sans Pro"/>
              </a:rPr>
              <a:t>Matrika (vzdělávání, dokumenty), Praxe, zkoušky, VZP,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1800" noProof="0" dirty="0">
                <a:solidFill>
                  <a:srgbClr val="000000"/>
                </a:solidFill>
                <a:latin typeface="Source Sans Pro"/>
                <a:ea typeface="Source Sans Pro"/>
              </a:rPr>
              <a:t>Maily, SMS, Volné položky, Úvazky, Jiná docházka, Historie, Tiskové sestavy, Uživatelské účty - přístupy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400" noProof="0" dirty="0">
                <a:solidFill>
                  <a:srgbClr val="000000"/>
                </a:solidFill>
                <a:latin typeface="Source Sans Pro"/>
                <a:ea typeface="Source Sans Pro"/>
              </a:rPr>
              <a:t>Třídní kniha – kompletně na webu do konce roku 2025</a:t>
            </a:r>
            <a:endParaRPr lang="cs-CZ" sz="2400" noProof="0" dirty="0"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2400" noProof="0" dirty="0">
              <a:solidFill>
                <a:srgbClr val="000000"/>
              </a:solidFill>
              <a:latin typeface="Source Sans Pro"/>
              <a:ea typeface="Source Sans Pr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2400" noProof="0" dirty="0">
                <a:solidFill>
                  <a:srgbClr val="000000"/>
                </a:solidFill>
                <a:latin typeface="Source Sans Pro"/>
                <a:ea typeface="Source Sans Pro"/>
              </a:rPr>
              <a:t>2026</a:t>
            </a:r>
            <a:br>
              <a:rPr lang="cs-CZ" sz="2400" noProof="0" dirty="0">
                <a:solidFill>
                  <a:srgbClr val="000000"/>
                </a:solidFill>
                <a:latin typeface="Source Sans Pro"/>
                <a:ea typeface="Source Sans Pro"/>
              </a:rPr>
            </a:br>
            <a:r>
              <a:rPr lang="cs-CZ" sz="2400" noProof="0" dirty="0">
                <a:solidFill>
                  <a:srgbClr val="000000"/>
                </a:solidFill>
                <a:latin typeface="Source Sans Pro"/>
                <a:ea typeface="Source Sans Pro"/>
              </a:rPr>
              <a:t>Kompletní společné prostředí ve webové aplikaci</a:t>
            </a:r>
            <a:endParaRPr lang="cs-CZ" sz="2400" noProof="0" dirty="0">
              <a:latin typeface="Source Sans Pro"/>
              <a:ea typeface="Source Sans Pro"/>
            </a:endParaRPr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26BD055C-98B3-A33C-3CC3-848A9AA57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3200" noProof="0" dirty="0">
                <a:solidFill>
                  <a:srgbClr val="019EDC"/>
                </a:solidFill>
                <a:latin typeface="Source Sans Pro Black"/>
                <a:ea typeface="Source Sans Pro Black"/>
              </a:rPr>
              <a:t>Modernizace Bakalářů – přechod z desktopu do webu</a:t>
            </a:r>
          </a:p>
        </p:txBody>
      </p:sp>
      <p:pic>
        <p:nvPicPr>
          <p:cNvPr id="2" name="Obrázek 1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E9A06FE5-92D0-5A7C-DF71-113D832DA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66" y="2158579"/>
            <a:ext cx="581025" cy="581025"/>
          </a:xfrm>
          <a:prstGeom prst="rect">
            <a:avLst/>
          </a:prstGeom>
        </p:spPr>
      </p:pic>
      <p:pic>
        <p:nvPicPr>
          <p:cNvPr id="4" name="Obrázek 3" descr="Obrázok, na ktorom je symbol, grafika, kruh, logo&#10;&#10;Automaticky generovaný popis">
            <a:extLst>
              <a:ext uri="{FF2B5EF4-FFF2-40B4-BE49-F238E27FC236}">
                <a16:creationId xmlns:a16="http://schemas.microsoft.com/office/drawing/2014/main" id="{F1ADF319-6B8F-291A-9369-E19D5EFBF1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65" y="3441907"/>
            <a:ext cx="581025" cy="581025"/>
          </a:xfrm>
          <a:prstGeom prst="rect">
            <a:avLst/>
          </a:prstGeom>
        </p:spPr>
      </p:pic>
      <p:pic>
        <p:nvPicPr>
          <p:cNvPr id="6" name="Obrázek 5" descr="Obrázok, na ktorom je symbol, žltý&#10;&#10;Automaticky generovaný popis">
            <a:extLst>
              <a:ext uri="{FF2B5EF4-FFF2-40B4-BE49-F238E27FC236}">
                <a16:creationId xmlns:a16="http://schemas.microsoft.com/office/drawing/2014/main" id="{374669C8-46DE-B3BC-967D-D436DB022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 flipV="1">
            <a:off x="1042728" y="4832648"/>
            <a:ext cx="480238" cy="482599"/>
          </a:xfrm>
          <a:prstGeom prst="rect">
            <a:avLst/>
          </a:prstGeom>
        </p:spPr>
      </p:pic>
      <p:pic>
        <p:nvPicPr>
          <p:cNvPr id="11" name="Obrázek 10" descr="Obrázok, na ktorom je symbol, žltý&#10;&#10;Automaticky generovaný popis">
            <a:extLst>
              <a:ext uri="{FF2B5EF4-FFF2-40B4-BE49-F238E27FC236}">
                <a16:creationId xmlns:a16="http://schemas.microsoft.com/office/drawing/2014/main" id="{AD54A0FF-C94D-4605-EF65-98B73E9798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 flipV="1">
            <a:off x="1058857" y="1542753"/>
            <a:ext cx="480238" cy="48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475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72AC344C-A526-93A3-A9ED-0301826E3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87550"/>
            <a:ext cx="9144000" cy="1491737"/>
          </a:xfrm>
        </p:spPr>
        <p:txBody>
          <a:bodyPr>
            <a:normAutofit fontScale="90000"/>
          </a:bodyPr>
          <a:lstStyle/>
          <a:p>
            <a:r>
              <a:rPr lang="cs-CZ" sz="5400" noProof="0" dirty="0">
                <a:solidFill>
                  <a:srgbClr val="FFFFFF"/>
                </a:solidFill>
                <a:latin typeface="Source Sans Pro Black"/>
                <a:ea typeface="Source Sans Pro Black"/>
              </a:rPr>
              <a:t>Připravujeme </a:t>
            </a:r>
            <a:br>
              <a:rPr lang="cs-CZ" noProof="0" dirty="0"/>
            </a:br>
            <a:r>
              <a:rPr lang="cs-CZ" sz="5400" noProof="0" dirty="0">
                <a:solidFill>
                  <a:srgbClr val="FFFFFF"/>
                </a:solidFill>
                <a:latin typeface="Source Sans Pro Black"/>
                <a:ea typeface="Source Sans Pro Black"/>
              </a:rPr>
              <a:t>2026</a:t>
            </a:r>
            <a:endParaRPr lang="cs-CZ" noProof="0" dirty="0"/>
          </a:p>
        </p:txBody>
      </p:sp>
      <p:pic>
        <p:nvPicPr>
          <p:cNvPr id="7" name="Obrázok 6" descr="Obrázok, na ktorom je logo, symbol, grafika, písmo&#10;&#10;Automaticky generovaný popis">
            <a:extLst>
              <a:ext uri="{FF2B5EF4-FFF2-40B4-BE49-F238E27FC236}">
                <a16:creationId xmlns:a16="http://schemas.microsoft.com/office/drawing/2014/main" id="{00E79238-C008-4EE4-8904-9F0041159C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58382" y="238896"/>
            <a:ext cx="1097693" cy="109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83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E94CC-2B86-6985-3B31-1FAFD1C80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objekt pre obsah 6">
            <a:extLst>
              <a:ext uri="{FF2B5EF4-FFF2-40B4-BE49-F238E27FC236}">
                <a16:creationId xmlns:a16="http://schemas.microsoft.com/office/drawing/2014/main" id="{DF35697A-5064-04D5-2288-FFB0D9A13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3360"/>
            <a:ext cx="9329887" cy="3796735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>
              <a:lnSpc>
                <a:spcPct val="114000"/>
              </a:lnSpc>
            </a:pPr>
            <a:r>
              <a:rPr lang="cs-CZ" sz="2800" dirty="0">
                <a:solidFill>
                  <a:srgbClr val="000000"/>
                </a:solidFill>
                <a:latin typeface="Source Sans Pro"/>
                <a:ea typeface="Source Sans Pro"/>
              </a:rPr>
              <a:t>Formativní hodnocení 4Q.2025/1Q.2026</a:t>
            </a:r>
          </a:p>
          <a:p>
            <a:pPr lvl="1">
              <a:lnSpc>
                <a:spcPct val="114000"/>
              </a:lnSpc>
            </a:pPr>
            <a:r>
              <a:rPr lang="cs-CZ" sz="2800" b="1" dirty="0">
                <a:solidFill>
                  <a:srgbClr val="000000"/>
                </a:solidFill>
                <a:latin typeface="Source Sans Pro"/>
                <a:ea typeface="Source Sans Pro"/>
              </a:rPr>
              <a:t>Změna hodnocení pro VOŠ 4Q.2025/1Q.2026</a:t>
            </a:r>
          </a:p>
          <a:p>
            <a:pPr lvl="1">
              <a:lnSpc>
                <a:spcPct val="114000"/>
              </a:lnSpc>
            </a:pPr>
            <a:r>
              <a:rPr lang="cs-CZ" sz="2800" b="1" dirty="0">
                <a:solidFill>
                  <a:srgbClr val="000000"/>
                </a:solidFill>
                <a:latin typeface="Source Sans Pro"/>
                <a:ea typeface="Source Sans Pro"/>
              </a:rPr>
              <a:t>Kniha úrazů na webu</a:t>
            </a:r>
          </a:p>
          <a:p>
            <a:pPr lvl="1">
              <a:lnSpc>
                <a:spcPct val="114000"/>
              </a:lnSpc>
            </a:pPr>
            <a:r>
              <a:rPr lang="cs-CZ" sz="2800" b="1" dirty="0">
                <a:solidFill>
                  <a:srgbClr val="000000"/>
                </a:solidFill>
                <a:latin typeface="Source Sans Pro"/>
                <a:ea typeface="Source Sans Pro"/>
              </a:rPr>
              <a:t>Dashboardy webové aplikace dle rolí a potřeb</a:t>
            </a:r>
          </a:p>
          <a:p>
            <a:pPr lvl="1">
              <a:lnSpc>
                <a:spcPct val="114000"/>
              </a:lnSpc>
            </a:pPr>
            <a:r>
              <a:rPr lang="cs-CZ" sz="2800" b="1" dirty="0">
                <a:solidFill>
                  <a:srgbClr val="000000"/>
                </a:solidFill>
                <a:latin typeface="Source Sans Pro"/>
                <a:ea typeface="Source Sans Pro"/>
              </a:rPr>
              <a:t>Rezervační systém na akce</a:t>
            </a:r>
          </a:p>
          <a:p>
            <a:pPr lvl="1">
              <a:lnSpc>
                <a:spcPct val="114000"/>
              </a:lnSpc>
            </a:pPr>
            <a:r>
              <a:rPr lang="cs-CZ" sz="2800" dirty="0">
                <a:solidFill>
                  <a:srgbClr val="000000"/>
                </a:solidFill>
                <a:latin typeface="Source Sans Pro"/>
                <a:ea typeface="Source Sans Pro"/>
              </a:rPr>
              <a:t>Družina v mobilní aplikaci</a:t>
            </a:r>
          </a:p>
          <a:p>
            <a:pPr lvl="1">
              <a:buFont typeface="Courier New"/>
              <a:buChar char="o"/>
            </a:pPr>
            <a:endParaRPr lang="sk-SK" sz="2000" dirty="0">
              <a:latin typeface="Source Sans Pro"/>
              <a:ea typeface="Source Sans Pro"/>
            </a:endParaRPr>
          </a:p>
          <a:p>
            <a:pPr lvl="1">
              <a:buFont typeface="Courier New"/>
              <a:buChar char="o"/>
            </a:pPr>
            <a:endParaRPr lang="sk-SK" dirty="0">
              <a:latin typeface="Source Sans Pro"/>
              <a:ea typeface="Source Sans Pro"/>
            </a:endParaRPr>
          </a:p>
          <a:p>
            <a:pPr lvl="1">
              <a:buFont typeface="Courier New"/>
              <a:buChar char="o"/>
            </a:pPr>
            <a:endParaRPr lang="sk-SK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  <a:p>
            <a:pPr>
              <a:buFont typeface="Courier New"/>
              <a:buChar char="o"/>
            </a:pPr>
            <a:endParaRPr lang="sk-SK" sz="2400" dirty="0">
              <a:latin typeface="Source Sans Pro"/>
              <a:ea typeface="Source Sans Pro"/>
            </a:endParaRPr>
          </a:p>
        </p:txBody>
      </p:sp>
      <p:pic>
        <p:nvPicPr>
          <p:cNvPr id="8" name="Obrázok 7" descr="Obrázok, na ktorom je snímka obrazovky, modrá&#10;&#10;Automaticky generovaný popis">
            <a:extLst>
              <a:ext uri="{FF2B5EF4-FFF2-40B4-BE49-F238E27FC236}">
                <a16:creationId xmlns:a16="http://schemas.microsoft.com/office/drawing/2014/main" id="{E9FF80C5-5871-8C3E-EE22-1985895AA6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/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CB3E16D0-786C-96B0-1EF8-409A4ABF8EBD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887464" cy="13461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sz="3200" dirty="0">
                <a:solidFill>
                  <a:srgbClr val="019EDC"/>
                </a:solidFill>
                <a:latin typeface="Source Sans Pro Black"/>
                <a:ea typeface="Source Sans Pro Black"/>
              </a:rPr>
              <a:t>Plán 2026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030230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C306A-0F0F-9ADE-DFF7-97C539F2D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objekt pre obsah 6">
            <a:extLst>
              <a:ext uri="{FF2B5EF4-FFF2-40B4-BE49-F238E27FC236}">
                <a16:creationId xmlns:a16="http://schemas.microsoft.com/office/drawing/2014/main" id="{BAA89380-CEED-2668-8B77-4A53D4F6F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893"/>
            <a:ext cx="9329887" cy="438023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lvl="1">
              <a:lnSpc>
                <a:spcPct val="134000"/>
              </a:lnSpc>
            </a:pPr>
            <a:r>
              <a:rPr lang="cs-CZ" sz="3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Rezervace učebních pomůcek</a:t>
            </a:r>
          </a:p>
          <a:p>
            <a:pPr lvl="1">
              <a:lnSpc>
                <a:spcPct val="134000"/>
              </a:lnSpc>
            </a:pPr>
            <a:r>
              <a:rPr lang="cs-CZ" sz="3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Suplování ve webové aplikaci</a:t>
            </a:r>
          </a:p>
          <a:p>
            <a:pPr lvl="1">
              <a:lnSpc>
                <a:spcPct val="134000"/>
              </a:lnSpc>
            </a:pPr>
            <a:r>
              <a:rPr lang="cs-CZ" sz="3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Omluvenky plně odděleny od </a:t>
            </a:r>
            <a:r>
              <a:rPr lang="cs-CZ" sz="3200" b="1" noProof="0" dirty="0" err="1">
                <a:solidFill>
                  <a:srgbClr val="000000"/>
                </a:solidFill>
                <a:latin typeface="Source Sans Pro"/>
                <a:ea typeface="Source Sans Pro"/>
              </a:rPr>
              <a:t>Komens</a:t>
            </a:r>
            <a:r>
              <a:rPr lang="cs-CZ" sz="3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, pro intuitivnější používání</a:t>
            </a:r>
          </a:p>
          <a:p>
            <a:pPr lvl="1">
              <a:lnSpc>
                <a:spcPct val="134000"/>
              </a:lnSpc>
            </a:pPr>
            <a:r>
              <a:rPr lang="cs-CZ" sz="3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Revize </a:t>
            </a:r>
            <a:r>
              <a:rPr lang="cs-CZ" sz="3200" b="1" noProof="0" dirty="0" err="1">
                <a:solidFill>
                  <a:srgbClr val="000000"/>
                </a:solidFill>
                <a:latin typeface="Source Sans Pro"/>
                <a:ea typeface="Source Sans Pro"/>
              </a:rPr>
              <a:t>Komens</a:t>
            </a:r>
            <a:r>
              <a:rPr lang="cs-CZ" sz="3200" b="1" noProof="0" dirty="0">
                <a:solidFill>
                  <a:srgbClr val="000000"/>
                </a:solidFill>
                <a:latin typeface="Source Sans Pro"/>
                <a:ea typeface="Source Sans Pro"/>
              </a:rPr>
              <a:t> a doplnění o funkce typu: </a:t>
            </a:r>
            <a:r>
              <a:rPr lang="cs-CZ" sz="3200" noProof="0" dirty="0">
                <a:solidFill>
                  <a:srgbClr val="000000"/>
                </a:solidFill>
                <a:latin typeface="Source Sans Pro"/>
                <a:ea typeface="Source Sans Pro"/>
              </a:rPr>
              <a:t>označení zpráv, připnutí zpráv, lepší vyhledávání, jednoduší tvorba skupin...</a:t>
            </a:r>
            <a:endParaRPr lang="sk-SK" dirty="0">
              <a:latin typeface="Source Sans Pro"/>
              <a:ea typeface="Source Sans Pro"/>
            </a:endParaRPr>
          </a:p>
        </p:txBody>
      </p:sp>
      <p:pic>
        <p:nvPicPr>
          <p:cNvPr id="8" name="Obrázok 7" descr="Obrázok, na ktorom je snímka obrazovky, modrá&#10;&#10;Automaticky generovaný popis">
            <a:extLst>
              <a:ext uri="{FF2B5EF4-FFF2-40B4-BE49-F238E27FC236}">
                <a16:creationId xmlns:a16="http://schemas.microsoft.com/office/drawing/2014/main" id="{512D4946-7EEA-BD05-578A-3DC03C8C3E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/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3BD67537-E05C-E23D-237A-763AB862B7F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887464" cy="13461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sz="3200" dirty="0">
                <a:solidFill>
                  <a:srgbClr val="019EDC"/>
                </a:solidFill>
                <a:latin typeface="Source Sans Pro Black"/>
                <a:ea typeface="Source Sans Pro Black"/>
              </a:rPr>
              <a:t>Plán 2026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34836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E94CC-2B86-6985-3B31-1FAFD1C80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objekt pre obsah 6">
            <a:extLst>
              <a:ext uri="{FF2B5EF4-FFF2-40B4-BE49-F238E27FC236}">
                <a16:creationId xmlns:a16="http://schemas.microsoft.com/office/drawing/2014/main" id="{DF35697A-5064-04D5-2288-FFB0D9A13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694" y="1554162"/>
            <a:ext cx="10009299" cy="457326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3000" noProof="0" dirty="0">
                <a:solidFill>
                  <a:srgbClr val="000000"/>
                </a:solidFill>
                <a:latin typeface="Source Sans Pro"/>
                <a:ea typeface="Source Sans Pro"/>
              </a:rPr>
              <a:t>Aktuálně probíhá pilotní ověřování na 25 školách</a:t>
            </a:r>
          </a:p>
          <a:p>
            <a:pPr>
              <a:lnSpc>
                <a:spcPct val="100000"/>
              </a:lnSpc>
            </a:pPr>
            <a:r>
              <a:rPr lang="cs-CZ" sz="3000" noProof="0" dirty="0">
                <a:solidFill>
                  <a:srgbClr val="000000"/>
                </a:solidFill>
                <a:latin typeface="Source Sans Pro"/>
                <a:ea typeface="Source Sans Pro"/>
              </a:rPr>
              <a:t>Na začátku 2026 uvolňování pro ostatní školy</a:t>
            </a:r>
          </a:p>
        </p:txBody>
      </p:sp>
      <p:pic>
        <p:nvPicPr>
          <p:cNvPr id="8" name="Obrázok 7" descr="Obrázok, na ktorom je snímka obrazovky, modrá&#10;&#10;Automaticky generovaný popis">
            <a:extLst>
              <a:ext uri="{FF2B5EF4-FFF2-40B4-BE49-F238E27FC236}">
                <a16:creationId xmlns:a16="http://schemas.microsoft.com/office/drawing/2014/main" id="{74D83B92-B534-6DF9-56E3-FFFA531259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/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4758805B-B172-3A89-983E-10D805A29D97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887464" cy="13461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sz="3200" err="1">
                <a:solidFill>
                  <a:srgbClr val="019EDC"/>
                </a:solidFill>
                <a:latin typeface="Source Sans Pro Black"/>
                <a:ea typeface="Source Sans Pro Black"/>
              </a:rPr>
              <a:t>Flexi</a:t>
            </a:r>
            <a:r>
              <a:rPr lang="sk-SK" sz="3200">
                <a:solidFill>
                  <a:srgbClr val="019EDC"/>
                </a:solidFill>
                <a:latin typeface="Source Sans Pro Black"/>
                <a:ea typeface="Source Sans Pro Black"/>
              </a:rPr>
              <a:t> rozvrh</a:t>
            </a:r>
            <a:endParaRPr lang="sk-SK"/>
          </a:p>
        </p:txBody>
      </p:sp>
      <p:pic>
        <p:nvPicPr>
          <p:cNvPr id="2" name="Obrázek 1" descr="Obsah obrázku text, snímek obrazovky, software, Počítačová ikona&#10;&#10;Popis se vygeneroval automaticky.">
            <a:extLst>
              <a:ext uri="{FF2B5EF4-FFF2-40B4-BE49-F238E27FC236}">
                <a16:creationId xmlns:a16="http://schemas.microsoft.com/office/drawing/2014/main" id="{636DC824-3D10-D1A9-FF4E-6FA7E1B1C6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1932" y="2926680"/>
            <a:ext cx="6065206" cy="3566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0128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3" descr="Obrázok, na ktorom je zelená, tyrkysový, pestrofarebnosť, tmavá modrozelená&#10;&#10;Automaticky generovaný popis">
            <a:extLst>
              <a:ext uri="{FF2B5EF4-FFF2-40B4-BE49-F238E27FC236}">
                <a16:creationId xmlns:a16="http://schemas.microsoft.com/office/drawing/2014/main" id="{2B1377DE-D2B8-CD21-5CE0-F14D5D8F9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44C6B76-BE87-4CBF-6575-58052E8F4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135" y="2950096"/>
            <a:ext cx="7886700" cy="154649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>
                <a:solidFill>
                  <a:schemeClr val="bg1"/>
                </a:solidFill>
                <a:effectLst/>
                <a:latin typeface="Source Sans Pro Black"/>
                <a:ea typeface="Source Sans Pro Black"/>
              </a:rPr>
              <a:t>Novinky v aplikaci </a:t>
            </a:r>
            <a:br>
              <a:rPr lang="cs-CZ" sz="5400" dirty="0">
                <a:solidFill>
                  <a:schemeClr val="bg1"/>
                </a:solidFill>
                <a:effectLst/>
                <a:latin typeface="Source Sans Pro Black"/>
                <a:ea typeface="Source Sans Pro Black"/>
              </a:rPr>
            </a:br>
            <a:r>
              <a:rPr lang="cs-CZ" sz="5400" dirty="0">
                <a:solidFill>
                  <a:schemeClr val="bg1"/>
                </a:solidFill>
                <a:effectLst/>
                <a:latin typeface="Source Sans Pro Black"/>
                <a:ea typeface="Source Sans Pro Black"/>
              </a:rPr>
              <a:t>Škola Online 2025</a:t>
            </a:r>
          </a:p>
        </p:txBody>
      </p:sp>
      <p:pic>
        <p:nvPicPr>
          <p:cNvPr id="8" name="Obrázok 7" descr="Obrázok, na ktorom je logo, symbol, grafika, biely&#10;&#10;Automaticky generovaný popis">
            <a:extLst>
              <a:ext uri="{FF2B5EF4-FFF2-40B4-BE49-F238E27FC236}">
                <a16:creationId xmlns:a16="http://schemas.microsoft.com/office/drawing/2014/main" id="{CF4765FB-4D8C-A81C-3BA3-AE2075904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7370" y="242630"/>
            <a:ext cx="742692" cy="88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158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C73A0B-32CC-4B1A-AE33-E44B9546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149" y="211015"/>
            <a:ext cx="7886700" cy="977900"/>
          </a:xfrm>
        </p:spPr>
        <p:txBody>
          <a:bodyPr>
            <a:normAutofit/>
          </a:bodyPr>
          <a:lstStyle/>
          <a:p>
            <a:r>
              <a:rPr lang="cs-CZ" sz="3200">
                <a:solidFill>
                  <a:srgbClr val="13AA78"/>
                </a:solidFill>
                <a:latin typeface="Source Sans Pro Black"/>
                <a:ea typeface="Source Sans Pro Black"/>
              </a:rPr>
              <a:t>Co </a:t>
            </a:r>
            <a:r>
              <a:rPr lang="cs-CZ" sz="3200" b="0">
                <a:solidFill>
                  <a:srgbClr val="13AA78"/>
                </a:solidFill>
                <a:latin typeface="Source Sans Pro Black"/>
                <a:ea typeface="Source Sans Pro Black"/>
              </a:rPr>
              <a:t>konkrétně</a:t>
            </a:r>
            <a:r>
              <a:rPr lang="cs-CZ" sz="3200">
                <a:solidFill>
                  <a:srgbClr val="13AA78"/>
                </a:solidFill>
                <a:latin typeface="Source Sans Pro Black"/>
                <a:ea typeface="Source Sans Pro Black"/>
              </a:rPr>
              <a:t> jsme změnili?</a:t>
            </a:r>
            <a:endParaRPr lang="cs-CZ" sz="3200">
              <a:latin typeface="Source Sans Pro Black"/>
              <a:ea typeface="Source Sans Pro Black"/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0D22440-7616-4549-993F-C5556EFE5E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774" y="1182213"/>
            <a:ext cx="6854825" cy="508708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Distribuční skupiny ve zprávách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dirty="0">
                <a:solidFill>
                  <a:schemeClr val="tx1"/>
                </a:solidFill>
                <a:latin typeface="Source Sans Pro"/>
                <a:ea typeface="Source Sans Pro"/>
              </a:rPr>
              <a:t>Vylepšení školní družiny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Aktualizace školní matriky</a:t>
            </a:r>
          </a:p>
          <a:p>
            <a:pPr lvl="1">
              <a:lnSpc>
                <a:spcPct val="150000"/>
              </a:lnSpc>
              <a:buFont typeface="Courier New"/>
              <a:buChar char="o"/>
            </a:pPr>
            <a:r>
              <a:rPr lang="cs-CZ" sz="1600" dirty="0">
                <a:solidFill>
                  <a:schemeClr val="tx1"/>
                </a:solidFill>
                <a:latin typeface="Source Sans Pro"/>
                <a:ea typeface="Source Sans Pro"/>
              </a:rPr>
              <a:t>Evidence PT/PS</a:t>
            </a:r>
          </a:p>
          <a:p>
            <a:pPr lvl="1">
              <a:lnSpc>
                <a:spcPct val="150000"/>
              </a:lnSpc>
              <a:buFont typeface="Courier New"/>
              <a:buChar char="o"/>
            </a:pPr>
            <a:r>
              <a:rPr lang="cs-CZ" sz="1600" dirty="0">
                <a:solidFill>
                  <a:schemeClr val="tx1"/>
                </a:solidFill>
                <a:latin typeface="Source Sans Pro"/>
                <a:ea typeface="Source Sans Pro"/>
              </a:rPr>
              <a:t>Požadavky MŠMT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Evidence vysvědčení pro dvojobory</a:t>
            </a:r>
          </a:p>
          <a:p>
            <a:pPr marL="0" indent="0">
              <a:lnSpc>
                <a:spcPct val="150000"/>
              </a:lnSpc>
              <a:buNone/>
            </a:pPr>
            <a:endParaRPr lang="cs-CZ" b="1" dirty="0">
              <a:solidFill>
                <a:schemeClr val="tx1"/>
              </a:solidFill>
              <a:latin typeface="Source Sans Pro"/>
              <a:ea typeface="Source Sans Pro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D96AFB1-DA3B-42F2-9444-9EFDF58916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251" y="1170399"/>
            <a:ext cx="4309612" cy="22909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506C7ED-4A0C-7B74-4960-611D7579E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6972" y="2729263"/>
            <a:ext cx="4471147" cy="1703294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5A759D70-5956-3FC3-C2BC-2334B381FE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9600" y="3429000"/>
            <a:ext cx="4156262" cy="275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079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0247EB-E1F7-8D16-AF0D-0B1E0CB49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D64F8A-771C-EE0E-A55A-BC842DD9A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149" y="211015"/>
            <a:ext cx="7886700" cy="977900"/>
          </a:xfrm>
        </p:spPr>
        <p:txBody>
          <a:bodyPr>
            <a:normAutofit/>
          </a:bodyPr>
          <a:lstStyle/>
          <a:p>
            <a:r>
              <a:rPr lang="cs-CZ" sz="3200">
                <a:solidFill>
                  <a:srgbClr val="13AA78"/>
                </a:solidFill>
                <a:latin typeface="Source Sans Pro Black"/>
                <a:ea typeface="Source Sans Pro Black"/>
              </a:rPr>
              <a:t>Co </a:t>
            </a:r>
            <a:r>
              <a:rPr lang="cs-CZ" sz="3200" b="0">
                <a:solidFill>
                  <a:srgbClr val="13AA78"/>
                </a:solidFill>
                <a:latin typeface="Source Sans Pro Black"/>
                <a:ea typeface="Source Sans Pro Black"/>
              </a:rPr>
              <a:t>konkrétně</a:t>
            </a:r>
            <a:r>
              <a:rPr lang="cs-CZ" sz="3200">
                <a:solidFill>
                  <a:srgbClr val="13AA78"/>
                </a:solidFill>
                <a:latin typeface="Source Sans Pro Black"/>
                <a:ea typeface="Source Sans Pro Black"/>
              </a:rPr>
              <a:t> jsme změnili?</a:t>
            </a:r>
            <a:endParaRPr lang="cs-CZ" sz="3200">
              <a:latin typeface="Source Sans Pro Black"/>
              <a:ea typeface="Source Sans Pro Black"/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F3F8226-467E-7F6E-19D3-ED1D893DC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774" y="1182213"/>
            <a:ext cx="6854825" cy="508708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Novinky v Generátoru rozvrhu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Platební modul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Tabulkové hodnocení v předmětu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Seznamové tiskové sestavy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Odložené hodnocení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dirty="0">
                <a:solidFill>
                  <a:schemeClr val="tx1"/>
                </a:solidFill>
                <a:latin typeface="Source Sans Pro"/>
                <a:ea typeface="Source Sans Pro"/>
              </a:rPr>
              <a:t>Integrace se spisovými službami pro ZŠ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VOŠ nová klasifikace</a:t>
            </a:r>
          </a:p>
          <a:p>
            <a:pPr>
              <a:lnSpc>
                <a:spcPct val="150000"/>
              </a:lnSpc>
              <a:buFont typeface="Courier New"/>
              <a:buChar char="o"/>
            </a:pP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Podpora </a:t>
            </a:r>
            <a:r>
              <a:rPr lang="cs-CZ" sz="2000" b="1" dirty="0" err="1">
                <a:solidFill>
                  <a:schemeClr val="tx1"/>
                </a:solidFill>
                <a:latin typeface="Source Sans Pro"/>
                <a:ea typeface="Source Sans Pro"/>
              </a:rPr>
              <a:t>Emergency</a:t>
            </a:r>
            <a:r>
              <a:rPr lang="cs-CZ" sz="2000" b="1" dirty="0">
                <a:solidFill>
                  <a:schemeClr val="tx1"/>
                </a:solidFill>
                <a:latin typeface="Source Sans Pro"/>
                <a:ea typeface="Source Sans Pro"/>
              </a:rPr>
              <a:t> modulu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350430C-998E-3E6D-9FAC-1617CBA4A4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854" y="832720"/>
            <a:ext cx="4017654" cy="2170457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017916C8-FDEE-09B4-28DA-321BE11488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120" y="1917948"/>
            <a:ext cx="4264280" cy="253402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52EA8CE2-FFC9-0391-A1DD-A6857E2956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680" y="3936709"/>
            <a:ext cx="4466649" cy="193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87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2E94B-22F4-AA66-5827-F1C061C9E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3" descr="Obrázok, na ktorom je zelená, tyrkysový, pestrofarebnosť, tmavá modrozelená&#10;&#10;Automaticky generovaný popis">
            <a:extLst>
              <a:ext uri="{FF2B5EF4-FFF2-40B4-BE49-F238E27FC236}">
                <a16:creationId xmlns:a16="http://schemas.microsoft.com/office/drawing/2014/main" id="{3BD3760D-D425-6036-D17F-AE1C38953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D9B7E95E-5869-8E15-D6AD-B4732C864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135" y="2950096"/>
            <a:ext cx="7886700" cy="1611394"/>
          </a:xfrm>
        </p:spPr>
        <p:txBody>
          <a:bodyPr>
            <a:normAutofit/>
          </a:bodyPr>
          <a:lstStyle/>
          <a:p>
            <a:pPr algn="ctr"/>
            <a:r>
              <a:rPr lang="pl-PL" sz="5400" dirty="0">
                <a:solidFill>
                  <a:schemeClr val="bg1"/>
                </a:solidFill>
                <a:effectLst/>
                <a:latin typeface="Source Sans Pro Black"/>
                <a:ea typeface="Source Sans Pro Black"/>
              </a:rPr>
              <a:t>Připravujeme</a:t>
            </a:r>
            <a:br>
              <a:rPr lang="pl-PL" sz="5400" dirty="0">
                <a:solidFill>
                  <a:schemeClr val="bg1"/>
                </a:solidFill>
                <a:effectLst/>
                <a:latin typeface="Source Sans Pro Black"/>
                <a:ea typeface="Source Sans Pro Black"/>
              </a:rPr>
            </a:br>
            <a:r>
              <a:rPr lang="pl-PL" sz="5400" dirty="0">
                <a:solidFill>
                  <a:schemeClr val="bg1"/>
                </a:solidFill>
                <a:effectLst/>
                <a:latin typeface="Source Sans Pro Black"/>
                <a:ea typeface="Source Sans Pro Black"/>
              </a:rPr>
              <a:t>2026 </a:t>
            </a:r>
            <a:endParaRPr lang="cs-CZ" sz="5400" dirty="0">
              <a:solidFill>
                <a:schemeClr val="bg1"/>
              </a:solidFill>
              <a:effectLst/>
              <a:latin typeface="Source Sans Pro Black"/>
              <a:ea typeface="Source Sans Pro Black"/>
            </a:endParaRPr>
          </a:p>
        </p:txBody>
      </p:sp>
      <p:pic>
        <p:nvPicPr>
          <p:cNvPr id="8" name="Obrázok 7" descr="Obrázok, na ktorom je logo, symbol, grafika, biely&#10;&#10;Automaticky generovaný popis">
            <a:extLst>
              <a:ext uri="{FF2B5EF4-FFF2-40B4-BE49-F238E27FC236}">
                <a16:creationId xmlns:a16="http://schemas.microsoft.com/office/drawing/2014/main" id="{98F4D428-15A4-2AD8-84E5-DD766FA5A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7370" y="242630"/>
            <a:ext cx="742692" cy="88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0646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C73A0B-32CC-4B1A-AE33-E44B9546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222738"/>
            <a:ext cx="7886700" cy="977900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13AA78"/>
                </a:solidFill>
                <a:latin typeface="Source Sans Pro Black"/>
                <a:ea typeface="Source Sans Pro Black"/>
              </a:rPr>
              <a:t>Plán 2026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0D22440-7616-4549-993F-C5556EFE5E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8919" y="1267472"/>
            <a:ext cx="3463179" cy="465285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-457200">
              <a:lnSpc>
                <a:spcPct val="150000"/>
              </a:lnSpc>
              <a:buFont typeface="Courier New"/>
              <a:buChar char="o"/>
            </a:pPr>
            <a:r>
              <a:rPr lang="cs-CZ" dirty="0">
                <a:solidFill>
                  <a:schemeClr val="tx1"/>
                </a:solidFill>
                <a:latin typeface="Source Sans Pro"/>
                <a:ea typeface="Source Sans Pro"/>
              </a:rPr>
              <a:t>Uživatelské náměty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b="1" dirty="0" err="1">
                <a:latin typeface="Source Sans Pro"/>
                <a:ea typeface="Source Sans Pro"/>
                <a:cs typeface="Calibri"/>
              </a:rPr>
              <a:t>Uklikanost</a:t>
            </a:r>
            <a:endParaRPr lang="cs-CZ" sz="1600" b="1" dirty="0">
              <a:latin typeface="Source Sans Pro"/>
              <a:ea typeface="Source Sans Pro"/>
              <a:cs typeface="Calibri"/>
            </a:endParaRP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b="1" dirty="0">
                <a:solidFill>
                  <a:schemeClr val="tx1"/>
                </a:solidFill>
                <a:latin typeface="Source Sans Pro"/>
                <a:ea typeface="Source Sans Pro"/>
                <a:cs typeface="Calibri"/>
              </a:rPr>
              <a:t>Neintuitivnost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b="1" dirty="0">
                <a:solidFill>
                  <a:schemeClr val="tx1"/>
                </a:solidFill>
                <a:latin typeface="Source Sans Pro"/>
                <a:ea typeface="Source Sans Pro"/>
                <a:cs typeface="Calibri"/>
              </a:rPr>
              <a:t>Peněženka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b="1" dirty="0">
                <a:latin typeface="Source Sans Pro"/>
                <a:ea typeface="Source Sans Pro"/>
                <a:cs typeface="Calibri"/>
              </a:rPr>
              <a:t>Drobné náměty dle uživ. námětů</a:t>
            </a:r>
            <a:endParaRPr lang="cs-CZ" sz="1600" b="1" dirty="0">
              <a:solidFill>
                <a:schemeClr val="tx1"/>
              </a:solidFill>
              <a:latin typeface="Source Sans Pro"/>
              <a:ea typeface="Source Sans Pro"/>
              <a:cs typeface="Calibri"/>
            </a:endParaRPr>
          </a:p>
          <a:p>
            <a:pPr lvl="1">
              <a:lnSpc>
                <a:spcPct val="150000"/>
              </a:lnSpc>
              <a:buFont typeface="Courier New"/>
              <a:buChar char="o"/>
            </a:pPr>
            <a:endParaRPr lang="cs-CZ" sz="2000" dirty="0">
              <a:solidFill>
                <a:schemeClr val="tx1"/>
              </a:solidFill>
              <a:latin typeface="Source Sans Pro"/>
              <a:ea typeface="Source Sans Pro"/>
              <a:cs typeface="Calibri"/>
            </a:endParaRPr>
          </a:p>
          <a:p>
            <a:pPr>
              <a:lnSpc>
                <a:spcPct val="150000"/>
              </a:lnSpc>
              <a:buFont typeface="Courier New"/>
              <a:buChar char="o"/>
            </a:pPr>
            <a:endParaRPr lang="cs-CZ" dirty="0">
              <a:solidFill>
                <a:schemeClr val="tx1"/>
              </a:solidFill>
              <a:latin typeface="Source Sans Pro"/>
              <a:ea typeface="Source Sans Pro"/>
              <a:cs typeface="Calibri"/>
            </a:endParaRPr>
          </a:p>
        </p:txBody>
      </p:sp>
      <p:sp>
        <p:nvSpPr>
          <p:cNvPr id="4" name="Zástupný symbol pro obsah 2">
            <a:extLst>
              <a:ext uri="{FF2B5EF4-FFF2-40B4-BE49-F238E27FC236}">
                <a16:creationId xmlns:a16="http://schemas.microsoft.com/office/drawing/2014/main" id="{EB383EA7-FD82-2F93-189A-00625213ACF5}"/>
              </a:ext>
            </a:extLst>
          </p:cNvPr>
          <p:cNvSpPr txBox="1">
            <a:spLocks/>
          </p:cNvSpPr>
          <p:nvPr/>
        </p:nvSpPr>
        <p:spPr>
          <a:xfrm>
            <a:off x="7069903" y="1267472"/>
            <a:ext cx="3463179" cy="465285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92DC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7C7C7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>
              <a:lnSpc>
                <a:spcPct val="150000"/>
              </a:lnSpc>
              <a:buFont typeface="Courier New"/>
              <a:buChar char="o"/>
            </a:pPr>
            <a:r>
              <a:rPr lang="cs-CZ" dirty="0">
                <a:solidFill>
                  <a:schemeClr val="tx1"/>
                </a:solidFill>
                <a:latin typeface="Source Sans Pro"/>
                <a:ea typeface="Source Sans Pro"/>
              </a:rPr>
              <a:t>Legislativa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b="1" dirty="0">
                <a:latin typeface="Source Sans Pro"/>
                <a:ea typeface="Source Sans Pro"/>
                <a:cs typeface="Calibri"/>
              </a:rPr>
              <a:t>Omluvené/neomluvené hodiny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b="1" dirty="0">
                <a:latin typeface="Source Sans Pro"/>
                <a:ea typeface="Source Sans Pro"/>
                <a:cs typeface="Calibri"/>
              </a:rPr>
              <a:t>Kniha úrazů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b="1" dirty="0">
                <a:latin typeface="Source Sans Pro"/>
                <a:ea typeface="Source Sans Pro"/>
                <a:cs typeface="Calibri"/>
              </a:rPr>
              <a:t>NIS2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r>
              <a:rPr lang="cs-CZ" sz="1600" dirty="0">
                <a:latin typeface="Source Sans Pro"/>
                <a:ea typeface="Source Sans Pro"/>
                <a:cs typeface="Calibri"/>
              </a:rPr>
              <a:t>TBD</a:t>
            </a: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endParaRPr lang="cs-CZ" sz="1600" dirty="0">
              <a:latin typeface="Source Sans Pro"/>
              <a:ea typeface="Source Sans Pro"/>
              <a:cs typeface="Calibri"/>
            </a:endParaRPr>
          </a:p>
          <a:p>
            <a:pPr marL="914400" lvl="2" indent="-457200">
              <a:lnSpc>
                <a:spcPct val="150000"/>
              </a:lnSpc>
              <a:buFont typeface="Courier New"/>
              <a:buChar char="o"/>
            </a:pPr>
            <a:endParaRPr lang="cs-CZ" sz="1600" dirty="0">
              <a:solidFill>
                <a:schemeClr val="tx1"/>
              </a:solidFill>
              <a:latin typeface="Source Sans Pro"/>
              <a:ea typeface="Source Sans Pro"/>
              <a:cs typeface="Calibri"/>
            </a:endParaRPr>
          </a:p>
          <a:p>
            <a:pPr lvl="1">
              <a:lnSpc>
                <a:spcPct val="150000"/>
              </a:lnSpc>
              <a:buFont typeface="Courier New"/>
              <a:buChar char="o"/>
            </a:pPr>
            <a:endParaRPr lang="cs-CZ" sz="2000" dirty="0">
              <a:solidFill>
                <a:schemeClr val="tx1"/>
              </a:solidFill>
              <a:latin typeface="Source Sans Pro"/>
              <a:ea typeface="Source Sans Pro"/>
              <a:cs typeface="Calibri"/>
            </a:endParaRPr>
          </a:p>
          <a:p>
            <a:pPr>
              <a:lnSpc>
                <a:spcPct val="150000"/>
              </a:lnSpc>
              <a:buFont typeface="Courier New"/>
              <a:buChar char="o"/>
            </a:pPr>
            <a:endParaRPr lang="cs-CZ" dirty="0">
              <a:solidFill>
                <a:schemeClr val="tx1"/>
              </a:solidFill>
              <a:latin typeface="Source Sans Pro"/>
              <a:ea typeface="Source Sans Pro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92455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47900-3F2D-D3B1-58B0-8A7EA19BB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78071F-6C6F-058F-AC26-D024DBE4DA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4BABDF0-7DF1-3692-43E4-D5C41DB0C0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957" b="3957"/>
          <a:stretch>
            <a:fillRect/>
          </a:stretch>
        </p:blipFill>
        <p:spPr>
          <a:xfrm>
            <a:off x="838200" y="0"/>
            <a:ext cx="105547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8663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081F64-A907-47ED-9910-511EB0A25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B15230-0ABC-44A5-C90C-096F20B1AC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4557C0E-F248-14BC-A8B0-7063C956888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489" b="3032"/>
          <a:stretch>
            <a:fillRect/>
          </a:stretch>
        </p:blipFill>
        <p:spPr>
          <a:xfrm>
            <a:off x="772160" y="0"/>
            <a:ext cx="10647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221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1AC803-C5EF-9E73-E4A3-A1999E035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81C481-4ACB-D4E2-FD37-F89C29A88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475A49F-2AA7-2C39-5A9A-5CC87CC5018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126" b="4126"/>
          <a:stretch>
            <a:fillRect/>
          </a:stretch>
        </p:blipFill>
        <p:spPr>
          <a:xfrm>
            <a:off x="711200" y="-1"/>
            <a:ext cx="106426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719587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32244F06EC87E43BA8C94E8D340A0F5" ma:contentTypeVersion="33" ma:contentTypeDescription="Vytvoří nový dokument" ma:contentTypeScope="" ma:versionID="6a8adf75bf7f12daa73ccba4ce71f083">
  <xsd:schema xmlns:xsd="http://www.w3.org/2001/XMLSchema" xmlns:xs="http://www.w3.org/2001/XMLSchema" xmlns:p="http://schemas.microsoft.com/office/2006/metadata/properties" xmlns:ns2="bf2f443a-4189-47d3-a850-bf01ce894ae4" xmlns:ns3="98f728c7-626e-4410-89c2-c8d666780af6" targetNamespace="http://schemas.microsoft.com/office/2006/metadata/properties" ma:root="true" ma:fieldsID="67a720d7cadcc8ed2041df4885beb042" ns2:_="" ns3:_="">
    <xsd:import namespace="bf2f443a-4189-47d3-a850-bf01ce894ae4"/>
    <xsd:import namespace="98f728c7-626e-4410-89c2-c8d666780a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3:TaxKeywordTaxHTField" minOccurs="0"/>
                <xsd:element ref="ns3:TaxCatchAll" minOccurs="0"/>
                <xsd:element ref="ns2:d423361e27214da8a72b59d69548bcfb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g1f538ae62054df7a6ccd7bb48229db5" minOccurs="0"/>
                <xsd:element ref="ns2:MediaServiceObjectDetectorVersions" minOccurs="0"/>
                <xsd:element ref="ns2:MediaServiceSearchProperties" minOccurs="0"/>
                <xsd:element ref="ns2:_Flow_SignoffStatu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2f443a-4189-47d3-a850-bf01ce894a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423361e27214da8a72b59d69548bcfb" ma:index="16" nillable="true" ma:taxonomy="true" ma:internalName="d423361e27214da8a72b59d69548bcfb" ma:taxonomyFieldName="Testovac_x00ed__x0020_metadata" ma:displayName="Typ dokumentu" ma:default="" ma:fieldId="{d423361e-2721-4da8-a72b-59d69548bcfb}" ma:sspId="716a4519-f6cf-47c8-a9dd-1933f5d90ce2" ma:termSetId="736871f6-960b-45c4-b1a9-01293bb5bb9a" ma:anchorId="26898424-813a-4a13-848a-73418480914d" ma:open="false" ma:isKeyword="false">
      <xsd:complexType>
        <xsd:sequence>
          <xsd:element ref="pc:Terms" minOccurs="0" maxOccurs="1"/>
        </xsd:sequence>
      </xsd:complexType>
    </xsd:element>
    <xsd:element name="lcf76f155ced4ddcb4097134ff3c332f" ma:index="18" nillable="true" ma:taxonomy="true" ma:internalName="lcf76f155ced4ddcb4097134ff3c332f" ma:taxonomyFieldName="MediaServiceImageTags" ma:displayName="Značky obrázků" ma:readOnly="false" ma:fieldId="{5cf76f15-5ced-4ddc-b409-7134ff3c332f}" ma:taxonomyMulti="true" ma:sspId="716a4519-f6cf-47c8-a9dd-1933f5d90ce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6" nillable="true" ma:displayName="Location" ma:indexed="true" ma:internalName="MediaServiceLocation" ma:readOnly="true">
      <xsd:simpleType>
        <xsd:restriction base="dms:Text"/>
      </xsd:simpleType>
    </xsd:element>
    <xsd:element name="g1f538ae62054df7a6ccd7bb48229db5" ma:index="28" nillable="true" ma:taxonomy="true" ma:internalName="g1f538ae62054df7a6ccd7bb48229db5" ma:taxonomyFieldName="Techinfo" ma:displayName="Techinfo" ma:default="" ma:fieldId="{01f538ae-6205-4df7-a6cc-d7bb48229db5}" ma:sspId="716a4519-f6cf-47c8-a9dd-1933f5d90ce2" ma:termSetId="91707658-902e-4bfc-a854-73198480a57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ObjectDetectorVersions" ma:index="2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Flow_SignoffStatus" ma:index="31" nillable="true" ma:displayName="Stav odsouhlasení" ma:internalName="_x0024_Resources_x003a_core_x002c_Signoff_Status">
      <xsd:simpleType>
        <xsd:restriction base="dms:Text"/>
      </xsd:simpleType>
    </xsd:element>
    <xsd:element name="MediaServiceBillingMetadata" ma:index="3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f728c7-626e-4410-89c2-c8d666780af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KeywordTaxHTField" ma:index="13" nillable="true" ma:taxonomy="true" ma:internalName="TaxKeywordTaxHTField" ma:taxonomyFieldName="TaxKeyword" ma:displayName="Podniková klíčová slova" ma:fieldId="{23f27201-bee3-471e-b2e7-b64fd8b7ca38}" ma:taxonomyMulti="true" ma:sspId="716a4519-f6cf-47c8-a9dd-1933f5d90ce2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15074b78-4f0b-4571-b6ab-07813551ceda}" ma:internalName="TaxCatchAll" ma:showField="CatchAllData" ma:web="98f728c7-626e-4410-89c2-c8d666780a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1f538ae62054df7a6ccd7bb48229db5 xmlns="bf2f443a-4189-47d3-a850-bf01ce894ae4">
      <Terms xmlns="http://schemas.microsoft.com/office/infopath/2007/PartnerControls"/>
    </g1f538ae62054df7a6ccd7bb48229db5>
    <TaxCatchAll xmlns="98f728c7-626e-4410-89c2-c8d666780af6" xsi:nil="true"/>
    <d423361e27214da8a72b59d69548bcfb xmlns="bf2f443a-4189-47d3-a850-bf01ce894ae4">
      <Terms xmlns="http://schemas.microsoft.com/office/infopath/2007/PartnerControls"/>
    </d423361e27214da8a72b59d69548bcfb>
    <TaxKeywordTaxHTField xmlns="98f728c7-626e-4410-89c2-c8d666780af6">
      <Terms xmlns="http://schemas.microsoft.com/office/infopath/2007/PartnerControls"/>
    </TaxKeywordTaxHTField>
    <lcf76f155ced4ddcb4097134ff3c332f xmlns="bf2f443a-4189-47d3-a850-bf01ce894ae4">
      <Terms xmlns="http://schemas.microsoft.com/office/infopath/2007/PartnerControls"/>
    </lcf76f155ced4ddcb4097134ff3c332f>
    <_Flow_SignoffStatus xmlns="bf2f443a-4189-47d3-a850-bf01ce894ae4" xsi:nil="true"/>
  </documentManagement>
</p:properties>
</file>

<file path=customXml/itemProps1.xml><?xml version="1.0" encoding="utf-8"?>
<ds:datastoreItem xmlns:ds="http://schemas.openxmlformats.org/officeDocument/2006/customXml" ds:itemID="{BE75687D-F56A-44C1-8691-50E3718717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2f443a-4189-47d3-a850-bf01ce894ae4"/>
    <ds:schemaRef ds:uri="98f728c7-626e-4410-89c2-c8d666780af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36250D-FC8D-442B-8FDF-88FF930A4F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D16363-B166-4A26-BD72-CDD7EA1FE534}">
  <ds:schemaRefs>
    <ds:schemaRef ds:uri="http://purl.org/dc/elements/1.1/"/>
    <ds:schemaRef ds:uri="http://purl.org/dc/terms/"/>
    <ds:schemaRef ds:uri="bf2f443a-4189-47d3-a850-bf01ce894ae4"/>
    <ds:schemaRef ds:uri="98f728c7-626e-4410-89c2-c8d666780af6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8fbdaf12-ffce-4272-ac2b-1e724de30215}" enabled="0" method="" siteId="{8fbdaf12-ffce-4272-ac2b-1e724de3021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558</Words>
  <Application>Microsoft Office PowerPoint</Application>
  <PresentationFormat>Širokoúhlá obrazovka</PresentationFormat>
  <Paragraphs>112</Paragraphs>
  <Slides>17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Courier New</vt:lpstr>
      <vt:lpstr>Courier New,monospace</vt:lpstr>
      <vt:lpstr>Source Sans Pro</vt:lpstr>
      <vt:lpstr>Source Sans Pro Black</vt:lpstr>
      <vt:lpstr>Ubuntu</vt:lpstr>
      <vt:lpstr>Motív balíka Office</vt:lpstr>
      <vt:lpstr>Prezentace aplikace PowerPoint</vt:lpstr>
      <vt:lpstr>Novinky v aplikaci  Bakaláři 2025</vt:lpstr>
      <vt:lpstr>2025</vt:lpstr>
      <vt:lpstr>2025</vt:lpstr>
      <vt:lpstr>Modernizace Bakalářů – přechod z desktopu do webu</vt:lpstr>
      <vt:lpstr>Připravujeme  2026</vt:lpstr>
      <vt:lpstr>Prezentace aplikace PowerPoint</vt:lpstr>
      <vt:lpstr>Prezentace aplikace PowerPoint</vt:lpstr>
      <vt:lpstr>Prezentace aplikace PowerPoint</vt:lpstr>
      <vt:lpstr>Novinky v aplikaci  Škola Online 2025</vt:lpstr>
      <vt:lpstr>Co konkrétně jsme změnili?</vt:lpstr>
      <vt:lpstr>Co konkrétně jsme změnili?</vt:lpstr>
      <vt:lpstr>Připravujeme 2026 </vt:lpstr>
      <vt:lpstr>Plán 2026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Réka</dc:creator>
  <cp:lastModifiedBy>Ondřej Košek</cp:lastModifiedBy>
  <cp:revision>5</cp:revision>
  <dcterms:created xsi:type="dcterms:W3CDTF">2024-10-23T18:25:37Z</dcterms:created>
  <dcterms:modified xsi:type="dcterms:W3CDTF">2025-10-07T06:56:58Z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0x010100732244F06EC87E43BA8C94E8D340A0F5</vt:lpwstr>
  </property>
  <property fmtid="{D5CDD505-2E9C-101B-9397-08002B2CF9AE}" pid="3" name="Techinfo">
    <vt:lpwstr/>
  </property>
  <property fmtid="{D5CDD505-2E9C-101B-9397-08002B2CF9AE}" pid="4" name="TaxKeyword">
    <vt:lpwstr/>
  </property>
  <property fmtid="{D5CDD505-2E9C-101B-9397-08002B2CF9AE}" pid="5" name="Testovací metadata">
    <vt:lpwstr/>
  </property>
  <property fmtid="{D5CDD505-2E9C-101B-9397-08002B2CF9AE}" pid="6" name="Testovac_x00ed__x0020_metadata">
    <vt:lpwstr/>
  </property>
  <property fmtid="{D5CDD505-2E9C-101B-9397-08002B2CF9AE}" pid="7" name="MediaServiceImageTags">
    <vt:lpwstr/>
  </property>
</Properties>
</file>