
<file path=[Content_Types].xml><?xml version="1.0" encoding="utf-8"?>
<Types xmlns="http://schemas.openxmlformats.org/package/2006/content-types">
  <Default Extension="emf" ContentType="image/x-emf"/>
  <Default Extension="png" ContentType="image/png"/>
  <Default Extension="rels" ContentType="application/vnd.openxmlformats-package.relationships+xml"/>
  <Default Extension="svg" ContentType="image/svg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1.xml" ContentType="application/vnd.openxmlformats-officedocument.themeOverride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heme/themeOverride2.xml" ContentType="application/vnd.openxmlformats-officedocument.themeOverride+xml"/>
  <Override PartName="/ppt/drawings/drawing2.xml" ContentType="application/vnd.openxmlformats-officedocument.drawingml.chartshapes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theme/themeOverride3.xml" ContentType="application/vnd.openxmlformats-officedocument.themeOverr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theme/themeOverride4.xml" ContentType="application/vnd.openxmlformats-officedocument.themeOverride+xml"/>
  <Override PartName="/ppt/drawings/drawing3.xml" ContentType="application/vnd.openxmlformats-officedocument.drawingml.chartshapes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drawings/drawing4.xml" ContentType="application/vnd.openxmlformats-officedocument.drawingml.chartshapes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theme/themeOverride5.xml" ContentType="application/vnd.openxmlformats-officedocument.themeOverride+xml"/>
  <Override PartName="/ppt/drawings/drawing5.xml" ContentType="application/vnd.openxmlformats-officedocument.drawingml.chartshapes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theme/themeOverride6.xml" ContentType="application/vnd.openxmlformats-officedocument.themeOverrid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theme/themeOverride7.xml" ContentType="application/vnd.openxmlformats-officedocument.themeOverride+xml"/>
  <Override PartName="/ppt/charts/chart10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theme/themeOverride8.xml" ContentType="application/vnd.openxmlformats-officedocument.themeOverride+xml"/>
  <Override PartName="/ppt/charts/chart11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theme/themeOverride9.xml" ContentType="application/vnd.openxmlformats-officedocument.themeOverride+xml"/>
  <Override PartName="/ppt/drawings/drawing6.xml" ContentType="application/vnd.openxmlformats-officedocument.drawingml.chartshapes+xml"/>
  <Override PartName="/ppt/charts/chart12.xml" ContentType="application/vnd.openxmlformats-officedocument.drawingml.chart+xml"/>
  <Override PartName="/ppt/charts/style12.xml" ContentType="application/vnd.ms-office.chartstyle+xml"/>
  <Override PartName="/ppt/charts/colors12.xml" ContentType="application/vnd.ms-office.chartcolorstyle+xml"/>
  <Override PartName="/ppt/theme/themeOverride10.xml" ContentType="application/vnd.openxmlformats-officedocument.themeOverride+xml"/>
  <Override PartName="/ppt/charts/chart13.xml" ContentType="application/vnd.openxmlformats-officedocument.drawingml.chart+xml"/>
  <Override PartName="/ppt/charts/style13.xml" ContentType="application/vnd.ms-office.chartstyle+xml"/>
  <Override PartName="/ppt/charts/colors13.xml" ContentType="application/vnd.ms-office.chartcolorstyle+xml"/>
  <Override PartName="/ppt/theme/themeOverride11.xml" ContentType="application/vnd.openxmlformats-officedocument.themeOverride+xml"/>
  <Override PartName="/ppt/charts/chart14.xml" ContentType="application/vnd.openxmlformats-officedocument.drawingml.chart+xml"/>
  <Override PartName="/ppt/charts/style14.xml" ContentType="application/vnd.ms-office.chartstyle+xml"/>
  <Override PartName="/ppt/charts/colors14.xml" ContentType="application/vnd.ms-office.chartcolorstyle+xml"/>
  <Override PartName="/ppt/theme/themeOverride12.xml" ContentType="application/vnd.openxmlformats-officedocument.themeOverride+xml"/>
  <Override PartName="/ppt/charts/chart15.xml" ContentType="application/vnd.openxmlformats-officedocument.drawingml.chart+xml"/>
  <Override PartName="/ppt/charts/style15.xml" ContentType="application/vnd.ms-office.chartstyle+xml"/>
  <Override PartName="/ppt/charts/colors15.xml" ContentType="application/vnd.ms-office.chartcolorstyle+xml"/>
  <Override PartName="/ppt/theme/themeOverride13.xml" ContentType="application/vnd.openxmlformats-officedocument.themeOverride+xml"/>
  <Override PartName="/ppt/drawings/drawing7.xml" ContentType="application/vnd.openxmlformats-officedocument.drawingml.chartshapes+xml"/>
  <Override PartName="/ppt/charts/chart16.xml" ContentType="application/vnd.openxmlformats-officedocument.drawingml.chart+xml"/>
  <Override PartName="/ppt/charts/style16.xml" ContentType="application/vnd.ms-office.chartstyle+xml"/>
  <Override PartName="/ppt/charts/colors16.xml" ContentType="application/vnd.ms-office.chartcolorstyle+xml"/>
  <Override PartName="/ppt/theme/themeOverride14.xml" ContentType="application/vnd.openxmlformats-officedocument.themeOverride+xml"/>
  <Override PartName="/ppt/charts/chart17.xml" ContentType="application/vnd.openxmlformats-officedocument.drawingml.chart+xml"/>
  <Override PartName="/ppt/charts/style17.xml" ContentType="application/vnd.ms-office.chartstyle+xml"/>
  <Override PartName="/ppt/charts/colors17.xml" ContentType="application/vnd.ms-office.chartcolorstyle+xml"/>
  <Override PartName="/ppt/theme/themeOverride15.xml" ContentType="application/vnd.openxmlformats-officedocument.themeOverride+xml"/>
  <Override PartName="/ppt/charts/chart18.xml" ContentType="application/vnd.openxmlformats-officedocument.drawingml.chart+xml"/>
  <Override PartName="/ppt/charts/style18.xml" ContentType="application/vnd.ms-office.chartstyle+xml"/>
  <Override PartName="/ppt/charts/colors18.xml" ContentType="application/vnd.ms-office.chartcolorstyle+xml"/>
  <Override PartName="/ppt/theme/themeOverride16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  <p:sldMasterId id="2147483702" r:id="rId2"/>
  </p:sldMasterIdLst>
  <p:notesMasterIdLst>
    <p:notesMasterId r:id="rId27"/>
  </p:notesMasterIdLst>
  <p:sldIdLst>
    <p:sldId id="257" r:id="rId3"/>
    <p:sldId id="382" r:id="rId4"/>
    <p:sldId id="393" r:id="rId5"/>
    <p:sldId id="386" r:id="rId6"/>
    <p:sldId id="367" r:id="rId7"/>
    <p:sldId id="384" r:id="rId8"/>
    <p:sldId id="387" r:id="rId9"/>
    <p:sldId id="383" r:id="rId10"/>
    <p:sldId id="385" r:id="rId11"/>
    <p:sldId id="378" r:id="rId12"/>
    <p:sldId id="388" r:id="rId13"/>
    <p:sldId id="392" r:id="rId14"/>
    <p:sldId id="390" r:id="rId15"/>
    <p:sldId id="376" r:id="rId16"/>
    <p:sldId id="389" r:id="rId17"/>
    <p:sldId id="368" r:id="rId18"/>
    <p:sldId id="394" r:id="rId19"/>
    <p:sldId id="395" r:id="rId20"/>
    <p:sldId id="370" r:id="rId21"/>
    <p:sldId id="391" r:id="rId22"/>
    <p:sldId id="373" r:id="rId23"/>
    <p:sldId id="380" r:id="rId24"/>
    <p:sldId id="397" r:id="rId25"/>
    <p:sldId id="398" r:id="rId2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leňhová Michaela" initials="KM" lastIdx="44" clrIdx="0">
    <p:extLst>
      <p:ext uri="{19B8F6BF-5375-455C-9EA6-DF929625EA0E}">
        <p15:presenceInfo xmlns:p15="http://schemas.microsoft.com/office/powerpoint/2012/main" userId="S-1-5-21-3754494544-1099302814-2460100366-12237" providerId="AD"/>
      </p:ext>
    </p:extLst>
  </p:cmAuthor>
  <p:cmAuthor id="2" name="Lehečka Marek" initials="LM" lastIdx="9" clrIdx="1">
    <p:extLst>
      <p:ext uri="{19B8F6BF-5375-455C-9EA6-DF929625EA0E}">
        <p15:presenceInfo xmlns:p15="http://schemas.microsoft.com/office/powerpoint/2012/main" userId="S-1-5-21-3754494544-1099302814-2460100366-9525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9900"/>
    <a:srgbClr val="F0E146"/>
    <a:srgbClr val="49CFAE"/>
    <a:srgbClr val="004182"/>
    <a:srgbClr val="996633"/>
    <a:srgbClr val="60E146"/>
    <a:srgbClr val="006EC0"/>
    <a:srgbClr val="385D8B"/>
    <a:srgbClr val="56687F"/>
    <a:srgbClr val="ACE94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E3FDE45-AF77-4B5C-9715-49D594BDF05E}" styleName="Světlý styl 1 – zvýraznění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5DA37D80-6434-44D0-A028-1B22A696006F}" styleName="Světlý styl 3 – zvýraznění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46F890A9-2807-4EBB-B81D-B2AA78EC7F39}" styleName="Tmavý styl 2 – zvýraznění 5/zvýraznění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B301B821-A1FF-4177-AEE7-76D212191A09}" styleName="Střední styl 1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Světlý styl 2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3B4B98B0-60AC-42C2-AFA5-B58CD77FA1E5}" styleName="Světlý styl 1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284E427A-3D55-4303-BF80-6455036E1DE7}" styleName="Styl s motivem 1 – zvýraznění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DF18680-E054-41AD-8BC1-D1AEF772440D}" styleName="Střední styl 2 – zvýraznění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6E25E649-3F16-4E02-A733-19D2CDBF48F0}" styleName="Střední styl 3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Světlý styl 3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69C7853C-536D-4A76-A0AE-DD22124D55A5}" styleName="Styl s motivem 1 – zvýraznění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8FB837D-C827-4EFA-A057-4D05807E0F7C}" styleName="Styl s motivem 1 – zvýraznění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0660B408-B3CF-4A94-85FC-2B1E0A45F4A2}" styleName="Tmavý styl 2 – zvýraznění 1/zvýraznění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91EBBBCC-DAD2-459C-BE2E-F6DE35CF9A28}" styleName="Tmavý styl 2 – zvýraznění 3/zvýraznění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35758FB7-9AC5-4552-8A53-C91805E547FA}" styleName="Styl s motivem 1 – zvýraznění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22838BEF-8BB2-4498-84A7-C5851F593DF1}" styleName="Střední styl 4 – zvýraznění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D113A9D2-9D6B-4929-AA2D-F23B5EE8CBE7}" styleName="Styl s motivem 2 – zvýraznění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D7AC3CCA-C797-4891-BE02-D94E43425B78}" styleName="Styl Středně sytá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616DA210-FB5B-4158-B5E0-FEB733F419BA}" styleName="Styl Světlá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E8034E78-7F5D-4C2E-B375-FC64B27BC917}" styleName="Styl Tmavá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5202B0CA-FC54-4496-8BCA-5EF66A818D29}" styleName="Styl Tmavá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793D81CF-94F2-401A-BA57-92F5A7B2D0C5}" styleName="Styl Středně sytá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9D7B26C5-4107-4FEC-AEDC-1716B250A1EF}" styleName="Styl Světlá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397" autoAdjust="0"/>
    <p:restoredTop sz="94660"/>
  </p:normalViewPr>
  <p:slideViewPr>
    <p:cSldViewPr snapToGrid="0">
      <p:cViewPr varScale="1">
        <p:scale>
          <a:sx n="60" d="100"/>
          <a:sy n="60" d="100"/>
        </p:scale>
        <p:origin x="1588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081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commentAuthors" Target="commentAuthor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1.xml"/><Relationship Id="rId1" Type="http://schemas.microsoft.com/office/2011/relationships/chartStyle" Target="style1.xml"/><Relationship Id="rId5" Type="http://schemas.openxmlformats.org/officeDocument/2006/relationships/chartUserShapes" Target="../drawings/drawing1.xml"/><Relationship Id="rId4" Type="http://schemas.openxmlformats.org/officeDocument/2006/relationships/oleObject" Target="file:///C:\Users\zelena\work\MZ\ANALYZY\OBOROVE_ANALYZY\MZ_JPZ_prumyslovky_obory_grafy.xlsx" TargetMode="Externa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.xml"/><Relationship Id="rId2" Type="http://schemas.microsoft.com/office/2011/relationships/chartColorStyle" Target="colors2.xml"/><Relationship Id="rId1" Type="http://schemas.microsoft.com/office/2011/relationships/chartStyle" Target="style2.xml"/><Relationship Id="rId5" Type="http://schemas.openxmlformats.org/officeDocument/2006/relationships/chartUserShapes" Target="../drawings/drawing2.xml"/><Relationship Id="rId4" Type="http://schemas.openxmlformats.org/officeDocument/2006/relationships/oleObject" Target="file:///C:\Users\zelena\work\MZ\ANALYZY\OBOROVE_ANALYZY\MZ_JPZ_prumyslovky_obory_grafy.xlsx" TargetMode="Externa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3.xml"/><Relationship Id="rId2" Type="http://schemas.microsoft.com/office/2011/relationships/chartColorStyle" Target="colors3.xml"/><Relationship Id="rId1" Type="http://schemas.microsoft.com/office/2011/relationships/chartStyle" Target="style3.xml"/><Relationship Id="rId4" Type="http://schemas.openxmlformats.org/officeDocument/2006/relationships/oleObject" Target="file:///C:\Users\zelena\work\MZ\ANALYZY\OBOROVE_ANALYZY\MZ_JPZ_prumyslovky_obory_grafy.xlsx" TargetMode="Externa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4.xml"/><Relationship Id="rId2" Type="http://schemas.microsoft.com/office/2011/relationships/chartColorStyle" Target="colors4.xml"/><Relationship Id="rId1" Type="http://schemas.microsoft.com/office/2011/relationships/chartStyle" Target="style4.xml"/><Relationship Id="rId5" Type="http://schemas.openxmlformats.org/officeDocument/2006/relationships/chartUserShapes" Target="../drawings/drawing3.xml"/><Relationship Id="rId4" Type="http://schemas.openxmlformats.org/officeDocument/2006/relationships/oleObject" Target="file:///C:\Users\zelena\work\MZ\ANALYZY\OBOROVE_ANALYZY\MZ_JPZ_prumyslovky_obory_grafy.xlsx" TargetMode="Externa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zelena\work\MZ\ANALYZY\OBOROVE_ANALYZY\MZ_JPZ_prumyslovky_obory_grafy.xlsx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zelena\work\MZ\ANALYZY\OBOROVE_ANALYZY\MZ_JPZ_prumyslovky_obory_grafy.xlsx" TargetMode="External"/><Relationship Id="rId2" Type="http://schemas.microsoft.com/office/2011/relationships/chartColorStyle" Target="colors6.xml"/><Relationship Id="rId1" Type="http://schemas.microsoft.com/office/2011/relationships/chartStyle" Target="style6.xml"/><Relationship Id="rId4" Type="http://schemas.openxmlformats.org/officeDocument/2006/relationships/chartUserShapes" Target="../drawings/drawing4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5.xml"/><Relationship Id="rId2" Type="http://schemas.microsoft.com/office/2011/relationships/chartColorStyle" Target="colors7.xml"/><Relationship Id="rId1" Type="http://schemas.microsoft.com/office/2011/relationships/chartStyle" Target="style7.xml"/><Relationship Id="rId5" Type="http://schemas.openxmlformats.org/officeDocument/2006/relationships/chartUserShapes" Target="../drawings/drawing5.xml"/><Relationship Id="rId4" Type="http://schemas.openxmlformats.org/officeDocument/2006/relationships/oleObject" Target="file:///C:\Users\zelena\work\MZ\ANALYZY\OBOROVE_ANALYZY\MZ_JPZ_prumyslovky_obory_grafy.xlsx" TargetMode="Externa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6.xml"/><Relationship Id="rId2" Type="http://schemas.microsoft.com/office/2011/relationships/chartColorStyle" Target="colors8.xml"/><Relationship Id="rId1" Type="http://schemas.microsoft.com/office/2011/relationships/chartStyle" Target="style8.xml"/><Relationship Id="rId4" Type="http://schemas.openxmlformats.org/officeDocument/2006/relationships/oleObject" Target="file:///C:\Users\zelena\work\MZ\prehledy\MZ11-25_grafy_ZZ.xlsx" TargetMode="Externa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7.xml"/><Relationship Id="rId2" Type="http://schemas.microsoft.com/office/2011/relationships/chartColorStyle" Target="colors9.xml"/><Relationship Id="rId1" Type="http://schemas.microsoft.com/office/2011/relationships/chartStyle" Target="style9.xml"/><Relationship Id="rId4" Type="http://schemas.openxmlformats.org/officeDocument/2006/relationships/oleObject" Target="file:///C:\Users\zelena\work\MZ\ANALYZY\OBOROVE_ANALYZY\MZ_JPZ_prumyslovky_obory_grafy.xlsx" TargetMode="Externa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8.xml"/><Relationship Id="rId2" Type="http://schemas.microsoft.com/office/2011/relationships/chartColorStyle" Target="colors10.xml"/><Relationship Id="rId1" Type="http://schemas.microsoft.com/office/2011/relationships/chartStyle" Target="style10.xml"/><Relationship Id="rId4" Type="http://schemas.openxmlformats.org/officeDocument/2006/relationships/oleObject" Target="file:///C:\Users\zelena\work\MZ\ANALYZY\OBOROVE_ANALYZY\MZ_JPZ_prumyslovky_obory_grafy.xlsx" TargetMode="Externa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9.xml"/><Relationship Id="rId2" Type="http://schemas.microsoft.com/office/2011/relationships/chartColorStyle" Target="colors11.xml"/><Relationship Id="rId1" Type="http://schemas.microsoft.com/office/2011/relationships/chartStyle" Target="style11.xml"/><Relationship Id="rId5" Type="http://schemas.openxmlformats.org/officeDocument/2006/relationships/chartUserShapes" Target="../drawings/drawing6.xml"/><Relationship Id="rId4" Type="http://schemas.openxmlformats.org/officeDocument/2006/relationships/oleObject" Target="file:///C:\Users\zelena\work\MZ\prehledy\MZ11-25_grafy_ZZ.xlsx" TargetMode="External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0.xml"/><Relationship Id="rId2" Type="http://schemas.microsoft.com/office/2011/relationships/chartColorStyle" Target="colors12.xml"/><Relationship Id="rId1" Type="http://schemas.microsoft.com/office/2011/relationships/chartStyle" Target="style12.xml"/><Relationship Id="rId4" Type="http://schemas.openxmlformats.org/officeDocument/2006/relationships/oleObject" Target="file:///C:\Users\zelena\work\MZ\prehledy\MZ11-25_grafy_ZZ.xlsx" TargetMode="External"/></Relationships>
</file>

<file path=ppt/charts/_rels/chart13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1.xml"/><Relationship Id="rId2" Type="http://schemas.microsoft.com/office/2011/relationships/chartColorStyle" Target="colors13.xml"/><Relationship Id="rId1" Type="http://schemas.microsoft.com/office/2011/relationships/chartStyle" Target="style13.xml"/><Relationship Id="rId4" Type="http://schemas.openxmlformats.org/officeDocument/2006/relationships/oleObject" Target="file:///C:\Users\zelena\work\MZ\ANALYZY\OBOROVE_ANALYZY\MZ_JPZ_prumyslovky_obory_grafy.xlsx" TargetMode="External"/></Relationships>
</file>

<file path=ppt/charts/_rels/chart14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2.xml"/><Relationship Id="rId2" Type="http://schemas.microsoft.com/office/2011/relationships/chartColorStyle" Target="colors14.xml"/><Relationship Id="rId1" Type="http://schemas.microsoft.com/office/2011/relationships/chartStyle" Target="style14.xml"/><Relationship Id="rId4" Type="http://schemas.openxmlformats.org/officeDocument/2006/relationships/oleObject" Target="file:///C:\Users\zelena\work\MZ\ANALYZY\OBOROVE_ANALYZY\MZ_JPZ_prumyslovky_obory_grafy.xlsx" TargetMode="External"/></Relationships>
</file>

<file path=ppt/charts/_rels/chart15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3.xml"/><Relationship Id="rId2" Type="http://schemas.microsoft.com/office/2011/relationships/chartColorStyle" Target="colors15.xml"/><Relationship Id="rId1" Type="http://schemas.microsoft.com/office/2011/relationships/chartStyle" Target="style15.xml"/><Relationship Id="rId5" Type="http://schemas.openxmlformats.org/officeDocument/2006/relationships/chartUserShapes" Target="../drawings/drawing7.xml"/><Relationship Id="rId4" Type="http://schemas.openxmlformats.org/officeDocument/2006/relationships/oleObject" Target="file:///C:\Users\zelena\work\MZ\prehledy\MZ11-25_grafy_ZZ.xlsx" TargetMode="External"/></Relationships>
</file>

<file path=ppt/charts/_rels/chart16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4.xml"/><Relationship Id="rId2" Type="http://schemas.microsoft.com/office/2011/relationships/chartColorStyle" Target="colors16.xml"/><Relationship Id="rId1" Type="http://schemas.microsoft.com/office/2011/relationships/chartStyle" Target="style16.xml"/><Relationship Id="rId4" Type="http://schemas.openxmlformats.org/officeDocument/2006/relationships/oleObject" Target="file:///C:\Users\zelena\work\MZ\prehledy\MZ11-25_grafy_ZZ.xlsx" TargetMode="External"/></Relationships>
</file>

<file path=ppt/charts/_rels/chart17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5.xml"/><Relationship Id="rId2" Type="http://schemas.microsoft.com/office/2011/relationships/chartColorStyle" Target="colors17.xml"/><Relationship Id="rId1" Type="http://schemas.microsoft.com/office/2011/relationships/chartStyle" Target="style17.xml"/><Relationship Id="rId4" Type="http://schemas.openxmlformats.org/officeDocument/2006/relationships/oleObject" Target="file:///C:\Users\zelena\work\MZ\ANALYZY\OBOROVE_ANALYZY\MZ_JPZ_prumyslovky_obory_grafy.xlsx" TargetMode="External"/></Relationships>
</file>

<file path=ppt/charts/_rels/chart18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6.xml"/><Relationship Id="rId2" Type="http://schemas.microsoft.com/office/2011/relationships/chartColorStyle" Target="colors18.xml"/><Relationship Id="rId1" Type="http://schemas.microsoft.com/office/2011/relationships/chartStyle" Target="style18.xml"/><Relationship Id="rId4" Type="http://schemas.openxmlformats.org/officeDocument/2006/relationships/oleObject" Target="file:///C:\Users\zelena\work\MZ\prehledy\MZ11-25_grafy_ZZ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11449011119581741"/>
          <c:y val="0.11405310088154773"/>
          <c:w val="0.8474232699748121"/>
          <c:h val="0.49862974517023667"/>
        </c:manualLayout>
      </c:layout>
      <c:barChart>
        <c:barDir val="col"/>
        <c:grouping val="clustered"/>
        <c:varyColors val="0"/>
        <c:ser>
          <c:idx val="2"/>
          <c:order val="2"/>
          <c:tx>
            <c:strRef>
              <c:f>'PZ-GRAFY-počet'!$N$2:$N$3</c:f>
              <c:strCache>
                <c:ptCount val="2"/>
                <c:pt idx="0">
                  <c:v>přihlášeni</c:v>
                </c:pt>
                <c:pt idx="1">
                  <c:v>2024</c:v>
                </c:pt>
              </c:strCache>
            </c:strRef>
          </c:tx>
          <c:spPr>
            <a:solidFill>
              <a:schemeClr val="bg1">
                <a:lumMod val="65000"/>
                <a:alpha val="50000"/>
              </a:schemeClr>
            </a:solidFill>
            <a:ln>
              <a:noFill/>
            </a:ln>
            <a:effectLst/>
          </c:spPr>
          <c:invertIfNegative val="0"/>
          <c:cat>
            <c:strRef>
              <c:f>'PZ-GRAFY-počet'!$G$48:$G$67</c:f>
              <c:strCache>
                <c:ptCount val="20"/>
                <c:pt idx="0">
                  <c:v>78-42-M/01 - Technické lyceum</c:v>
                </c:pt>
                <c:pt idx="1">
                  <c:v>Informatické obory</c:v>
                </c:pt>
                <c:pt idx="2">
                  <c:v>Elektrotechnika, telekom. a výpočet. technika</c:v>
                </c:pt>
                <c:pt idx="3">
                  <c:v>Stavebnictví, geodézie a kartografie</c:v>
                </c:pt>
                <c:pt idx="4">
                  <c:v>Strojírenství a strojírenská výroba</c:v>
                </c:pt>
                <c:pt idx="5">
                  <c:v>Doprava a spoje</c:v>
                </c:pt>
                <c:pt idx="6">
                  <c:v>Technická chemie a chemie silikátů</c:v>
                </c:pt>
                <c:pt idx="7">
                  <c:v>Speciální a interdisciplinární obory</c:v>
                </c:pt>
                <c:pt idx="8">
                  <c:v>Potravinářství a potravinářská chemie</c:v>
                </c:pt>
                <c:pt idx="9">
                  <c:v>Polygrafie, zpracování papíru, filmu a fotografie</c:v>
                </c:pt>
                <c:pt idx="10">
                  <c:v>Zpracování dřeva a výroba hudebních nástrojů</c:v>
                </c:pt>
                <c:pt idx="11">
                  <c:v>Textilní výroba a oděvnictví</c:v>
                </c:pt>
                <c:pt idx="12">
                  <c:v>Hornictví a hor. geologie, hutnictví a slévárenství</c:v>
                </c:pt>
                <c:pt idx="14">
                  <c:v>Elektrotechnika, telekom. a výpočet. technika</c:v>
                </c:pt>
                <c:pt idx="15">
                  <c:v>Strojírenství a strojírenská výroba</c:v>
                </c:pt>
                <c:pt idx="16">
                  <c:v>Speciální a interdisciplinární obory</c:v>
                </c:pt>
                <c:pt idx="17">
                  <c:v>Zpracování dřeva a výroba hudebních nástrojů</c:v>
                </c:pt>
                <c:pt idx="18">
                  <c:v>Technická chemie a chemie silikátů</c:v>
                </c:pt>
                <c:pt idx="19">
                  <c:v>Hornictví a hor. geologie, hutnictví a slévárenství</c:v>
                </c:pt>
              </c:strCache>
            </c:strRef>
          </c:cat>
          <c:val>
            <c:numRef>
              <c:f>'PZ-GRAFY-počet'!$N$48:$N$67</c:f>
              <c:numCache>
                <c:formatCode>#,##0</c:formatCode>
                <c:ptCount val="20"/>
                <c:pt idx="0">
                  <c:v>3768</c:v>
                </c:pt>
                <c:pt idx="1">
                  <c:v>11987</c:v>
                </c:pt>
                <c:pt idx="2">
                  <c:v>7327</c:v>
                </c:pt>
                <c:pt idx="3">
                  <c:v>6605</c:v>
                </c:pt>
                <c:pt idx="4">
                  <c:v>6273</c:v>
                </c:pt>
                <c:pt idx="5">
                  <c:v>3651</c:v>
                </c:pt>
                <c:pt idx="6">
                  <c:v>1756</c:v>
                </c:pt>
                <c:pt idx="7">
                  <c:v>1030</c:v>
                </c:pt>
                <c:pt idx="8">
                  <c:v>780</c:v>
                </c:pt>
                <c:pt idx="9">
                  <c:v>719</c:v>
                </c:pt>
                <c:pt idx="10">
                  <c:v>528</c:v>
                </c:pt>
                <c:pt idx="11">
                  <c:v>349</c:v>
                </c:pt>
                <c:pt idx="12">
                  <c:v>33</c:v>
                </c:pt>
                <c:pt idx="14">
                  <c:v>5223</c:v>
                </c:pt>
                <c:pt idx="15">
                  <c:v>3584</c:v>
                </c:pt>
                <c:pt idx="16">
                  <c:v>3528</c:v>
                </c:pt>
                <c:pt idx="17">
                  <c:v>424</c:v>
                </c:pt>
                <c:pt idx="18">
                  <c:v>191</c:v>
                </c:pt>
                <c:pt idx="19">
                  <c:v>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366-4027-BAAC-07BB1C4B5B73}"/>
            </c:ext>
          </c:extLst>
        </c:ser>
        <c:ser>
          <c:idx val="3"/>
          <c:order val="3"/>
          <c:tx>
            <c:strRef>
              <c:f>'PZ-GRAFY-počet'!$O$2:$O$3</c:f>
              <c:strCache>
                <c:ptCount val="2"/>
                <c:pt idx="0">
                  <c:v>přihlášeni</c:v>
                </c:pt>
                <c:pt idx="1">
                  <c:v>2025</c:v>
                </c:pt>
              </c:strCache>
            </c:strRef>
          </c:tx>
          <c:spPr>
            <a:solidFill>
              <a:srgbClr val="0070C0">
                <a:alpha val="50000"/>
              </a:srgbClr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4BACC6">
                  <a:lumMod val="75000"/>
                  <a:alpha val="50000"/>
                </a:srgb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4-F366-4027-BAAC-07BB1C4B5B73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ellipsis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rgbClr val="0070C0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'PZ-GRAFY-počet'!$G$48:$G$67</c:f>
              <c:strCache>
                <c:ptCount val="20"/>
                <c:pt idx="0">
                  <c:v>78-42-M/01 - Technické lyceum</c:v>
                </c:pt>
                <c:pt idx="1">
                  <c:v>Informatické obory</c:v>
                </c:pt>
                <c:pt idx="2">
                  <c:v>Elektrotechnika, telekom. a výpočet. technika</c:v>
                </c:pt>
                <c:pt idx="3">
                  <c:v>Stavebnictví, geodézie a kartografie</c:v>
                </c:pt>
                <c:pt idx="4">
                  <c:v>Strojírenství a strojírenská výroba</c:v>
                </c:pt>
                <c:pt idx="5">
                  <c:v>Doprava a spoje</c:v>
                </c:pt>
                <c:pt idx="6">
                  <c:v>Technická chemie a chemie silikátů</c:v>
                </c:pt>
                <c:pt idx="7">
                  <c:v>Speciální a interdisciplinární obory</c:v>
                </c:pt>
                <c:pt idx="8">
                  <c:v>Potravinářství a potravinářská chemie</c:v>
                </c:pt>
                <c:pt idx="9">
                  <c:v>Polygrafie, zpracování papíru, filmu a fotografie</c:v>
                </c:pt>
                <c:pt idx="10">
                  <c:v>Zpracování dřeva a výroba hudebních nástrojů</c:v>
                </c:pt>
                <c:pt idx="11">
                  <c:v>Textilní výroba a oděvnictví</c:v>
                </c:pt>
                <c:pt idx="12">
                  <c:v>Hornictví a hor. geologie, hutnictví a slévárenství</c:v>
                </c:pt>
                <c:pt idx="14">
                  <c:v>Elektrotechnika, telekom. a výpočet. technika</c:v>
                </c:pt>
                <c:pt idx="15">
                  <c:v>Strojírenství a strojírenská výroba</c:v>
                </c:pt>
                <c:pt idx="16">
                  <c:v>Speciální a interdisciplinární obory</c:v>
                </c:pt>
                <c:pt idx="17">
                  <c:v>Zpracování dřeva a výroba hudebních nástrojů</c:v>
                </c:pt>
                <c:pt idx="18">
                  <c:v>Technická chemie a chemie silikátů</c:v>
                </c:pt>
                <c:pt idx="19">
                  <c:v>Hornictví a hor. geologie, hutnictví a slévárenství</c:v>
                </c:pt>
              </c:strCache>
            </c:strRef>
          </c:cat>
          <c:val>
            <c:numRef>
              <c:f>'PZ-GRAFY-počet'!$O$48:$O$67</c:f>
              <c:numCache>
                <c:formatCode>#,##0</c:formatCode>
                <c:ptCount val="20"/>
                <c:pt idx="0">
                  <c:v>4186</c:v>
                </c:pt>
                <c:pt idx="1">
                  <c:v>10982</c:v>
                </c:pt>
                <c:pt idx="2">
                  <c:v>7034</c:v>
                </c:pt>
                <c:pt idx="3">
                  <c:v>6986</c:v>
                </c:pt>
                <c:pt idx="4">
                  <c:v>6620</c:v>
                </c:pt>
                <c:pt idx="5">
                  <c:v>3771</c:v>
                </c:pt>
                <c:pt idx="6">
                  <c:v>1531</c:v>
                </c:pt>
                <c:pt idx="7">
                  <c:v>1044</c:v>
                </c:pt>
                <c:pt idx="8">
                  <c:v>726</c:v>
                </c:pt>
                <c:pt idx="9">
                  <c:v>844</c:v>
                </c:pt>
                <c:pt idx="10">
                  <c:v>697</c:v>
                </c:pt>
                <c:pt idx="11">
                  <c:v>457</c:v>
                </c:pt>
                <c:pt idx="12">
                  <c:v>36</c:v>
                </c:pt>
                <c:pt idx="14">
                  <c:v>5692</c:v>
                </c:pt>
                <c:pt idx="15">
                  <c:v>3734</c:v>
                </c:pt>
                <c:pt idx="16">
                  <c:v>3943</c:v>
                </c:pt>
                <c:pt idx="17">
                  <c:v>466</c:v>
                </c:pt>
                <c:pt idx="18">
                  <c:v>201</c:v>
                </c:pt>
                <c:pt idx="19">
                  <c:v>11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F366-4027-BAAC-07BB1C4B5B7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axId val="1349453151"/>
        <c:axId val="1349452671"/>
      </c:barChart>
      <c:lineChart>
        <c:grouping val="standard"/>
        <c:varyColors val="0"/>
        <c:ser>
          <c:idx val="0"/>
          <c:order val="0"/>
          <c:tx>
            <c:strRef>
              <c:f>'PZ-GRAFY-počet'!$H$2:$H$3</c:f>
              <c:strCache>
                <c:ptCount val="2"/>
                <c:pt idx="0">
                  <c:v>kapacity</c:v>
                </c:pt>
                <c:pt idx="1">
                  <c:v>2024</c:v>
                </c:pt>
              </c:strCache>
            </c:strRef>
          </c:tx>
          <c:spPr>
            <a:ln w="28575" cap="rnd">
              <a:noFill/>
              <a:round/>
            </a:ln>
            <a:effectLst/>
          </c:spPr>
          <c:marker>
            <c:symbol val="triangle"/>
            <c:size val="9"/>
            <c:spPr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</a:ln>
              <a:effectLst/>
            </c:spPr>
          </c:marker>
          <c:cat>
            <c:strRef>
              <c:f>'PZ-GRAFY-počet'!$G$48:$G$67</c:f>
              <c:strCache>
                <c:ptCount val="20"/>
                <c:pt idx="0">
                  <c:v>78-42-M/01 - Technické lyceum</c:v>
                </c:pt>
                <c:pt idx="1">
                  <c:v>Informatické obory</c:v>
                </c:pt>
                <c:pt idx="2">
                  <c:v>Elektrotechnika, telekom. a výpočet. technika</c:v>
                </c:pt>
                <c:pt idx="3">
                  <c:v>Stavebnictví, geodézie a kartografie</c:v>
                </c:pt>
                <c:pt idx="4">
                  <c:v>Strojírenství a strojírenská výroba</c:v>
                </c:pt>
                <c:pt idx="5">
                  <c:v>Doprava a spoje</c:v>
                </c:pt>
                <c:pt idx="6">
                  <c:v>Technická chemie a chemie silikátů</c:v>
                </c:pt>
                <c:pt idx="7">
                  <c:v>Speciální a interdisciplinární obory</c:v>
                </c:pt>
                <c:pt idx="8">
                  <c:v>Potravinářství a potravinářská chemie</c:v>
                </c:pt>
                <c:pt idx="9">
                  <c:v>Polygrafie, zpracování papíru, filmu a fotografie</c:v>
                </c:pt>
                <c:pt idx="10">
                  <c:v>Zpracování dřeva a výroba hudebních nástrojů</c:v>
                </c:pt>
                <c:pt idx="11">
                  <c:v>Textilní výroba a oděvnictví</c:v>
                </c:pt>
                <c:pt idx="12">
                  <c:v>Hornictví a hor. geologie, hutnictví a slévárenství</c:v>
                </c:pt>
                <c:pt idx="14">
                  <c:v>Elektrotechnika, telekom. a výpočet. technika</c:v>
                </c:pt>
                <c:pt idx="15">
                  <c:v>Strojírenství a strojírenská výroba</c:v>
                </c:pt>
                <c:pt idx="16">
                  <c:v>Speciální a interdisciplinární obory</c:v>
                </c:pt>
                <c:pt idx="17">
                  <c:v>Zpracování dřeva a výroba hudebních nástrojů</c:v>
                </c:pt>
                <c:pt idx="18">
                  <c:v>Technická chemie a chemie silikátů</c:v>
                </c:pt>
                <c:pt idx="19">
                  <c:v>Hornictví a hor. geologie, hutnictví a slévárenství</c:v>
                </c:pt>
              </c:strCache>
            </c:strRef>
          </c:cat>
          <c:val>
            <c:numRef>
              <c:f>'PZ-GRAFY-počet'!$H$48:$H$67</c:f>
              <c:numCache>
                <c:formatCode>General</c:formatCode>
                <c:ptCount val="20"/>
                <c:pt idx="0">
                  <c:v>1546</c:v>
                </c:pt>
                <c:pt idx="1">
                  <c:v>5450</c:v>
                </c:pt>
                <c:pt idx="2">
                  <c:v>3404</c:v>
                </c:pt>
                <c:pt idx="3">
                  <c:v>3226</c:v>
                </c:pt>
                <c:pt idx="4">
                  <c:v>3445</c:v>
                </c:pt>
                <c:pt idx="5">
                  <c:v>1546</c:v>
                </c:pt>
                <c:pt idx="6">
                  <c:v>718</c:v>
                </c:pt>
                <c:pt idx="7">
                  <c:v>385</c:v>
                </c:pt>
                <c:pt idx="8">
                  <c:v>470</c:v>
                </c:pt>
                <c:pt idx="9">
                  <c:v>268</c:v>
                </c:pt>
                <c:pt idx="10">
                  <c:v>288</c:v>
                </c:pt>
                <c:pt idx="11">
                  <c:v>140</c:v>
                </c:pt>
                <c:pt idx="12">
                  <c:v>40</c:v>
                </c:pt>
                <c:pt idx="14">
                  <c:v>2554</c:v>
                </c:pt>
                <c:pt idx="15">
                  <c:v>3283</c:v>
                </c:pt>
                <c:pt idx="16">
                  <c:v>1647</c:v>
                </c:pt>
                <c:pt idx="17">
                  <c:v>426</c:v>
                </c:pt>
                <c:pt idx="18">
                  <c:v>114</c:v>
                </c:pt>
                <c:pt idx="19">
                  <c:v>50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F366-4027-BAAC-07BB1C4B5B73}"/>
            </c:ext>
          </c:extLst>
        </c:ser>
        <c:ser>
          <c:idx val="1"/>
          <c:order val="1"/>
          <c:tx>
            <c:strRef>
              <c:f>'PZ-GRAFY-počet'!$I$2:$I$3</c:f>
              <c:strCache>
                <c:ptCount val="2"/>
                <c:pt idx="0">
                  <c:v>kapacity</c:v>
                </c:pt>
                <c:pt idx="1">
                  <c:v>2025</c:v>
                </c:pt>
              </c:strCache>
            </c:strRef>
          </c:tx>
          <c:spPr>
            <a:ln w="28575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rgbClr val="FF0000"/>
              </a:solidFill>
              <a:ln w="9525">
                <a:noFill/>
              </a:ln>
              <a:effectLst/>
            </c:spPr>
          </c:marker>
          <c:cat>
            <c:strRef>
              <c:f>'PZ-GRAFY-počet'!$G$48:$G$67</c:f>
              <c:strCache>
                <c:ptCount val="20"/>
                <c:pt idx="0">
                  <c:v>78-42-M/01 - Technické lyceum</c:v>
                </c:pt>
                <c:pt idx="1">
                  <c:v>Informatické obory</c:v>
                </c:pt>
                <c:pt idx="2">
                  <c:v>Elektrotechnika, telekom. a výpočet. technika</c:v>
                </c:pt>
                <c:pt idx="3">
                  <c:v>Stavebnictví, geodézie a kartografie</c:v>
                </c:pt>
                <c:pt idx="4">
                  <c:v>Strojírenství a strojírenská výroba</c:v>
                </c:pt>
                <c:pt idx="5">
                  <c:v>Doprava a spoje</c:v>
                </c:pt>
                <c:pt idx="6">
                  <c:v>Technická chemie a chemie silikátů</c:v>
                </c:pt>
                <c:pt idx="7">
                  <c:v>Speciální a interdisciplinární obory</c:v>
                </c:pt>
                <c:pt idx="8">
                  <c:v>Potravinářství a potravinářská chemie</c:v>
                </c:pt>
                <c:pt idx="9">
                  <c:v>Polygrafie, zpracování papíru, filmu a fotografie</c:v>
                </c:pt>
                <c:pt idx="10">
                  <c:v>Zpracování dřeva a výroba hudebních nástrojů</c:v>
                </c:pt>
                <c:pt idx="11">
                  <c:v>Textilní výroba a oděvnictví</c:v>
                </c:pt>
                <c:pt idx="12">
                  <c:v>Hornictví a hor. geologie, hutnictví a slévárenství</c:v>
                </c:pt>
                <c:pt idx="14">
                  <c:v>Elektrotechnika, telekom. a výpočet. technika</c:v>
                </c:pt>
                <c:pt idx="15">
                  <c:v>Strojírenství a strojírenská výroba</c:v>
                </c:pt>
                <c:pt idx="16">
                  <c:v>Speciální a interdisciplinární obory</c:v>
                </c:pt>
                <c:pt idx="17">
                  <c:v>Zpracování dřeva a výroba hudebních nástrojů</c:v>
                </c:pt>
                <c:pt idx="18">
                  <c:v>Technická chemie a chemie silikátů</c:v>
                </c:pt>
                <c:pt idx="19">
                  <c:v>Hornictví a hor. geologie, hutnictví a slévárenství</c:v>
                </c:pt>
              </c:strCache>
            </c:strRef>
          </c:cat>
          <c:val>
            <c:numRef>
              <c:f>'PZ-GRAFY-počet'!$I$48:$I$67</c:f>
              <c:numCache>
                <c:formatCode>General</c:formatCode>
                <c:ptCount val="20"/>
                <c:pt idx="0">
                  <c:v>1832</c:v>
                </c:pt>
                <c:pt idx="1">
                  <c:v>5722</c:v>
                </c:pt>
                <c:pt idx="2">
                  <c:v>3342</c:v>
                </c:pt>
                <c:pt idx="3">
                  <c:v>3163</c:v>
                </c:pt>
                <c:pt idx="4">
                  <c:v>3400</c:v>
                </c:pt>
                <c:pt idx="5">
                  <c:v>1451</c:v>
                </c:pt>
                <c:pt idx="6">
                  <c:v>681</c:v>
                </c:pt>
                <c:pt idx="7">
                  <c:v>383</c:v>
                </c:pt>
                <c:pt idx="8">
                  <c:v>441</c:v>
                </c:pt>
                <c:pt idx="9">
                  <c:v>302</c:v>
                </c:pt>
                <c:pt idx="10">
                  <c:v>306</c:v>
                </c:pt>
                <c:pt idx="11">
                  <c:v>172</c:v>
                </c:pt>
                <c:pt idx="12">
                  <c:v>45</c:v>
                </c:pt>
                <c:pt idx="14">
                  <c:v>2568</c:v>
                </c:pt>
                <c:pt idx="15">
                  <c:v>3234</c:v>
                </c:pt>
                <c:pt idx="16">
                  <c:v>1632</c:v>
                </c:pt>
                <c:pt idx="17">
                  <c:v>472</c:v>
                </c:pt>
                <c:pt idx="18">
                  <c:v>102</c:v>
                </c:pt>
                <c:pt idx="19">
                  <c:v>80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F366-4027-BAAC-07BB1C4B5B7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859207295"/>
        <c:axId val="1859208255"/>
      </c:lineChart>
      <c:catAx>
        <c:axId val="1859207295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bg1">
                  <a:lumMod val="85000"/>
                </a:schemeClr>
              </a:solidFill>
              <a:prstDash val="dash"/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859208255"/>
        <c:crosses val="autoZero"/>
        <c:auto val="1"/>
        <c:lblAlgn val="ctr"/>
        <c:lblOffset val="50"/>
        <c:noMultiLvlLbl val="0"/>
      </c:catAx>
      <c:valAx>
        <c:axId val="1859208255"/>
        <c:scaling>
          <c:orientation val="minMax"/>
          <c:max val="12000"/>
        </c:scaling>
        <c:delete val="0"/>
        <c:axPos val="l"/>
        <c:majorGridlines>
          <c:spPr>
            <a:ln w="9525" cap="flat" cmpd="sng" algn="ctr">
              <a:solidFill>
                <a:schemeClr val="bg1">
                  <a:lumMod val="85000"/>
                </a:schemeClr>
              </a:solidFill>
              <a:prstDash val="dash"/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cs-CZ"/>
                  <a:t>POČET UCHAZEČŮ / KAPACITA OBORU</a:t>
                </a:r>
              </a:p>
            </c:rich>
          </c:tx>
          <c:layout>
            <c:manualLayout>
              <c:xMode val="edge"/>
              <c:yMode val="edge"/>
              <c:x val="4.637883164228615E-2"/>
              <c:y val="0.1608493732409931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cs-CZ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859207295"/>
        <c:crosses val="autoZero"/>
        <c:crossBetween val="between"/>
      </c:valAx>
      <c:valAx>
        <c:axId val="1349452671"/>
        <c:scaling>
          <c:orientation val="minMax"/>
          <c:max val="12000"/>
        </c:scaling>
        <c:delete val="0"/>
        <c:axPos val="r"/>
        <c:numFmt formatCode="#,##0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349453151"/>
        <c:crosses val="max"/>
        <c:crossBetween val="between"/>
      </c:valAx>
      <c:catAx>
        <c:axId val="1349453151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1349452671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81702934454621745"/>
          <c:y val="0.77519587402851831"/>
          <c:w val="0.18158109700573144"/>
          <c:h val="0.16581803272200196"/>
        </c:manualLayout>
      </c:layout>
      <c:overlay val="0"/>
      <c:spPr>
        <a:solidFill>
          <a:sysClr val="window" lastClr="FFFFFF">
            <a:lumMod val="95000"/>
            <a:alpha val="50000"/>
          </a:sys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4">
    <c:autoUpdate val="0"/>
  </c:externalData>
  <c:userShapes r:id="rId5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5.7944097178633983E-2"/>
          <c:y val="0.11405310088154773"/>
          <c:w val="0.82777748767091697"/>
          <c:h val="0.46791410794853872"/>
        </c:manualLayout>
      </c:layout>
      <c:barChart>
        <c:barDir val="col"/>
        <c:grouping val="clustered"/>
        <c:varyColors val="0"/>
        <c:ser>
          <c:idx val="2"/>
          <c:order val="2"/>
          <c:tx>
            <c:strRef>
              <c:f>'GRAFY-počet'!$N$2:$N$3</c:f>
              <c:strCache>
                <c:ptCount val="2"/>
                <c:pt idx="0">
                  <c:v>přihlášeni</c:v>
                </c:pt>
                <c:pt idx="1">
                  <c:v>2024</c:v>
                </c:pt>
              </c:strCache>
            </c:strRef>
          </c:tx>
          <c:spPr>
            <a:solidFill>
              <a:schemeClr val="bg1">
                <a:lumMod val="65000"/>
                <a:alpha val="50000"/>
              </a:schemeClr>
            </a:solidFill>
            <a:ln>
              <a:noFill/>
            </a:ln>
            <a:effectLst/>
          </c:spPr>
          <c:invertIfNegative val="0"/>
          <c:cat>
            <c:strRef>
              <c:f>'GRAFY-počet'!$G$100:$G$121</c:f>
              <c:strCache>
                <c:ptCount val="22"/>
                <c:pt idx="0">
                  <c:v>18-20-M/01 - Informační technologie</c:v>
                </c:pt>
                <c:pt idx="1">
                  <c:v>26-41-M/01 - Elektrotechnika</c:v>
                </c:pt>
                <c:pt idx="2">
                  <c:v>36-47-M/01 - Stavebnictví</c:v>
                </c:pt>
                <c:pt idx="3">
                  <c:v>23-41-M/01 - Strojírenství</c:v>
                </c:pt>
                <c:pt idx="4">
                  <c:v>78-42-M/01 - Technické lyceum</c:v>
                </c:pt>
                <c:pt idx="5">
                  <c:v>37-41-M/01 - Provoz a ekonomika dopravy</c:v>
                </c:pt>
                <c:pt idx="6">
                  <c:v>28-44-M/01 - Aplikovaná chemie</c:v>
                </c:pt>
                <c:pt idx="7">
                  <c:v>37-42-M/01 - Logistické a finanční služby</c:v>
                </c:pt>
                <c:pt idx="8">
                  <c:v>23-45-M/01 - Dopravní prostředky</c:v>
                </c:pt>
                <c:pt idx="9">
                  <c:v>39-08-M/01 - Požární ochrana</c:v>
                </c:pt>
                <c:pt idx="10">
                  <c:v>36-45-M/01 - Technická zařízení budov</c:v>
                </c:pt>
                <c:pt idx="11">
                  <c:v>33-42-M/01 - Nábytkářská a dřevařská výroba</c:v>
                </c:pt>
                <c:pt idx="12">
                  <c:v>36-46-M/01 - Geodézie a katastr nemovitostí</c:v>
                </c:pt>
                <c:pt idx="13">
                  <c:v>26-45-M/01 - Telekomunikace</c:v>
                </c:pt>
                <c:pt idx="14">
                  <c:v>29-42-M/01 - Analýza potravin</c:v>
                </c:pt>
                <c:pt idx="16">
                  <c:v>26-41-L/01 - Mechanik elektrotechnik</c:v>
                </c:pt>
                <c:pt idx="17">
                  <c:v>39-41-L/01 - Autotronik</c:v>
                </c:pt>
                <c:pt idx="18">
                  <c:v>23-45-L/01 - Mechanik seřizovač</c:v>
                </c:pt>
                <c:pt idx="19">
                  <c:v>39-41-L/02 - Mechanik instalatérských a elektrotechnických zařízení</c:v>
                </c:pt>
                <c:pt idx="20">
                  <c:v>23-44-L/01 - Mechanik strojů a zařízení</c:v>
                </c:pt>
                <c:pt idx="21">
                  <c:v>23-45-L/02 - Letecký mechanik</c:v>
                </c:pt>
              </c:strCache>
            </c:strRef>
          </c:cat>
          <c:val>
            <c:numRef>
              <c:f>'GRAFY-počet'!$N$100:$N$121</c:f>
              <c:numCache>
                <c:formatCode>#,##0</c:formatCode>
                <c:ptCount val="22"/>
                <c:pt idx="0">
                  <c:v>11987</c:v>
                </c:pt>
                <c:pt idx="1">
                  <c:v>6840</c:v>
                </c:pt>
                <c:pt idx="2">
                  <c:v>5615</c:v>
                </c:pt>
                <c:pt idx="3">
                  <c:v>5311</c:v>
                </c:pt>
                <c:pt idx="4">
                  <c:v>3768</c:v>
                </c:pt>
                <c:pt idx="5">
                  <c:v>2408</c:v>
                </c:pt>
                <c:pt idx="6">
                  <c:v>1751</c:v>
                </c:pt>
                <c:pt idx="7">
                  <c:v>1383</c:v>
                </c:pt>
                <c:pt idx="8">
                  <c:v>1125</c:v>
                </c:pt>
                <c:pt idx="9">
                  <c:v>1030</c:v>
                </c:pt>
                <c:pt idx="10">
                  <c:v>722</c:v>
                </c:pt>
                <c:pt idx="11">
                  <c:v>528</c:v>
                </c:pt>
                <c:pt idx="12">
                  <c:v>878</c:v>
                </c:pt>
                <c:pt idx="13">
                  <c:v>634</c:v>
                </c:pt>
                <c:pt idx="14">
                  <c:v>517</c:v>
                </c:pt>
                <c:pt idx="16">
                  <c:v>4696</c:v>
                </c:pt>
                <c:pt idx="17">
                  <c:v>2559</c:v>
                </c:pt>
                <c:pt idx="18">
                  <c:v>1902</c:v>
                </c:pt>
                <c:pt idx="19">
                  <c:v>776</c:v>
                </c:pt>
                <c:pt idx="20">
                  <c:v>509</c:v>
                </c:pt>
                <c:pt idx="21">
                  <c:v>459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794-455D-A5BE-EB74AB9C5BCC}"/>
            </c:ext>
          </c:extLst>
        </c:ser>
        <c:ser>
          <c:idx val="3"/>
          <c:order val="3"/>
          <c:tx>
            <c:strRef>
              <c:f>'GRAFY-počet'!$O$2:$O$3</c:f>
              <c:strCache>
                <c:ptCount val="2"/>
                <c:pt idx="0">
                  <c:v>přihlášeni</c:v>
                </c:pt>
                <c:pt idx="1">
                  <c:v>2025</c:v>
                </c:pt>
              </c:strCache>
            </c:strRef>
          </c:tx>
          <c:spPr>
            <a:solidFill>
              <a:srgbClr val="0070C0">
                <a:alpha val="50000"/>
              </a:srgbClr>
            </a:solidFill>
            <a:ln>
              <a:noFill/>
            </a:ln>
            <a:effectLst/>
          </c:spPr>
          <c:invertIfNegative val="0"/>
          <c:dPt>
            <c:idx val="4"/>
            <c:invertIfNegative val="0"/>
            <c:bubble3D val="0"/>
            <c:spPr>
              <a:solidFill>
                <a:srgbClr val="4BACC6">
                  <a:alpha val="50000"/>
                </a:srgb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4-3794-455D-A5BE-EB74AB9C5BCC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ellipsis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rgbClr val="0070C0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'GRAFY-počet'!$G$100:$G$121</c:f>
              <c:strCache>
                <c:ptCount val="22"/>
                <c:pt idx="0">
                  <c:v>18-20-M/01 - Informační technologie</c:v>
                </c:pt>
                <c:pt idx="1">
                  <c:v>26-41-M/01 - Elektrotechnika</c:v>
                </c:pt>
                <c:pt idx="2">
                  <c:v>36-47-M/01 - Stavebnictví</c:v>
                </c:pt>
                <c:pt idx="3">
                  <c:v>23-41-M/01 - Strojírenství</c:v>
                </c:pt>
                <c:pt idx="4">
                  <c:v>78-42-M/01 - Technické lyceum</c:v>
                </c:pt>
                <c:pt idx="5">
                  <c:v>37-41-M/01 - Provoz a ekonomika dopravy</c:v>
                </c:pt>
                <c:pt idx="6">
                  <c:v>28-44-M/01 - Aplikovaná chemie</c:v>
                </c:pt>
                <c:pt idx="7">
                  <c:v>37-42-M/01 - Logistické a finanční služby</c:v>
                </c:pt>
                <c:pt idx="8">
                  <c:v>23-45-M/01 - Dopravní prostředky</c:v>
                </c:pt>
                <c:pt idx="9">
                  <c:v>39-08-M/01 - Požární ochrana</c:v>
                </c:pt>
                <c:pt idx="10">
                  <c:v>36-45-M/01 - Technická zařízení budov</c:v>
                </c:pt>
                <c:pt idx="11">
                  <c:v>33-42-M/01 - Nábytkářská a dřevařská výroba</c:v>
                </c:pt>
                <c:pt idx="12">
                  <c:v>36-46-M/01 - Geodézie a katastr nemovitostí</c:v>
                </c:pt>
                <c:pt idx="13">
                  <c:v>26-45-M/01 - Telekomunikace</c:v>
                </c:pt>
                <c:pt idx="14">
                  <c:v>29-42-M/01 - Analýza potravin</c:v>
                </c:pt>
                <c:pt idx="16">
                  <c:v>26-41-L/01 - Mechanik elektrotechnik</c:v>
                </c:pt>
                <c:pt idx="17">
                  <c:v>39-41-L/01 - Autotronik</c:v>
                </c:pt>
                <c:pt idx="18">
                  <c:v>23-45-L/01 - Mechanik seřizovač</c:v>
                </c:pt>
                <c:pt idx="19">
                  <c:v>39-41-L/02 - Mechanik instalatérských a elektrotechnických zařízení</c:v>
                </c:pt>
                <c:pt idx="20">
                  <c:v>23-44-L/01 - Mechanik strojů a zařízení</c:v>
                </c:pt>
                <c:pt idx="21">
                  <c:v>23-45-L/02 - Letecký mechanik</c:v>
                </c:pt>
              </c:strCache>
            </c:strRef>
          </c:cat>
          <c:val>
            <c:numRef>
              <c:f>'GRAFY-počet'!$O$100:$O$121</c:f>
              <c:numCache>
                <c:formatCode>#,##0</c:formatCode>
                <c:ptCount val="22"/>
                <c:pt idx="0">
                  <c:v>10982</c:v>
                </c:pt>
                <c:pt idx="1">
                  <c:v>6574</c:v>
                </c:pt>
                <c:pt idx="2">
                  <c:v>6053</c:v>
                </c:pt>
                <c:pt idx="3">
                  <c:v>5589</c:v>
                </c:pt>
                <c:pt idx="4">
                  <c:v>4186</c:v>
                </c:pt>
                <c:pt idx="5">
                  <c:v>2574</c:v>
                </c:pt>
                <c:pt idx="6">
                  <c:v>1529</c:v>
                </c:pt>
                <c:pt idx="7">
                  <c:v>1339</c:v>
                </c:pt>
                <c:pt idx="8">
                  <c:v>1196</c:v>
                </c:pt>
                <c:pt idx="9">
                  <c:v>1044</c:v>
                </c:pt>
                <c:pt idx="10">
                  <c:v>789</c:v>
                </c:pt>
                <c:pt idx="11">
                  <c:v>697</c:v>
                </c:pt>
                <c:pt idx="12">
                  <c:v>694</c:v>
                </c:pt>
                <c:pt idx="13">
                  <c:v>589</c:v>
                </c:pt>
                <c:pt idx="14">
                  <c:v>542</c:v>
                </c:pt>
                <c:pt idx="16">
                  <c:v>4956</c:v>
                </c:pt>
                <c:pt idx="17">
                  <c:v>2795</c:v>
                </c:pt>
                <c:pt idx="18">
                  <c:v>1941</c:v>
                </c:pt>
                <c:pt idx="19">
                  <c:v>893</c:v>
                </c:pt>
                <c:pt idx="20">
                  <c:v>547</c:v>
                </c:pt>
                <c:pt idx="21">
                  <c:v>410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3794-455D-A5BE-EB74AB9C5BC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overlap val="20"/>
        <c:axId val="1349453151"/>
        <c:axId val="1349452671"/>
      </c:barChart>
      <c:lineChart>
        <c:grouping val="standard"/>
        <c:varyColors val="0"/>
        <c:ser>
          <c:idx val="0"/>
          <c:order val="0"/>
          <c:tx>
            <c:strRef>
              <c:f>'GRAFY-počet'!$H$2:$H$3</c:f>
              <c:strCache>
                <c:ptCount val="2"/>
                <c:pt idx="0">
                  <c:v>kapacity</c:v>
                </c:pt>
                <c:pt idx="1">
                  <c:v>2024</c:v>
                </c:pt>
              </c:strCache>
            </c:strRef>
          </c:tx>
          <c:spPr>
            <a:ln w="28575" cap="rnd">
              <a:noFill/>
              <a:round/>
            </a:ln>
            <a:effectLst/>
          </c:spPr>
          <c:marker>
            <c:symbol val="triangle"/>
            <c:size val="9"/>
            <c:spPr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</a:ln>
              <a:effectLst/>
            </c:spPr>
          </c:marker>
          <c:cat>
            <c:strRef>
              <c:f>'GRAFY-počet'!$G$100:$G$121</c:f>
              <c:strCache>
                <c:ptCount val="22"/>
                <c:pt idx="0">
                  <c:v>18-20-M/01 - Informační technologie</c:v>
                </c:pt>
                <c:pt idx="1">
                  <c:v>26-41-M/01 - Elektrotechnika</c:v>
                </c:pt>
                <c:pt idx="2">
                  <c:v>36-47-M/01 - Stavebnictví</c:v>
                </c:pt>
                <c:pt idx="3">
                  <c:v>23-41-M/01 - Strojírenství</c:v>
                </c:pt>
                <c:pt idx="4">
                  <c:v>78-42-M/01 - Technické lyceum</c:v>
                </c:pt>
                <c:pt idx="5">
                  <c:v>37-41-M/01 - Provoz a ekonomika dopravy</c:v>
                </c:pt>
                <c:pt idx="6">
                  <c:v>28-44-M/01 - Aplikovaná chemie</c:v>
                </c:pt>
                <c:pt idx="7">
                  <c:v>37-42-M/01 - Logistické a finanční služby</c:v>
                </c:pt>
                <c:pt idx="8">
                  <c:v>23-45-M/01 - Dopravní prostředky</c:v>
                </c:pt>
                <c:pt idx="9">
                  <c:v>39-08-M/01 - Požární ochrana</c:v>
                </c:pt>
                <c:pt idx="10">
                  <c:v>36-45-M/01 - Technická zařízení budov</c:v>
                </c:pt>
                <c:pt idx="11">
                  <c:v>33-42-M/01 - Nábytkářská a dřevařská výroba</c:v>
                </c:pt>
                <c:pt idx="12">
                  <c:v>36-46-M/01 - Geodézie a katastr nemovitostí</c:v>
                </c:pt>
                <c:pt idx="13">
                  <c:v>26-45-M/01 - Telekomunikace</c:v>
                </c:pt>
                <c:pt idx="14">
                  <c:v>29-42-M/01 - Analýza potravin</c:v>
                </c:pt>
                <c:pt idx="16">
                  <c:v>26-41-L/01 - Mechanik elektrotechnik</c:v>
                </c:pt>
                <c:pt idx="17">
                  <c:v>39-41-L/01 - Autotronik</c:v>
                </c:pt>
                <c:pt idx="18">
                  <c:v>23-45-L/01 - Mechanik seřizovač</c:v>
                </c:pt>
                <c:pt idx="19">
                  <c:v>39-41-L/02 - Mechanik instalatérských a elektrotechnických zařízení</c:v>
                </c:pt>
                <c:pt idx="20">
                  <c:v>23-44-L/01 - Mechanik strojů a zařízení</c:v>
                </c:pt>
                <c:pt idx="21">
                  <c:v>23-45-L/02 - Letecký mechanik</c:v>
                </c:pt>
              </c:strCache>
            </c:strRef>
          </c:cat>
          <c:val>
            <c:numRef>
              <c:f>'GRAFY-počet'!$H$100:$H$121</c:f>
              <c:numCache>
                <c:formatCode>General</c:formatCode>
                <c:ptCount val="22"/>
                <c:pt idx="0">
                  <c:v>5450</c:v>
                </c:pt>
                <c:pt idx="1">
                  <c:v>3159</c:v>
                </c:pt>
                <c:pt idx="2">
                  <c:v>2619</c:v>
                </c:pt>
                <c:pt idx="3">
                  <c:v>2925</c:v>
                </c:pt>
                <c:pt idx="4">
                  <c:v>1546</c:v>
                </c:pt>
                <c:pt idx="5">
                  <c:v>1079</c:v>
                </c:pt>
                <c:pt idx="6">
                  <c:v>713</c:v>
                </c:pt>
                <c:pt idx="7">
                  <c:v>467</c:v>
                </c:pt>
                <c:pt idx="8">
                  <c:v>520</c:v>
                </c:pt>
                <c:pt idx="9">
                  <c:v>385</c:v>
                </c:pt>
                <c:pt idx="10">
                  <c:v>294</c:v>
                </c:pt>
                <c:pt idx="11">
                  <c:v>288</c:v>
                </c:pt>
                <c:pt idx="12">
                  <c:v>288</c:v>
                </c:pt>
                <c:pt idx="13">
                  <c:v>245</c:v>
                </c:pt>
                <c:pt idx="14">
                  <c:v>235</c:v>
                </c:pt>
                <c:pt idx="16">
                  <c:v>2023</c:v>
                </c:pt>
                <c:pt idx="17">
                  <c:v>1016</c:v>
                </c:pt>
                <c:pt idx="18">
                  <c:v>1591</c:v>
                </c:pt>
                <c:pt idx="19">
                  <c:v>410</c:v>
                </c:pt>
                <c:pt idx="20">
                  <c:v>524</c:v>
                </c:pt>
                <c:pt idx="21">
                  <c:v>176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3794-455D-A5BE-EB74AB9C5BCC}"/>
            </c:ext>
          </c:extLst>
        </c:ser>
        <c:ser>
          <c:idx val="1"/>
          <c:order val="1"/>
          <c:tx>
            <c:strRef>
              <c:f>'GRAFY-počet'!$I$2:$I$3</c:f>
              <c:strCache>
                <c:ptCount val="2"/>
                <c:pt idx="0">
                  <c:v>kapacity</c:v>
                </c:pt>
                <c:pt idx="1">
                  <c:v>2025</c:v>
                </c:pt>
              </c:strCache>
            </c:strRef>
          </c:tx>
          <c:spPr>
            <a:ln w="28575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rgbClr val="FF0000"/>
              </a:solidFill>
              <a:ln w="9525">
                <a:noFill/>
              </a:ln>
              <a:effectLst/>
            </c:spPr>
          </c:marker>
          <c:cat>
            <c:strRef>
              <c:f>'GRAFY-počet'!$G$100:$G$121</c:f>
              <c:strCache>
                <c:ptCount val="22"/>
                <c:pt idx="0">
                  <c:v>18-20-M/01 - Informační technologie</c:v>
                </c:pt>
                <c:pt idx="1">
                  <c:v>26-41-M/01 - Elektrotechnika</c:v>
                </c:pt>
                <c:pt idx="2">
                  <c:v>36-47-M/01 - Stavebnictví</c:v>
                </c:pt>
                <c:pt idx="3">
                  <c:v>23-41-M/01 - Strojírenství</c:v>
                </c:pt>
                <c:pt idx="4">
                  <c:v>78-42-M/01 - Technické lyceum</c:v>
                </c:pt>
                <c:pt idx="5">
                  <c:v>37-41-M/01 - Provoz a ekonomika dopravy</c:v>
                </c:pt>
                <c:pt idx="6">
                  <c:v>28-44-M/01 - Aplikovaná chemie</c:v>
                </c:pt>
                <c:pt idx="7">
                  <c:v>37-42-M/01 - Logistické a finanční služby</c:v>
                </c:pt>
                <c:pt idx="8">
                  <c:v>23-45-M/01 - Dopravní prostředky</c:v>
                </c:pt>
                <c:pt idx="9">
                  <c:v>39-08-M/01 - Požární ochrana</c:v>
                </c:pt>
                <c:pt idx="10">
                  <c:v>36-45-M/01 - Technická zařízení budov</c:v>
                </c:pt>
                <c:pt idx="11">
                  <c:v>33-42-M/01 - Nábytkářská a dřevařská výroba</c:v>
                </c:pt>
                <c:pt idx="12">
                  <c:v>36-46-M/01 - Geodézie a katastr nemovitostí</c:v>
                </c:pt>
                <c:pt idx="13">
                  <c:v>26-45-M/01 - Telekomunikace</c:v>
                </c:pt>
                <c:pt idx="14">
                  <c:v>29-42-M/01 - Analýza potravin</c:v>
                </c:pt>
                <c:pt idx="16">
                  <c:v>26-41-L/01 - Mechanik elektrotechnik</c:v>
                </c:pt>
                <c:pt idx="17">
                  <c:v>39-41-L/01 - Autotronik</c:v>
                </c:pt>
                <c:pt idx="18">
                  <c:v>23-45-L/01 - Mechanik seřizovač</c:v>
                </c:pt>
                <c:pt idx="19">
                  <c:v>39-41-L/02 - Mechanik instalatérských a elektrotechnických zařízení</c:v>
                </c:pt>
                <c:pt idx="20">
                  <c:v>23-44-L/01 - Mechanik strojů a zařízení</c:v>
                </c:pt>
                <c:pt idx="21">
                  <c:v>23-45-L/02 - Letecký mechanik</c:v>
                </c:pt>
              </c:strCache>
            </c:strRef>
          </c:cat>
          <c:val>
            <c:numRef>
              <c:f>'GRAFY-počet'!$I$100:$I$121</c:f>
              <c:numCache>
                <c:formatCode>General</c:formatCode>
                <c:ptCount val="22"/>
                <c:pt idx="0">
                  <c:v>5722</c:v>
                </c:pt>
                <c:pt idx="1">
                  <c:v>3102</c:v>
                </c:pt>
                <c:pt idx="2">
                  <c:v>2588</c:v>
                </c:pt>
                <c:pt idx="3">
                  <c:v>2842</c:v>
                </c:pt>
                <c:pt idx="4">
                  <c:v>1832</c:v>
                </c:pt>
                <c:pt idx="5">
                  <c:v>1059</c:v>
                </c:pt>
                <c:pt idx="6">
                  <c:v>676</c:v>
                </c:pt>
                <c:pt idx="7">
                  <c:v>392</c:v>
                </c:pt>
                <c:pt idx="8">
                  <c:v>558</c:v>
                </c:pt>
                <c:pt idx="9">
                  <c:v>383</c:v>
                </c:pt>
                <c:pt idx="10">
                  <c:v>326</c:v>
                </c:pt>
                <c:pt idx="11">
                  <c:v>306</c:v>
                </c:pt>
                <c:pt idx="12">
                  <c:v>224</c:v>
                </c:pt>
                <c:pt idx="13">
                  <c:v>240</c:v>
                </c:pt>
                <c:pt idx="14">
                  <c:v>231</c:v>
                </c:pt>
                <c:pt idx="16">
                  <c:v>2051</c:v>
                </c:pt>
                <c:pt idx="17">
                  <c:v>1066</c:v>
                </c:pt>
                <c:pt idx="18">
                  <c:v>1548</c:v>
                </c:pt>
                <c:pt idx="19">
                  <c:v>408</c:v>
                </c:pt>
                <c:pt idx="20">
                  <c:v>543</c:v>
                </c:pt>
                <c:pt idx="21">
                  <c:v>161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3794-455D-A5BE-EB74AB9C5BC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859207295"/>
        <c:axId val="1859208255"/>
      </c:lineChart>
      <c:catAx>
        <c:axId val="1859207295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bg1">
                  <a:lumMod val="85000"/>
                </a:schemeClr>
              </a:solidFill>
              <a:prstDash val="dash"/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859208255"/>
        <c:crosses val="autoZero"/>
        <c:auto val="1"/>
        <c:lblAlgn val="ctr"/>
        <c:lblOffset val="50"/>
        <c:noMultiLvlLbl val="0"/>
      </c:catAx>
      <c:valAx>
        <c:axId val="1859208255"/>
        <c:scaling>
          <c:orientation val="minMax"/>
          <c:max val="12000"/>
        </c:scaling>
        <c:delete val="0"/>
        <c:axPos val="l"/>
        <c:majorGridlines>
          <c:spPr>
            <a:ln w="9525" cap="flat" cmpd="sng" algn="ctr">
              <a:solidFill>
                <a:schemeClr val="bg1">
                  <a:lumMod val="85000"/>
                </a:schemeClr>
              </a:solidFill>
              <a:prstDash val="dash"/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cs-CZ"/>
                  <a:t>POČET UCHAZEČŮ / KAPACITA OBORU</a:t>
                </a:r>
              </a:p>
            </c:rich>
          </c:tx>
          <c:layout>
            <c:manualLayout>
              <c:xMode val="edge"/>
              <c:yMode val="edge"/>
              <c:x val="6.8415017626381192E-2"/>
              <c:y val="0.14868306765726888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cs-CZ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859207295"/>
        <c:crosses val="autoZero"/>
        <c:crossBetween val="between"/>
      </c:valAx>
      <c:valAx>
        <c:axId val="1349452671"/>
        <c:scaling>
          <c:orientation val="minMax"/>
          <c:max val="12000"/>
        </c:scaling>
        <c:delete val="0"/>
        <c:axPos val="r"/>
        <c:numFmt formatCode="#,##0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349453151"/>
        <c:crosses val="max"/>
        <c:crossBetween val="between"/>
      </c:valAx>
      <c:catAx>
        <c:axId val="1349453151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1349452671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52738768033112005"/>
          <c:y val="0.90392459053132213"/>
          <c:w val="0.34693980977398642"/>
          <c:h val="7.9359227364718773E-2"/>
        </c:manualLayout>
      </c:layout>
      <c:overlay val="0"/>
      <c:spPr>
        <a:solidFill>
          <a:sysClr val="window" lastClr="FFFFFF">
            <a:lumMod val="95000"/>
            <a:alpha val="50000"/>
          </a:sys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4">
    <c:autoUpdate val="0"/>
  </c:externalData>
  <c:userShapes r:id="rId5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43956972435019231"/>
          <c:y val="0.10104758653142235"/>
          <c:w val="0.51973950481509235"/>
          <c:h val="0.82206509904006886"/>
        </c:manualLayout>
      </c:layout>
      <c:barChart>
        <c:barDir val="bar"/>
        <c:grouping val="percentStacked"/>
        <c:varyColors val="0"/>
        <c:ser>
          <c:idx val="0"/>
          <c:order val="0"/>
          <c:tx>
            <c:strRef>
              <c:f>'PZ-GRAFY-počet'!$W$139</c:f>
              <c:strCache>
                <c:ptCount val="1"/>
                <c:pt idx="0">
                  <c:v>priorita 1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'PZ-GRAFY-počet'!$G$143:$G$170</c:f>
              <c:strCache>
                <c:ptCount val="28"/>
                <c:pt idx="0">
                  <c:v>SOŠ</c:v>
                </c:pt>
                <c:pt idx="1">
                  <c:v>1.2.1.1 Lycea</c:v>
                </c:pt>
                <c:pt idx="2">
                  <c:v>1.2.2.2 SOŠ technické</c:v>
                </c:pt>
                <c:pt idx="3">
                  <c:v>1.2.2.3 SOŠ technologické</c:v>
                </c:pt>
                <c:pt idx="4">
                  <c:v>1.2.3.1 SOU technické</c:v>
                </c:pt>
                <c:pt idx="6">
                  <c:v>36-47-M/01 - Stavebnictví</c:v>
                </c:pt>
                <c:pt idx="7">
                  <c:v>18-20-M/01 - Informační technologie</c:v>
                </c:pt>
                <c:pt idx="8">
                  <c:v>26-41-M/01 - Elektrotechnika</c:v>
                </c:pt>
                <c:pt idx="9">
                  <c:v>28-44-M/01 - Aplikovaná chemie</c:v>
                </c:pt>
                <c:pt idx="10">
                  <c:v>37-41-M/01 - Provoz a ekonomika dopravy</c:v>
                </c:pt>
                <c:pt idx="11">
                  <c:v>23-45-M/01 - Dopravní prostředky</c:v>
                </c:pt>
                <c:pt idx="12">
                  <c:v>23-41-M/01 - Strojírenství</c:v>
                </c:pt>
                <c:pt idx="13">
                  <c:v>78-42-M/01 - Technické lyceum</c:v>
                </c:pt>
                <c:pt idx="14">
                  <c:v>26-45-M/01 - Telekomunikace</c:v>
                </c:pt>
                <c:pt idx="15">
                  <c:v>37-42-M/01 - Logistické a finanční služby</c:v>
                </c:pt>
                <c:pt idx="16">
                  <c:v>36-45-M/01 - Technická zařízení budov</c:v>
                </c:pt>
                <c:pt idx="17">
                  <c:v>33-42-M/01 - Nábytkářská a dřevařská výroba</c:v>
                </c:pt>
                <c:pt idx="18">
                  <c:v>36-46-M/01 - Geodézie a katastr nemovitostí</c:v>
                </c:pt>
                <c:pt idx="19">
                  <c:v>29-42-M/01 - Analýza potravin</c:v>
                </c:pt>
                <c:pt idx="20">
                  <c:v>39-08-M/01 - Požární ochrana</c:v>
                </c:pt>
                <c:pt idx="22">
                  <c:v>23-45-L/02 - Letecký mechanik</c:v>
                </c:pt>
                <c:pt idx="23">
                  <c:v>39-41-L/01 - Autotronik</c:v>
                </c:pt>
                <c:pt idx="24">
                  <c:v>39-41-L/02 - Mechanik instalatérských a elektrotechnických zařízení</c:v>
                </c:pt>
                <c:pt idx="25">
                  <c:v>26-41-L/01 - Mechanik elektrotechnik</c:v>
                </c:pt>
                <c:pt idx="26">
                  <c:v>23-45-L/01 - Mechanik seřizovač</c:v>
                </c:pt>
                <c:pt idx="27">
                  <c:v>23-44-L/01 - Mechanik strojů a zařízení</c:v>
                </c:pt>
              </c:strCache>
            </c:strRef>
          </c:cat>
          <c:val>
            <c:numRef>
              <c:f>'PZ-GRAFY-počet'!$W$143:$W$170</c:f>
              <c:numCache>
                <c:formatCode>0.0</c:formatCode>
                <c:ptCount val="28"/>
                <c:pt idx="0">
                  <c:v>35.495493151932159</c:v>
                </c:pt>
                <c:pt idx="1">
                  <c:v>29.563806359386469</c:v>
                </c:pt>
                <c:pt idx="2">
                  <c:v>37.232156051426038</c:v>
                </c:pt>
                <c:pt idx="3">
                  <c:v>29.600673562665385</c:v>
                </c:pt>
                <c:pt idx="4">
                  <c:v>37.215329040364381</c:v>
                </c:pt>
                <c:pt idx="6">
                  <c:v>41.26613567701181</c:v>
                </c:pt>
                <c:pt idx="7">
                  <c:v>39.605848696757789</c:v>
                </c:pt>
                <c:pt idx="8">
                  <c:v>37.744969950352761</c:v>
                </c:pt>
                <c:pt idx="9">
                  <c:v>36.923076923076927</c:v>
                </c:pt>
                <c:pt idx="10">
                  <c:v>34.005763688760808</c:v>
                </c:pt>
                <c:pt idx="11">
                  <c:v>31.283422459893046</c:v>
                </c:pt>
                <c:pt idx="12">
                  <c:v>29.185287040220011</c:v>
                </c:pt>
                <c:pt idx="13">
                  <c:v>28.626136907611301</c:v>
                </c:pt>
                <c:pt idx="14">
                  <c:v>25.989672977624785</c:v>
                </c:pt>
                <c:pt idx="15">
                  <c:v>25.959933222036728</c:v>
                </c:pt>
                <c:pt idx="16">
                  <c:v>25.099075297225891</c:v>
                </c:pt>
                <c:pt idx="17">
                  <c:v>24.408284023668639</c:v>
                </c:pt>
                <c:pt idx="18">
                  <c:v>22.857142857142858</c:v>
                </c:pt>
                <c:pt idx="19">
                  <c:v>14.705882352941178</c:v>
                </c:pt>
                <c:pt idx="20">
                  <c:v>47.731568998109644</c:v>
                </c:pt>
                <c:pt idx="22">
                  <c:v>47.033898305084747</c:v>
                </c:pt>
                <c:pt idx="23">
                  <c:v>43.582282573553179</c:v>
                </c:pt>
                <c:pt idx="24">
                  <c:v>40.296803652968038</c:v>
                </c:pt>
                <c:pt idx="25">
                  <c:v>36.344775556393813</c:v>
                </c:pt>
                <c:pt idx="26">
                  <c:v>29.835718071012192</c:v>
                </c:pt>
                <c:pt idx="27">
                  <c:v>24.024640657084191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DB4-466F-ADA3-A06E8D0A6B40}"/>
            </c:ext>
          </c:extLst>
        </c:ser>
        <c:ser>
          <c:idx val="1"/>
          <c:order val="1"/>
          <c:tx>
            <c:strRef>
              <c:f>'PZ-GRAFY-počet'!$X$139</c:f>
              <c:strCache>
                <c:ptCount val="1"/>
                <c:pt idx="0">
                  <c:v>priorita 2</c:v>
                </c:pt>
              </c:strCache>
            </c:strRef>
          </c:tx>
          <c:spPr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'PZ-GRAFY-počet'!$G$143:$G$170</c:f>
              <c:strCache>
                <c:ptCount val="28"/>
                <c:pt idx="0">
                  <c:v>SOŠ</c:v>
                </c:pt>
                <c:pt idx="1">
                  <c:v>1.2.1.1 Lycea</c:v>
                </c:pt>
                <c:pt idx="2">
                  <c:v>1.2.2.2 SOŠ technické</c:v>
                </c:pt>
                <c:pt idx="3">
                  <c:v>1.2.2.3 SOŠ technologické</c:v>
                </c:pt>
                <c:pt idx="4">
                  <c:v>1.2.3.1 SOU technické</c:v>
                </c:pt>
                <c:pt idx="6">
                  <c:v>36-47-M/01 - Stavebnictví</c:v>
                </c:pt>
                <c:pt idx="7">
                  <c:v>18-20-M/01 - Informační technologie</c:v>
                </c:pt>
                <c:pt idx="8">
                  <c:v>26-41-M/01 - Elektrotechnika</c:v>
                </c:pt>
                <c:pt idx="9">
                  <c:v>28-44-M/01 - Aplikovaná chemie</c:v>
                </c:pt>
                <c:pt idx="10">
                  <c:v>37-41-M/01 - Provoz a ekonomika dopravy</c:v>
                </c:pt>
                <c:pt idx="11">
                  <c:v>23-45-M/01 - Dopravní prostředky</c:v>
                </c:pt>
                <c:pt idx="12">
                  <c:v>23-41-M/01 - Strojírenství</c:v>
                </c:pt>
                <c:pt idx="13">
                  <c:v>78-42-M/01 - Technické lyceum</c:v>
                </c:pt>
                <c:pt idx="14">
                  <c:v>26-45-M/01 - Telekomunikace</c:v>
                </c:pt>
                <c:pt idx="15">
                  <c:v>37-42-M/01 - Logistické a finanční služby</c:v>
                </c:pt>
                <c:pt idx="16">
                  <c:v>36-45-M/01 - Technická zařízení budov</c:v>
                </c:pt>
                <c:pt idx="17">
                  <c:v>33-42-M/01 - Nábytkářská a dřevařská výroba</c:v>
                </c:pt>
                <c:pt idx="18">
                  <c:v>36-46-M/01 - Geodézie a katastr nemovitostí</c:v>
                </c:pt>
                <c:pt idx="19">
                  <c:v>29-42-M/01 - Analýza potravin</c:v>
                </c:pt>
                <c:pt idx="20">
                  <c:v>39-08-M/01 - Požární ochrana</c:v>
                </c:pt>
                <c:pt idx="22">
                  <c:v>23-45-L/02 - Letecký mechanik</c:v>
                </c:pt>
                <c:pt idx="23">
                  <c:v>39-41-L/01 - Autotronik</c:v>
                </c:pt>
                <c:pt idx="24">
                  <c:v>39-41-L/02 - Mechanik instalatérských a elektrotechnických zařízení</c:v>
                </c:pt>
                <c:pt idx="25">
                  <c:v>26-41-L/01 - Mechanik elektrotechnik</c:v>
                </c:pt>
                <c:pt idx="26">
                  <c:v>23-45-L/01 - Mechanik seřizovač</c:v>
                </c:pt>
                <c:pt idx="27">
                  <c:v>23-44-L/01 - Mechanik strojů a zařízení</c:v>
                </c:pt>
              </c:strCache>
            </c:strRef>
          </c:cat>
          <c:val>
            <c:numRef>
              <c:f>'PZ-GRAFY-počet'!$X$143:$X$170</c:f>
              <c:numCache>
                <c:formatCode>0.0</c:formatCode>
                <c:ptCount val="28"/>
                <c:pt idx="0">
                  <c:v>32.819348880766881</c:v>
                </c:pt>
                <c:pt idx="1">
                  <c:v>35.135030715141212</c:v>
                </c:pt>
                <c:pt idx="2">
                  <c:v>33.882567361213731</c:v>
                </c:pt>
                <c:pt idx="3">
                  <c:v>31.958142891508302</c:v>
                </c:pt>
                <c:pt idx="4">
                  <c:v>34.513899795822205</c:v>
                </c:pt>
                <c:pt idx="6">
                  <c:v>31.598461960999725</c:v>
                </c:pt>
                <c:pt idx="7">
                  <c:v>32.917991099809278</c:v>
                </c:pt>
                <c:pt idx="8">
                  <c:v>36.542984060621897</c:v>
                </c:pt>
                <c:pt idx="9">
                  <c:v>30.76923076923077</c:v>
                </c:pt>
                <c:pt idx="10">
                  <c:v>34.726224783861667</c:v>
                </c:pt>
                <c:pt idx="11">
                  <c:v>36.185383244206776</c:v>
                </c:pt>
                <c:pt idx="12">
                  <c:v>35.08078377449295</c:v>
                </c:pt>
                <c:pt idx="13">
                  <c:v>34.944949736716133</c:v>
                </c:pt>
                <c:pt idx="14">
                  <c:v>35.800344234079176</c:v>
                </c:pt>
                <c:pt idx="15">
                  <c:v>33.138564273789648</c:v>
                </c:pt>
                <c:pt idx="16">
                  <c:v>41.215323645970933</c:v>
                </c:pt>
                <c:pt idx="17">
                  <c:v>29.585798816568047</c:v>
                </c:pt>
                <c:pt idx="18">
                  <c:v>37.894736842105267</c:v>
                </c:pt>
                <c:pt idx="19">
                  <c:v>29.411764705882355</c:v>
                </c:pt>
                <c:pt idx="20">
                  <c:v>28.922495274102079</c:v>
                </c:pt>
                <c:pt idx="22">
                  <c:v>25.847457627118644</c:v>
                </c:pt>
                <c:pt idx="23">
                  <c:v>32.52505657937278</c:v>
                </c:pt>
                <c:pt idx="24">
                  <c:v>32.077625570776256</c:v>
                </c:pt>
                <c:pt idx="25">
                  <c:v>35.760090531874766</c:v>
                </c:pt>
                <c:pt idx="26">
                  <c:v>36.61897191308956</c:v>
                </c:pt>
                <c:pt idx="27">
                  <c:v>39.835728952772072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DB4-466F-ADA3-A06E8D0A6B40}"/>
            </c:ext>
          </c:extLst>
        </c:ser>
        <c:ser>
          <c:idx val="2"/>
          <c:order val="2"/>
          <c:tx>
            <c:strRef>
              <c:f>'PZ-GRAFY-počet'!$Y$139</c:f>
              <c:strCache>
                <c:ptCount val="1"/>
                <c:pt idx="0">
                  <c:v>priorita 3 a více</c:v>
                </c:pt>
              </c:strCache>
            </c:strRef>
          </c:tx>
          <c:spPr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'PZ-GRAFY-počet'!$G$143:$G$170</c:f>
              <c:strCache>
                <c:ptCount val="28"/>
                <c:pt idx="0">
                  <c:v>SOŠ</c:v>
                </c:pt>
                <c:pt idx="1">
                  <c:v>1.2.1.1 Lycea</c:v>
                </c:pt>
                <c:pt idx="2">
                  <c:v>1.2.2.2 SOŠ technické</c:v>
                </c:pt>
                <c:pt idx="3">
                  <c:v>1.2.2.3 SOŠ technologické</c:v>
                </c:pt>
                <c:pt idx="4">
                  <c:v>1.2.3.1 SOU technické</c:v>
                </c:pt>
                <c:pt idx="6">
                  <c:v>36-47-M/01 - Stavebnictví</c:v>
                </c:pt>
                <c:pt idx="7">
                  <c:v>18-20-M/01 - Informační technologie</c:v>
                </c:pt>
                <c:pt idx="8">
                  <c:v>26-41-M/01 - Elektrotechnika</c:v>
                </c:pt>
                <c:pt idx="9">
                  <c:v>28-44-M/01 - Aplikovaná chemie</c:v>
                </c:pt>
                <c:pt idx="10">
                  <c:v>37-41-M/01 - Provoz a ekonomika dopravy</c:v>
                </c:pt>
                <c:pt idx="11">
                  <c:v>23-45-M/01 - Dopravní prostředky</c:v>
                </c:pt>
                <c:pt idx="12">
                  <c:v>23-41-M/01 - Strojírenství</c:v>
                </c:pt>
                <c:pt idx="13">
                  <c:v>78-42-M/01 - Technické lyceum</c:v>
                </c:pt>
                <c:pt idx="14">
                  <c:v>26-45-M/01 - Telekomunikace</c:v>
                </c:pt>
                <c:pt idx="15">
                  <c:v>37-42-M/01 - Logistické a finanční služby</c:v>
                </c:pt>
                <c:pt idx="16">
                  <c:v>36-45-M/01 - Technická zařízení budov</c:v>
                </c:pt>
                <c:pt idx="17">
                  <c:v>33-42-M/01 - Nábytkářská a dřevařská výroba</c:v>
                </c:pt>
                <c:pt idx="18">
                  <c:v>36-46-M/01 - Geodézie a katastr nemovitostí</c:v>
                </c:pt>
                <c:pt idx="19">
                  <c:v>29-42-M/01 - Analýza potravin</c:v>
                </c:pt>
                <c:pt idx="20">
                  <c:v>39-08-M/01 - Požární ochrana</c:v>
                </c:pt>
                <c:pt idx="22">
                  <c:v>23-45-L/02 - Letecký mechanik</c:v>
                </c:pt>
                <c:pt idx="23">
                  <c:v>39-41-L/01 - Autotronik</c:v>
                </c:pt>
                <c:pt idx="24">
                  <c:v>39-41-L/02 - Mechanik instalatérských a elektrotechnických zařízení</c:v>
                </c:pt>
                <c:pt idx="25">
                  <c:v>26-41-L/01 - Mechanik elektrotechnik</c:v>
                </c:pt>
                <c:pt idx="26">
                  <c:v>23-45-L/01 - Mechanik seřizovač</c:v>
                </c:pt>
                <c:pt idx="27">
                  <c:v>23-44-L/01 - Mechanik strojů a zařízení</c:v>
                </c:pt>
              </c:strCache>
            </c:strRef>
          </c:cat>
          <c:val>
            <c:numRef>
              <c:f>'PZ-GRAFY-počet'!$Y$143:$Y$170</c:f>
              <c:numCache>
                <c:formatCode>0.0</c:formatCode>
                <c:ptCount val="28"/>
                <c:pt idx="0">
                  <c:v>31.685157967300963</c:v>
                </c:pt>
                <c:pt idx="1">
                  <c:v>35.301162925472319</c:v>
                </c:pt>
                <c:pt idx="2">
                  <c:v>28.885276587360231</c:v>
                </c:pt>
                <c:pt idx="3">
                  <c:v>38.44118354582632</c:v>
                </c:pt>
                <c:pt idx="4">
                  <c:v>28.270771163813414</c:v>
                </c:pt>
                <c:pt idx="6">
                  <c:v>27.135402361988465</c:v>
                </c:pt>
                <c:pt idx="7">
                  <c:v>27.476160203432933</c:v>
                </c:pt>
                <c:pt idx="8">
                  <c:v>25.712045989025345</c:v>
                </c:pt>
                <c:pt idx="9">
                  <c:v>32.307692307692307</c:v>
                </c:pt>
                <c:pt idx="10">
                  <c:v>31.268011527377521</c:v>
                </c:pt>
                <c:pt idx="11">
                  <c:v>32.531194295900178</c:v>
                </c:pt>
                <c:pt idx="12">
                  <c:v>35.733929185287039</c:v>
                </c:pt>
                <c:pt idx="13">
                  <c:v>36.42891335567257</c:v>
                </c:pt>
                <c:pt idx="14">
                  <c:v>38.209982788296045</c:v>
                </c:pt>
                <c:pt idx="15">
                  <c:v>40.901502504173621</c:v>
                </c:pt>
                <c:pt idx="16">
                  <c:v>33.685601056803172</c:v>
                </c:pt>
                <c:pt idx="17">
                  <c:v>46.005917159763314</c:v>
                </c:pt>
                <c:pt idx="18">
                  <c:v>39.248120300751879</c:v>
                </c:pt>
                <c:pt idx="19">
                  <c:v>55.882352941176471</c:v>
                </c:pt>
                <c:pt idx="20">
                  <c:v>23.34593572778828</c:v>
                </c:pt>
                <c:pt idx="22">
                  <c:v>27.118644067796609</c:v>
                </c:pt>
                <c:pt idx="23">
                  <c:v>23.892660847074037</c:v>
                </c:pt>
                <c:pt idx="24">
                  <c:v>27.62557077625571</c:v>
                </c:pt>
                <c:pt idx="25">
                  <c:v>27.895133911731424</c:v>
                </c:pt>
                <c:pt idx="26">
                  <c:v>33.545310015898252</c:v>
                </c:pt>
                <c:pt idx="27">
                  <c:v>36.139630390143736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EDB4-466F-ADA3-A06E8D0A6B4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overlap val="100"/>
        <c:axId val="1871227823"/>
        <c:axId val="1871224943"/>
      </c:barChart>
      <c:catAx>
        <c:axId val="1871227823"/>
        <c:scaling>
          <c:orientation val="maxMin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871224943"/>
        <c:crosses val="autoZero"/>
        <c:auto val="1"/>
        <c:lblAlgn val="ctr"/>
        <c:lblOffset val="100"/>
        <c:noMultiLvlLbl val="0"/>
      </c:catAx>
      <c:valAx>
        <c:axId val="1871224943"/>
        <c:scaling>
          <c:orientation val="minMax"/>
        </c:scaling>
        <c:delete val="0"/>
        <c:axPos val="t"/>
        <c:majorGridlines>
          <c:spPr>
            <a:ln w="9525" cap="flat" cmpd="sng" algn="ctr">
              <a:solidFill>
                <a:schemeClr val="bg1">
                  <a:lumMod val="85000"/>
                </a:schemeClr>
              </a:solidFill>
              <a:prstDash val="dash"/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871227823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7980979255925625"/>
          <c:y val="1.695316087987906E-2"/>
          <c:w val="0.67301068917725582"/>
          <c:h val="3.9984890346044973E-2"/>
        </c:manualLayout>
      </c:layout>
      <c:overlay val="0"/>
      <c:spPr>
        <a:solidFill>
          <a:sysClr val="window" lastClr="FFFFFF">
            <a:lumMod val="95000"/>
          </a:sys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4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5.7944097178633983E-2"/>
          <c:y val="0.16622594953016465"/>
          <c:w val="0.82777748767091697"/>
          <c:h val="0.42575296572068588"/>
        </c:manualLayout>
      </c:layout>
      <c:barChart>
        <c:barDir val="col"/>
        <c:grouping val="clustered"/>
        <c:varyColors val="0"/>
        <c:ser>
          <c:idx val="2"/>
          <c:order val="2"/>
          <c:tx>
            <c:strRef>
              <c:f>'PZ-GRAFY-počet'!$W$2:$W$3</c:f>
              <c:strCache>
                <c:ptCount val="2"/>
                <c:pt idx="0">
                  <c:v>přijati celkem</c:v>
                </c:pt>
                <c:pt idx="1">
                  <c:v>2024</c:v>
                </c:pt>
              </c:strCache>
            </c:strRef>
          </c:tx>
          <c:spPr>
            <a:solidFill>
              <a:schemeClr val="bg1">
                <a:lumMod val="65000"/>
                <a:alpha val="50000"/>
              </a:schemeClr>
            </a:solidFill>
            <a:ln>
              <a:noFill/>
            </a:ln>
            <a:effectLst/>
          </c:spPr>
          <c:invertIfNegative val="0"/>
          <c:cat>
            <c:strRef>
              <c:f>'PZ-GRAFY-počet'!$G$48:$G$67</c:f>
              <c:strCache>
                <c:ptCount val="20"/>
                <c:pt idx="0">
                  <c:v>78-42-M/01 - Technické lyceum</c:v>
                </c:pt>
                <c:pt idx="1">
                  <c:v>Informatické obory</c:v>
                </c:pt>
                <c:pt idx="2">
                  <c:v>Elektrotechnika, telekom. a výpočet. technika</c:v>
                </c:pt>
                <c:pt idx="3">
                  <c:v>Stavebnictví, geodézie a kartografie</c:v>
                </c:pt>
                <c:pt idx="4">
                  <c:v>Strojírenství a strojírenská výroba</c:v>
                </c:pt>
                <c:pt idx="5">
                  <c:v>Doprava a spoje</c:v>
                </c:pt>
                <c:pt idx="6">
                  <c:v>Technická chemie a chemie silikátů</c:v>
                </c:pt>
                <c:pt idx="7">
                  <c:v>Speciální a interdisciplinární obory</c:v>
                </c:pt>
                <c:pt idx="8">
                  <c:v>Potravinářství a potravinářská chemie</c:v>
                </c:pt>
                <c:pt idx="9">
                  <c:v>Polygrafie, zpracování papíru, filmu a fotografie</c:v>
                </c:pt>
                <c:pt idx="10">
                  <c:v>Zpracování dřeva a výroba hudebních nástrojů</c:v>
                </c:pt>
                <c:pt idx="11">
                  <c:v>Textilní výroba a oděvnictví</c:v>
                </c:pt>
                <c:pt idx="12">
                  <c:v>Hornictví a hor. geologie, hutnictví a slévárenství</c:v>
                </c:pt>
                <c:pt idx="14">
                  <c:v>Elektrotechnika, telekom. a výpočet. technika</c:v>
                </c:pt>
                <c:pt idx="15">
                  <c:v>Strojírenství a strojírenská výroba</c:v>
                </c:pt>
                <c:pt idx="16">
                  <c:v>Speciální a interdisciplinární obory</c:v>
                </c:pt>
                <c:pt idx="17">
                  <c:v>Zpracování dřeva a výroba hudebních nástrojů</c:v>
                </c:pt>
                <c:pt idx="18">
                  <c:v>Technická chemie a chemie silikátů</c:v>
                </c:pt>
                <c:pt idx="19">
                  <c:v>Hornictví a hor. geologie, hutnictví a slévárenství</c:v>
                </c:pt>
              </c:strCache>
            </c:strRef>
          </c:cat>
          <c:val>
            <c:numRef>
              <c:f>'PZ-GRAFY-počet'!$W$48:$W$67</c:f>
              <c:numCache>
                <c:formatCode>#,##0</c:formatCode>
                <c:ptCount val="20"/>
                <c:pt idx="0">
                  <c:v>1306</c:v>
                </c:pt>
                <c:pt idx="1">
                  <c:v>5165</c:v>
                </c:pt>
                <c:pt idx="2">
                  <c:v>3063</c:v>
                </c:pt>
                <c:pt idx="3">
                  <c:v>2928</c:v>
                </c:pt>
                <c:pt idx="4">
                  <c:v>2568</c:v>
                </c:pt>
                <c:pt idx="5">
                  <c:v>1302</c:v>
                </c:pt>
                <c:pt idx="6">
                  <c:v>682</c:v>
                </c:pt>
                <c:pt idx="7">
                  <c:v>371</c:v>
                </c:pt>
                <c:pt idx="8">
                  <c:v>275</c:v>
                </c:pt>
                <c:pt idx="9">
                  <c:v>237</c:v>
                </c:pt>
                <c:pt idx="10">
                  <c:v>190</c:v>
                </c:pt>
                <c:pt idx="11">
                  <c:v>114</c:v>
                </c:pt>
                <c:pt idx="12">
                  <c:v>20</c:v>
                </c:pt>
                <c:pt idx="14">
                  <c:v>2126</c:v>
                </c:pt>
                <c:pt idx="15">
                  <c:v>1702</c:v>
                </c:pt>
                <c:pt idx="16">
                  <c:v>1379</c:v>
                </c:pt>
                <c:pt idx="17">
                  <c:v>266</c:v>
                </c:pt>
                <c:pt idx="18">
                  <c:v>79</c:v>
                </c:pt>
                <c:pt idx="19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D04-475E-8534-C97230353956}"/>
            </c:ext>
          </c:extLst>
        </c:ser>
        <c:ser>
          <c:idx val="3"/>
          <c:order val="3"/>
          <c:tx>
            <c:strRef>
              <c:f>'PZ-GRAFY-počet'!$X$2:$X$3</c:f>
              <c:strCache>
                <c:ptCount val="2"/>
                <c:pt idx="0">
                  <c:v>přijati celkem</c:v>
                </c:pt>
                <c:pt idx="1">
                  <c:v>2025</c:v>
                </c:pt>
              </c:strCache>
            </c:strRef>
          </c:tx>
          <c:spPr>
            <a:solidFill>
              <a:srgbClr val="92D050">
                <a:alpha val="50000"/>
              </a:srgbClr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4BACC6">
                  <a:alpha val="50000"/>
                </a:srgb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4-3D04-475E-8534-C97230353956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ellipsis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'PZ-GRAFY-počet'!$G$48:$G$67</c:f>
              <c:strCache>
                <c:ptCount val="20"/>
                <c:pt idx="0">
                  <c:v>78-42-M/01 - Technické lyceum</c:v>
                </c:pt>
                <c:pt idx="1">
                  <c:v>Informatické obory</c:v>
                </c:pt>
                <c:pt idx="2">
                  <c:v>Elektrotechnika, telekom. a výpočet. technika</c:v>
                </c:pt>
                <c:pt idx="3">
                  <c:v>Stavebnictví, geodézie a kartografie</c:v>
                </c:pt>
                <c:pt idx="4">
                  <c:v>Strojírenství a strojírenská výroba</c:v>
                </c:pt>
                <c:pt idx="5">
                  <c:v>Doprava a spoje</c:v>
                </c:pt>
                <c:pt idx="6">
                  <c:v>Technická chemie a chemie silikátů</c:v>
                </c:pt>
                <c:pt idx="7">
                  <c:v>Speciální a interdisciplinární obory</c:v>
                </c:pt>
                <c:pt idx="8">
                  <c:v>Potravinářství a potravinářská chemie</c:v>
                </c:pt>
                <c:pt idx="9">
                  <c:v>Polygrafie, zpracování papíru, filmu a fotografie</c:v>
                </c:pt>
                <c:pt idx="10">
                  <c:v>Zpracování dřeva a výroba hudebních nástrojů</c:v>
                </c:pt>
                <c:pt idx="11">
                  <c:v>Textilní výroba a oděvnictví</c:v>
                </c:pt>
                <c:pt idx="12">
                  <c:v>Hornictví a hor. geologie, hutnictví a slévárenství</c:v>
                </c:pt>
                <c:pt idx="14">
                  <c:v>Elektrotechnika, telekom. a výpočet. technika</c:v>
                </c:pt>
                <c:pt idx="15">
                  <c:v>Strojírenství a strojírenská výroba</c:v>
                </c:pt>
                <c:pt idx="16">
                  <c:v>Speciální a interdisciplinární obory</c:v>
                </c:pt>
                <c:pt idx="17">
                  <c:v>Zpracování dřeva a výroba hudebních nástrojů</c:v>
                </c:pt>
                <c:pt idx="18">
                  <c:v>Technická chemie a chemie silikátů</c:v>
                </c:pt>
                <c:pt idx="19">
                  <c:v>Hornictví a hor. geologie, hutnictví a slévárenství</c:v>
                </c:pt>
              </c:strCache>
            </c:strRef>
          </c:cat>
          <c:val>
            <c:numRef>
              <c:f>'PZ-GRAFY-počet'!$X$48:$X$67</c:f>
              <c:numCache>
                <c:formatCode>#,##0</c:formatCode>
                <c:ptCount val="20"/>
                <c:pt idx="0">
                  <c:v>1360</c:v>
                </c:pt>
                <c:pt idx="1">
                  <c:v>5064</c:v>
                </c:pt>
                <c:pt idx="2">
                  <c:v>2910</c:v>
                </c:pt>
                <c:pt idx="3">
                  <c:v>2906</c:v>
                </c:pt>
                <c:pt idx="4">
                  <c:v>2508</c:v>
                </c:pt>
                <c:pt idx="5">
                  <c:v>1294</c:v>
                </c:pt>
                <c:pt idx="6">
                  <c:v>612</c:v>
                </c:pt>
                <c:pt idx="7">
                  <c:v>387</c:v>
                </c:pt>
                <c:pt idx="8">
                  <c:v>242</c:v>
                </c:pt>
                <c:pt idx="9">
                  <c:v>257</c:v>
                </c:pt>
                <c:pt idx="10">
                  <c:v>217</c:v>
                </c:pt>
                <c:pt idx="11">
                  <c:v>119</c:v>
                </c:pt>
                <c:pt idx="12">
                  <c:v>23</c:v>
                </c:pt>
                <c:pt idx="14">
                  <c:v>2272</c:v>
                </c:pt>
                <c:pt idx="15">
                  <c:v>1648</c:v>
                </c:pt>
                <c:pt idx="16">
                  <c:v>1468</c:v>
                </c:pt>
                <c:pt idx="17">
                  <c:v>268</c:v>
                </c:pt>
                <c:pt idx="18">
                  <c:v>70</c:v>
                </c:pt>
                <c:pt idx="19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3D04-475E-8534-C9723035395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overlap val="20"/>
        <c:axId val="1349453151"/>
        <c:axId val="1349452671"/>
      </c:barChart>
      <c:lineChart>
        <c:grouping val="standard"/>
        <c:varyColors val="0"/>
        <c:ser>
          <c:idx val="0"/>
          <c:order val="0"/>
          <c:tx>
            <c:strRef>
              <c:f>'PZ-GRAFY-počet'!$H$2:$H$3</c:f>
              <c:strCache>
                <c:ptCount val="2"/>
                <c:pt idx="0">
                  <c:v>kapacity</c:v>
                </c:pt>
                <c:pt idx="1">
                  <c:v>2024</c:v>
                </c:pt>
              </c:strCache>
            </c:strRef>
          </c:tx>
          <c:spPr>
            <a:ln w="28575" cap="rnd">
              <a:noFill/>
              <a:round/>
            </a:ln>
            <a:effectLst/>
          </c:spPr>
          <c:marker>
            <c:symbol val="triangle"/>
            <c:size val="9"/>
            <c:spPr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</a:ln>
              <a:effectLst/>
            </c:spPr>
          </c:marker>
          <c:cat>
            <c:strRef>
              <c:f>'PZ-GRAFY-počet'!$G$48:$G$67</c:f>
              <c:strCache>
                <c:ptCount val="20"/>
                <c:pt idx="0">
                  <c:v>78-42-M/01 - Technické lyceum</c:v>
                </c:pt>
                <c:pt idx="1">
                  <c:v>Informatické obory</c:v>
                </c:pt>
                <c:pt idx="2">
                  <c:v>Elektrotechnika, telekom. a výpočet. technika</c:v>
                </c:pt>
                <c:pt idx="3">
                  <c:v>Stavebnictví, geodézie a kartografie</c:v>
                </c:pt>
                <c:pt idx="4">
                  <c:v>Strojírenství a strojírenská výroba</c:v>
                </c:pt>
                <c:pt idx="5">
                  <c:v>Doprava a spoje</c:v>
                </c:pt>
                <c:pt idx="6">
                  <c:v>Technická chemie a chemie silikátů</c:v>
                </c:pt>
                <c:pt idx="7">
                  <c:v>Speciální a interdisciplinární obory</c:v>
                </c:pt>
                <c:pt idx="8">
                  <c:v>Potravinářství a potravinářská chemie</c:v>
                </c:pt>
                <c:pt idx="9">
                  <c:v>Polygrafie, zpracování papíru, filmu a fotografie</c:v>
                </c:pt>
                <c:pt idx="10">
                  <c:v>Zpracování dřeva a výroba hudebních nástrojů</c:v>
                </c:pt>
                <c:pt idx="11">
                  <c:v>Textilní výroba a oděvnictví</c:v>
                </c:pt>
                <c:pt idx="12">
                  <c:v>Hornictví a hor. geologie, hutnictví a slévárenství</c:v>
                </c:pt>
                <c:pt idx="14">
                  <c:v>Elektrotechnika, telekom. a výpočet. technika</c:v>
                </c:pt>
                <c:pt idx="15">
                  <c:v>Strojírenství a strojírenská výroba</c:v>
                </c:pt>
                <c:pt idx="16">
                  <c:v>Speciální a interdisciplinární obory</c:v>
                </c:pt>
                <c:pt idx="17">
                  <c:v>Zpracování dřeva a výroba hudebních nástrojů</c:v>
                </c:pt>
                <c:pt idx="18">
                  <c:v>Technická chemie a chemie silikátů</c:v>
                </c:pt>
                <c:pt idx="19">
                  <c:v>Hornictví a hor. geologie, hutnictví a slévárenství</c:v>
                </c:pt>
              </c:strCache>
            </c:strRef>
          </c:cat>
          <c:val>
            <c:numRef>
              <c:f>'PZ-GRAFY-počet'!$H$48:$H$67</c:f>
              <c:numCache>
                <c:formatCode>General</c:formatCode>
                <c:ptCount val="20"/>
                <c:pt idx="0">
                  <c:v>1546</c:v>
                </c:pt>
                <c:pt idx="1">
                  <c:v>5450</c:v>
                </c:pt>
                <c:pt idx="2">
                  <c:v>3404</c:v>
                </c:pt>
                <c:pt idx="3">
                  <c:v>3226</c:v>
                </c:pt>
                <c:pt idx="4">
                  <c:v>3445</c:v>
                </c:pt>
                <c:pt idx="5">
                  <c:v>1546</c:v>
                </c:pt>
                <c:pt idx="6">
                  <c:v>718</c:v>
                </c:pt>
                <c:pt idx="7">
                  <c:v>385</c:v>
                </c:pt>
                <c:pt idx="8">
                  <c:v>470</c:v>
                </c:pt>
                <c:pt idx="9">
                  <c:v>268</c:v>
                </c:pt>
                <c:pt idx="10">
                  <c:v>288</c:v>
                </c:pt>
                <c:pt idx="11">
                  <c:v>140</c:v>
                </c:pt>
                <c:pt idx="12">
                  <c:v>40</c:v>
                </c:pt>
                <c:pt idx="14">
                  <c:v>2554</c:v>
                </c:pt>
                <c:pt idx="15">
                  <c:v>3283</c:v>
                </c:pt>
                <c:pt idx="16">
                  <c:v>1647</c:v>
                </c:pt>
                <c:pt idx="17">
                  <c:v>426</c:v>
                </c:pt>
                <c:pt idx="18">
                  <c:v>114</c:v>
                </c:pt>
                <c:pt idx="19">
                  <c:v>50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3D04-475E-8534-C97230353956}"/>
            </c:ext>
          </c:extLst>
        </c:ser>
        <c:ser>
          <c:idx val="1"/>
          <c:order val="1"/>
          <c:tx>
            <c:strRef>
              <c:f>'PZ-GRAFY-počet'!$I$2:$I$3</c:f>
              <c:strCache>
                <c:ptCount val="2"/>
                <c:pt idx="0">
                  <c:v>kapacity</c:v>
                </c:pt>
                <c:pt idx="1">
                  <c:v>2025</c:v>
                </c:pt>
              </c:strCache>
            </c:strRef>
          </c:tx>
          <c:spPr>
            <a:ln w="28575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rgbClr val="FF0000"/>
              </a:solidFill>
              <a:ln w="9525">
                <a:noFill/>
              </a:ln>
              <a:effectLst/>
            </c:spPr>
          </c:marker>
          <c:cat>
            <c:strRef>
              <c:f>'PZ-GRAFY-počet'!$G$48:$G$67</c:f>
              <c:strCache>
                <c:ptCount val="20"/>
                <c:pt idx="0">
                  <c:v>78-42-M/01 - Technické lyceum</c:v>
                </c:pt>
                <c:pt idx="1">
                  <c:v>Informatické obory</c:v>
                </c:pt>
                <c:pt idx="2">
                  <c:v>Elektrotechnika, telekom. a výpočet. technika</c:v>
                </c:pt>
                <c:pt idx="3">
                  <c:v>Stavebnictví, geodézie a kartografie</c:v>
                </c:pt>
                <c:pt idx="4">
                  <c:v>Strojírenství a strojírenská výroba</c:v>
                </c:pt>
                <c:pt idx="5">
                  <c:v>Doprava a spoje</c:v>
                </c:pt>
                <c:pt idx="6">
                  <c:v>Technická chemie a chemie silikátů</c:v>
                </c:pt>
                <c:pt idx="7">
                  <c:v>Speciální a interdisciplinární obory</c:v>
                </c:pt>
                <c:pt idx="8">
                  <c:v>Potravinářství a potravinářská chemie</c:v>
                </c:pt>
                <c:pt idx="9">
                  <c:v>Polygrafie, zpracování papíru, filmu a fotografie</c:v>
                </c:pt>
                <c:pt idx="10">
                  <c:v>Zpracování dřeva a výroba hudebních nástrojů</c:v>
                </c:pt>
                <c:pt idx="11">
                  <c:v>Textilní výroba a oděvnictví</c:v>
                </c:pt>
                <c:pt idx="12">
                  <c:v>Hornictví a hor. geologie, hutnictví a slévárenství</c:v>
                </c:pt>
                <c:pt idx="14">
                  <c:v>Elektrotechnika, telekom. a výpočet. technika</c:v>
                </c:pt>
                <c:pt idx="15">
                  <c:v>Strojírenství a strojírenská výroba</c:v>
                </c:pt>
                <c:pt idx="16">
                  <c:v>Speciální a interdisciplinární obory</c:v>
                </c:pt>
                <c:pt idx="17">
                  <c:v>Zpracování dřeva a výroba hudebních nástrojů</c:v>
                </c:pt>
                <c:pt idx="18">
                  <c:v>Technická chemie a chemie silikátů</c:v>
                </c:pt>
                <c:pt idx="19">
                  <c:v>Hornictví a hor. geologie, hutnictví a slévárenství</c:v>
                </c:pt>
              </c:strCache>
            </c:strRef>
          </c:cat>
          <c:val>
            <c:numRef>
              <c:f>'PZ-GRAFY-počet'!$I$48:$I$67</c:f>
              <c:numCache>
                <c:formatCode>General</c:formatCode>
                <c:ptCount val="20"/>
                <c:pt idx="0">
                  <c:v>1832</c:v>
                </c:pt>
                <c:pt idx="1">
                  <c:v>5722</c:v>
                </c:pt>
                <c:pt idx="2">
                  <c:v>3342</c:v>
                </c:pt>
                <c:pt idx="3">
                  <c:v>3163</c:v>
                </c:pt>
                <c:pt idx="4">
                  <c:v>3400</c:v>
                </c:pt>
                <c:pt idx="5">
                  <c:v>1451</c:v>
                </c:pt>
                <c:pt idx="6">
                  <c:v>681</c:v>
                </c:pt>
                <c:pt idx="7">
                  <c:v>383</c:v>
                </c:pt>
                <c:pt idx="8">
                  <c:v>441</c:v>
                </c:pt>
                <c:pt idx="9">
                  <c:v>302</c:v>
                </c:pt>
                <c:pt idx="10">
                  <c:v>306</c:v>
                </c:pt>
                <c:pt idx="11">
                  <c:v>172</c:v>
                </c:pt>
                <c:pt idx="12">
                  <c:v>45</c:v>
                </c:pt>
                <c:pt idx="14">
                  <c:v>2568</c:v>
                </c:pt>
                <c:pt idx="15">
                  <c:v>3234</c:v>
                </c:pt>
                <c:pt idx="16">
                  <c:v>1632</c:v>
                </c:pt>
                <c:pt idx="17">
                  <c:v>472</c:v>
                </c:pt>
                <c:pt idx="18">
                  <c:v>102</c:v>
                </c:pt>
                <c:pt idx="19">
                  <c:v>80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3D04-475E-8534-C9723035395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859207295"/>
        <c:axId val="1859208255"/>
      </c:lineChart>
      <c:catAx>
        <c:axId val="1859207295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bg1">
                  <a:lumMod val="85000"/>
                </a:schemeClr>
              </a:solidFill>
              <a:prstDash val="dash"/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859208255"/>
        <c:crosses val="autoZero"/>
        <c:auto val="1"/>
        <c:lblAlgn val="ctr"/>
        <c:lblOffset val="50"/>
        <c:noMultiLvlLbl val="0"/>
      </c:catAx>
      <c:valAx>
        <c:axId val="1859208255"/>
        <c:scaling>
          <c:orientation val="minMax"/>
          <c:max val="6000"/>
        </c:scaling>
        <c:delete val="0"/>
        <c:axPos val="l"/>
        <c:majorGridlines>
          <c:spPr>
            <a:ln w="9525" cap="flat" cmpd="sng" algn="ctr">
              <a:solidFill>
                <a:schemeClr val="bg1">
                  <a:lumMod val="85000"/>
                </a:schemeClr>
              </a:solidFill>
              <a:prstDash val="dash"/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cs-CZ"/>
                  <a:t>POČET UCHAZEČŮ / KAPACITA OBORU</a:t>
                </a:r>
              </a:p>
            </c:rich>
          </c:tx>
          <c:layout>
            <c:manualLayout>
              <c:xMode val="edge"/>
              <c:yMode val="edge"/>
              <c:x val="4.5877744462618643E-2"/>
              <c:y val="0.15948947927866663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cs-CZ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859207295"/>
        <c:crosses val="autoZero"/>
        <c:crossBetween val="between"/>
      </c:valAx>
      <c:valAx>
        <c:axId val="1349452671"/>
        <c:scaling>
          <c:orientation val="minMax"/>
          <c:max val="6000"/>
        </c:scaling>
        <c:delete val="0"/>
        <c:axPos val="r"/>
        <c:numFmt formatCode="#,##0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349453151"/>
        <c:crosses val="max"/>
        <c:crossBetween val="between"/>
      </c:valAx>
      <c:catAx>
        <c:axId val="1349453151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1349452671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80792673158176842"/>
          <c:y val="0.82388066407107552"/>
          <c:w val="0.19207326841823144"/>
          <c:h val="0.15882781795736575"/>
        </c:manualLayout>
      </c:layout>
      <c:overlay val="0"/>
      <c:spPr>
        <a:solidFill>
          <a:schemeClr val="bg1">
            <a:lumMod val="95000"/>
            <a:alpha val="50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4">
    <c:autoUpdate val="0"/>
  </c:externalData>
  <c:userShapes r:id="rId5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7944097178633983E-2"/>
          <c:y val="0.17947293949476756"/>
          <c:w val="0.82777748767091697"/>
          <c:h val="0.41776040333602166"/>
        </c:manualLayout>
      </c:layout>
      <c:barChart>
        <c:barDir val="col"/>
        <c:grouping val="clustered"/>
        <c:varyColors val="0"/>
        <c:ser>
          <c:idx val="2"/>
          <c:order val="2"/>
          <c:tx>
            <c:strRef>
              <c:f>'GRAFY-počet'!$Q$92:$Q$93</c:f>
              <c:strCache>
                <c:ptCount val="2"/>
                <c:pt idx="0">
                  <c:v>přijati</c:v>
                </c:pt>
                <c:pt idx="1">
                  <c:v>2024</c:v>
                </c:pt>
              </c:strCache>
            </c:strRef>
          </c:tx>
          <c:spPr>
            <a:solidFill>
              <a:schemeClr val="bg1">
                <a:lumMod val="65000"/>
                <a:alpha val="50000"/>
              </a:schemeClr>
            </a:solidFill>
            <a:ln>
              <a:noFill/>
            </a:ln>
            <a:effectLst/>
          </c:spPr>
          <c:invertIfNegative val="0"/>
          <c:cat>
            <c:strRef>
              <c:f>'GRAFY-počet'!$G$100:$G$121</c:f>
              <c:strCache>
                <c:ptCount val="22"/>
                <c:pt idx="0">
                  <c:v>18-20-M/01 - Informační technologie</c:v>
                </c:pt>
                <c:pt idx="1">
                  <c:v>26-41-M/01 - Elektrotechnika</c:v>
                </c:pt>
                <c:pt idx="2">
                  <c:v>36-47-M/01 - Stavebnictví</c:v>
                </c:pt>
                <c:pt idx="3">
                  <c:v>23-41-M/01 - Strojírenství</c:v>
                </c:pt>
                <c:pt idx="4">
                  <c:v>78-42-M/01 - Technické lyceum</c:v>
                </c:pt>
                <c:pt idx="5">
                  <c:v>37-41-M/01 - Provoz a ekonomika dopravy</c:v>
                </c:pt>
                <c:pt idx="6">
                  <c:v>28-44-M/01 - Aplikovaná chemie</c:v>
                </c:pt>
                <c:pt idx="7">
                  <c:v>37-42-M/01 - Logistické a finanční služby</c:v>
                </c:pt>
                <c:pt idx="8">
                  <c:v>23-45-M/01 - Dopravní prostředky</c:v>
                </c:pt>
                <c:pt idx="9">
                  <c:v>39-08-M/01 - Požární ochrana</c:v>
                </c:pt>
                <c:pt idx="10">
                  <c:v>36-45-M/01 - Technická zařízení budov</c:v>
                </c:pt>
                <c:pt idx="11">
                  <c:v>33-42-M/01 - Nábytkářská a dřevařská výroba</c:v>
                </c:pt>
                <c:pt idx="12">
                  <c:v>36-46-M/01 - Geodézie a katastr nemovitostí</c:v>
                </c:pt>
                <c:pt idx="13">
                  <c:v>26-45-M/01 - Telekomunikace</c:v>
                </c:pt>
                <c:pt idx="14">
                  <c:v>29-42-M/01 - Analýza potravin</c:v>
                </c:pt>
                <c:pt idx="16">
                  <c:v>26-41-L/01 - Mechanik elektrotechnik</c:v>
                </c:pt>
                <c:pt idx="17">
                  <c:v>39-41-L/01 - Autotronik</c:v>
                </c:pt>
                <c:pt idx="18">
                  <c:v>23-45-L/01 - Mechanik seřizovač</c:v>
                </c:pt>
                <c:pt idx="19">
                  <c:v>39-41-L/02 - Mechanik instalatérských a elektrotechnických zařízení</c:v>
                </c:pt>
                <c:pt idx="20">
                  <c:v>23-44-L/01 - Mechanik strojů a zařízení</c:v>
                </c:pt>
                <c:pt idx="21">
                  <c:v>23-45-L/02 - Letecký mechanik</c:v>
                </c:pt>
              </c:strCache>
            </c:strRef>
          </c:cat>
          <c:val>
            <c:numRef>
              <c:f>'GRAFY-počet'!$Q$100:$Q$121</c:f>
              <c:numCache>
                <c:formatCode>#,##0</c:formatCode>
                <c:ptCount val="22"/>
                <c:pt idx="0">
                  <c:v>5165</c:v>
                </c:pt>
                <c:pt idx="1">
                  <c:v>2853</c:v>
                </c:pt>
                <c:pt idx="2">
                  <c:v>2410</c:v>
                </c:pt>
                <c:pt idx="3">
                  <c:v>2163</c:v>
                </c:pt>
                <c:pt idx="4">
                  <c:v>1306</c:v>
                </c:pt>
                <c:pt idx="5">
                  <c:v>929</c:v>
                </c:pt>
                <c:pt idx="6">
                  <c:v>678</c:v>
                </c:pt>
                <c:pt idx="7">
                  <c:v>373</c:v>
                </c:pt>
                <c:pt idx="8">
                  <c:v>405</c:v>
                </c:pt>
                <c:pt idx="9">
                  <c:v>371</c:v>
                </c:pt>
                <c:pt idx="10">
                  <c:v>223</c:v>
                </c:pt>
                <c:pt idx="11">
                  <c:v>190</c:v>
                </c:pt>
                <c:pt idx="12">
                  <c:v>280</c:v>
                </c:pt>
                <c:pt idx="13">
                  <c:v>210</c:v>
                </c:pt>
                <c:pt idx="14">
                  <c:v>156</c:v>
                </c:pt>
                <c:pt idx="16">
                  <c:v>1767</c:v>
                </c:pt>
                <c:pt idx="17">
                  <c:v>935</c:v>
                </c:pt>
                <c:pt idx="18">
                  <c:v>797</c:v>
                </c:pt>
                <c:pt idx="19">
                  <c:v>313</c:v>
                </c:pt>
                <c:pt idx="20">
                  <c:v>190</c:v>
                </c:pt>
                <c:pt idx="21">
                  <c:v>176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E6F-40F3-AD93-2A50D6B20D64}"/>
            </c:ext>
          </c:extLst>
        </c:ser>
        <c:ser>
          <c:idx val="3"/>
          <c:order val="3"/>
          <c:tx>
            <c:strRef>
              <c:f>'GRAFY-počet'!$R$92:$R$93</c:f>
              <c:strCache>
                <c:ptCount val="2"/>
                <c:pt idx="0">
                  <c:v>přijati</c:v>
                </c:pt>
                <c:pt idx="1">
                  <c:v>2025</c:v>
                </c:pt>
              </c:strCache>
            </c:strRef>
          </c:tx>
          <c:spPr>
            <a:solidFill>
              <a:srgbClr val="92D050">
                <a:alpha val="50000"/>
              </a:srgbClr>
            </a:solidFill>
            <a:ln>
              <a:noFill/>
            </a:ln>
            <a:effectLst/>
          </c:spPr>
          <c:invertIfNegative val="0"/>
          <c:dPt>
            <c:idx val="4"/>
            <c:invertIfNegative val="0"/>
            <c:bubble3D val="0"/>
            <c:spPr>
              <a:solidFill>
                <a:schemeClr val="accent5">
                  <a:alpha val="5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4-3E6F-40F3-AD93-2A50D6B20D64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ellipsis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'GRAFY-počet'!$G$100:$G$121</c:f>
              <c:strCache>
                <c:ptCount val="22"/>
                <c:pt idx="0">
                  <c:v>18-20-M/01 - Informační technologie</c:v>
                </c:pt>
                <c:pt idx="1">
                  <c:v>26-41-M/01 - Elektrotechnika</c:v>
                </c:pt>
                <c:pt idx="2">
                  <c:v>36-47-M/01 - Stavebnictví</c:v>
                </c:pt>
                <c:pt idx="3">
                  <c:v>23-41-M/01 - Strojírenství</c:v>
                </c:pt>
                <c:pt idx="4">
                  <c:v>78-42-M/01 - Technické lyceum</c:v>
                </c:pt>
                <c:pt idx="5">
                  <c:v>37-41-M/01 - Provoz a ekonomika dopravy</c:v>
                </c:pt>
                <c:pt idx="6">
                  <c:v>28-44-M/01 - Aplikovaná chemie</c:v>
                </c:pt>
                <c:pt idx="7">
                  <c:v>37-42-M/01 - Logistické a finanční služby</c:v>
                </c:pt>
                <c:pt idx="8">
                  <c:v>23-45-M/01 - Dopravní prostředky</c:v>
                </c:pt>
                <c:pt idx="9">
                  <c:v>39-08-M/01 - Požární ochrana</c:v>
                </c:pt>
                <c:pt idx="10">
                  <c:v>36-45-M/01 - Technická zařízení budov</c:v>
                </c:pt>
                <c:pt idx="11">
                  <c:v>33-42-M/01 - Nábytkářská a dřevařská výroba</c:v>
                </c:pt>
                <c:pt idx="12">
                  <c:v>36-46-M/01 - Geodézie a katastr nemovitostí</c:v>
                </c:pt>
                <c:pt idx="13">
                  <c:v>26-45-M/01 - Telekomunikace</c:v>
                </c:pt>
                <c:pt idx="14">
                  <c:v>29-42-M/01 - Analýza potravin</c:v>
                </c:pt>
                <c:pt idx="16">
                  <c:v>26-41-L/01 - Mechanik elektrotechnik</c:v>
                </c:pt>
                <c:pt idx="17">
                  <c:v>39-41-L/01 - Autotronik</c:v>
                </c:pt>
                <c:pt idx="18">
                  <c:v>23-45-L/01 - Mechanik seřizovač</c:v>
                </c:pt>
                <c:pt idx="19">
                  <c:v>39-41-L/02 - Mechanik instalatérských a elektrotechnických zařízení</c:v>
                </c:pt>
                <c:pt idx="20">
                  <c:v>23-44-L/01 - Mechanik strojů a zařízení</c:v>
                </c:pt>
                <c:pt idx="21">
                  <c:v>23-45-L/02 - Letecký mechanik</c:v>
                </c:pt>
              </c:strCache>
            </c:strRef>
          </c:cat>
          <c:val>
            <c:numRef>
              <c:f>'GRAFY-počet'!$R$100:$R$121</c:f>
              <c:numCache>
                <c:formatCode>#,##0</c:formatCode>
                <c:ptCount val="22"/>
                <c:pt idx="0">
                  <c:v>5064</c:v>
                </c:pt>
                <c:pt idx="1">
                  <c:v>2748</c:v>
                </c:pt>
                <c:pt idx="2">
                  <c:v>2454</c:v>
                </c:pt>
                <c:pt idx="3">
                  <c:v>2094</c:v>
                </c:pt>
                <c:pt idx="4">
                  <c:v>1360</c:v>
                </c:pt>
                <c:pt idx="5">
                  <c:v>947</c:v>
                </c:pt>
                <c:pt idx="6">
                  <c:v>612</c:v>
                </c:pt>
                <c:pt idx="7">
                  <c:v>347</c:v>
                </c:pt>
                <c:pt idx="8">
                  <c:v>414</c:v>
                </c:pt>
                <c:pt idx="9">
                  <c:v>387</c:v>
                </c:pt>
                <c:pt idx="10">
                  <c:v>243</c:v>
                </c:pt>
                <c:pt idx="11">
                  <c:v>217</c:v>
                </c:pt>
                <c:pt idx="12">
                  <c:v>202</c:v>
                </c:pt>
                <c:pt idx="13">
                  <c:v>162</c:v>
                </c:pt>
                <c:pt idx="14">
                  <c:v>144</c:v>
                </c:pt>
                <c:pt idx="16">
                  <c:v>1844</c:v>
                </c:pt>
                <c:pt idx="17">
                  <c:v>974</c:v>
                </c:pt>
                <c:pt idx="18">
                  <c:v>741</c:v>
                </c:pt>
                <c:pt idx="19">
                  <c:v>330</c:v>
                </c:pt>
                <c:pt idx="20">
                  <c:v>177</c:v>
                </c:pt>
                <c:pt idx="21">
                  <c:v>162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3E6F-40F3-AD93-2A50D6B20D6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overlap val="20"/>
        <c:axId val="1349453151"/>
        <c:axId val="1349452671"/>
      </c:barChart>
      <c:lineChart>
        <c:grouping val="standard"/>
        <c:varyColors val="0"/>
        <c:ser>
          <c:idx val="0"/>
          <c:order val="0"/>
          <c:tx>
            <c:strRef>
              <c:f>'GRAFY-počet'!$H$92:$H$93</c:f>
              <c:strCache>
                <c:ptCount val="2"/>
                <c:pt idx="0">
                  <c:v>kapacity</c:v>
                </c:pt>
                <c:pt idx="1">
                  <c:v>2024</c:v>
                </c:pt>
              </c:strCache>
            </c:strRef>
          </c:tx>
          <c:spPr>
            <a:ln w="28575" cap="rnd">
              <a:noFill/>
              <a:round/>
            </a:ln>
            <a:effectLst/>
          </c:spPr>
          <c:marker>
            <c:symbol val="triangle"/>
            <c:size val="9"/>
            <c:spPr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</a:ln>
              <a:effectLst/>
            </c:spPr>
          </c:marker>
          <c:cat>
            <c:strRef>
              <c:f>'GRAFY-počet'!$G$100:$G$121</c:f>
              <c:strCache>
                <c:ptCount val="22"/>
                <c:pt idx="0">
                  <c:v>18-20-M/01 - Informační technologie</c:v>
                </c:pt>
                <c:pt idx="1">
                  <c:v>26-41-M/01 - Elektrotechnika</c:v>
                </c:pt>
                <c:pt idx="2">
                  <c:v>36-47-M/01 - Stavebnictví</c:v>
                </c:pt>
                <c:pt idx="3">
                  <c:v>23-41-M/01 - Strojírenství</c:v>
                </c:pt>
                <c:pt idx="4">
                  <c:v>78-42-M/01 - Technické lyceum</c:v>
                </c:pt>
                <c:pt idx="5">
                  <c:v>37-41-M/01 - Provoz a ekonomika dopravy</c:v>
                </c:pt>
                <c:pt idx="6">
                  <c:v>28-44-M/01 - Aplikovaná chemie</c:v>
                </c:pt>
                <c:pt idx="7">
                  <c:v>37-42-M/01 - Logistické a finanční služby</c:v>
                </c:pt>
                <c:pt idx="8">
                  <c:v>23-45-M/01 - Dopravní prostředky</c:v>
                </c:pt>
                <c:pt idx="9">
                  <c:v>39-08-M/01 - Požární ochrana</c:v>
                </c:pt>
                <c:pt idx="10">
                  <c:v>36-45-M/01 - Technická zařízení budov</c:v>
                </c:pt>
                <c:pt idx="11">
                  <c:v>33-42-M/01 - Nábytkářská a dřevařská výroba</c:v>
                </c:pt>
                <c:pt idx="12">
                  <c:v>36-46-M/01 - Geodézie a katastr nemovitostí</c:v>
                </c:pt>
                <c:pt idx="13">
                  <c:v>26-45-M/01 - Telekomunikace</c:v>
                </c:pt>
                <c:pt idx="14">
                  <c:v>29-42-M/01 - Analýza potravin</c:v>
                </c:pt>
                <c:pt idx="16">
                  <c:v>26-41-L/01 - Mechanik elektrotechnik</c:v>
                </c:pt>
                <c:pt idx="17">
                  <c:v>39-41-L/01 - Autotronik</c:v>
                </c:pt>
                <c:pt idx="18">
                  <c:v>23-45-L/01 - Mechanik seřizovač</c:v>
                </c:pt>
                <c:pt idx="19">
                  <c:v>39-41-L/02 - Mechanik instalatérských a elektrotechnických zařízení</c:v>
                </c:pt>
                <c:pt idx="20">
                  <c:v>23-44-L/01 - Mechanik strojů a zařízení</c:v>
                </c:pt>
                <c:pt idx="21">
                  <c:v>23-45-L/02 - Letecký mechanik</c:v>
                </c:pt>
              </c:strCache>
            </c:strRef>
          </c:cat>
          <c:val>
            <c:numRef>
              <c:f>'GRAFY-počet'!$H$100:$H$121</c:f>
              <c:numCache>
                <c:formatCode>General</c:formatCode>
                <c:ptCount val="22"/>
                <c:pt idx="0">
                  <c:v>5450</c:v>
                </c:pt>
                <c:pt idx="1">
                  <c:v>3159</c:v>
                </c:pt>
                <c:pt idx="2">
                  <c:v>2619</c:v>
                </c:pt>
                <c:pt idx="3">
                  <c:v>2925</c:v>
                </c:pt>
                <c:pt idx="4">
                  <c:v>1546</c:v>
                </c:pt>
                <c:pt idx="5">
                  <c:v>1079</c:v>
                </c:pt>
                <c:pt idx="6">
                  <c:v>713</c:v>
                </c:pt>
                <c:pt idx="7">
                  <c:v>467</c:v>
                </c:pt>
                <c:pt idx="8">
                  <c:v>520</c:v>
                </c:pt>
                <c:pt idx="9">
                  <c:v>385</c:v>
                </c:pt>
                <c:pt idx="10">
                  <c:v>294</c:v>
                </c:pt>
                <c:pt idx="11">
                  <c:v>288</c:v>
                </c:pt>
                <c:pt idx="12">
                  <c:v>288</c:v>
                </c:pt>
                <c:pt idx="13">
                  <c:v>245</c:v>
                </c:pt>
                <c:pt idx="14">
                  <c:v>235</c:v>
                </c:pt>
                <c:pt idx="16">
                  <c:v>2023</c:v>
                </c:pt>
                <c:pt idx="17">
                  <c:v>1016</c:v>
                </c:pt>
                <c:pt idx="18">
                  <c:v>1591</c:v>
                </c:pt>
                <c:pt idx="19">
                  <c:v>410</c:v>
                </c:pt>
                <c:pt idx="20">
                  <c:v>524</c:v>
                </c:pt>
                <c:pt idx="21">
                  <c:v>176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3E6F-40F3-AD93-2A50D6B20D64}"/>
            </c:ext>
          </c:extLst>
        </c:ser>
        <c:ser>
          <c:idx val="1"/>
          <c:order val="1"/>
          <c:tx>
            <c:strRef>
              <c:f>'GRAFY-počet'!$I$92:$I$93</c:f>
              <c:strCache>
                <c:ptCount val="2"/>
                <c:pt idx="0">
                  <c:v>kapacity</c:v>
                </c:pt>
                <c:pt idx="1">
                  <c:v>2025</c:v>
                </c:pt>
              </c:strCache>
            </c:strRef>
          </c:tx>
          <c:spPr>
            <a:ln w="28575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rgbClr val="FF0000"/>
              </a:solidFill>
              <a:ln w="9525">
                <a:noFill/>
              </a:ln>
              <a:effectLst/>
            </c:spPr>
          </c:marker>
          <c:cat>
            <c:strRef>
              <c:f>'GRAFY-počet'!$G$100:$G$121</c:f>
              <c:strCache>
                <c:ptCount val="22"/>
                <c:pt idx="0">
                  <c:v>18-20-M/01 - Informační technologie</c:v>
                </c:pt>
                <c:pt idx="1">
                  <c:v>26-41-M/01 - Elektrotechnika</c:v>
                </c:pt>
                <c:pt idx="2">
                  <c:v>36-47-M/01 - Stavebnictví</c:v>
                </c:pt>
                <c:pt idx="3">
                  <c:v>23-41-M/01 - Strojírenství</c:v>
                </c:pt>
                <c:pt idx="4">
                  <c:v>78-42-M/01 - Technické lyceum</c:v>
                </c:pt>
                <c:pt idx="5">
                  <c:v>37-41-M/01 - Provoz a ekonomika dopravy</c:v>
                </c:pt>
                <c:pt idx="6">
                  <c:v>28-44-M/01 - Aplikovaná chemie</c:v>
                </c:pt>
                <c:pt idx="7">
                  <c:v>37-42-M/01 - Logistické a finanční služby</c:v>
                </c:pt>
                <c:pt idx="8">
                  <c:v>23-45-M/01 - Dopravní prostředky</c:v>
                </c:pt>
                <c:pt idx="9">
                  <c:v>39-08-M/01 - Požární ochrana</c:v>
                </c:pt>
                <c:pt idx="10">
                  <c:v>36-45-M/01 - Technická zařízení budov</c:v>
                </c:pt>
                <c:pt idx="11">
                  <c:v>33-42-M/01 - Nábytkářská a dřevařská výroba</c:v>
                </c:pt>
                <c:pt idx="12">
                  <c:v>36-46-M/01 - Geodézie a katastr nemovitostí</c:v>
                </c:pt>
                <c:pt idx="13">
                  <c:v>26-45-M/01 - Telekomunikace</c:v>
                </c:pt>
                <c:pt idx="14">
                  <c:v>29-42-M/01 - Analýza potravin</c:v>
                </c:pt>
                <c:pt idx="16">
                  <c:v>26-41-L/01 - Mechanik elektrotechnik</c:v>
                </c:pt>
                <c:pt idx="17">
                  <c:v>39-41-L/01 - Autotronik</c:v>
                </c:pt>
                <c:pt idx="18">
                  <c:v>23-45-L/01 - Mechanik seřizovač</c:v>
                </c:pt>
                <c:pt idx="19">
                  <c:v>39-41-L/02 - Mechanik instalatérských a elektrotechnických zařízení</c:v>
                </c:pt>
                <c:pt idx="20">
                  <c:v>23-44-L/01 - Mechanik strojů a zařízení</c:v>
                </c:pt>
                <c:pt idx="21">
                  <c:v>23-45-L/02 - Letecký mechanik</c:v>
                </c:pt>
              </c:strCache>
            </c:strRef>
          </c:cat>
          <c:val>
            <c:numRef>
              <c:f>'GRAFY-počet'!$I$100:$I$121</c:f>
              <c:numCache>
                <c:formatCode>General</c:formatCode>
                <c:ptCount val="22"/>
                <c:pt idx="0">
                  <c:v>5722</c:v>
                </c:pt>
                <c:pt idx="1">
                  <c:v>3102</c:v>
                </c:pt>
                <c:pt idx="2">
                  <c:v>2588</c:v>
                </c:pt>
                <c:pt idx="3">
                  <c:v>2842</c:v>
                </c:pt>
                <c:pt idx="4">
                  <c:v>1832</c:v>
                </c:pt>
                <c:pt idx="5">
                  <c:v>1059</c:v>
                </c:pt>
                <c:pt idx="6">
                  <c:v>676</c:v>
                </c:pt>
                <c:pt idx="7">
                  <c:v>392</c:v>
                </c:pt>
                <c:pt idx="8">
                  <c:v>558</c:v>
                </c:pt>
                <c:pt idx="9">
                  <c:v>383</c:v>
                </c:pt>
                <c:pt idx="10">
                  <c:v>326</c:v>
                </c:pt>
                <c:pt idx="11">
                  <c:v>306</c:v>
                </c:pt>
                <c:pt idx="12">
                  <c:v>224</c:v>
                </c:pt>
                <c:pt idx="13">
                  <c:v>240</c:v>
                </c:pt>
                <c:pt idx="14">
                  <c:v>231</c:v>
                </c:pt>
                <c:pt idx="16">
                  <c:v>2051</c:v>
                </c:pt>
                <c:pt idx="17">
                  <c:v>1066</c:v>
                </c:pt>
                <c:pt idx="18">
                  <c:v>1548</c:v>
                </c:pt>
                <c:pt idx="19">
                  <c:v>408</c:v>
                </c:pt>
                <c:pt idx="20">
                  <c:v>543</c:v>
                </c:pt>
                <c:pt idx="21">
                  <c:v>161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3E6F-40F3-AD93-2A50D6B20D6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859207295"/>
        <c:axId val="1859208255"/>
      </c:lineChart>
      <c:catAx>
        <c:axId val="1859207295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bg1">
                  <a:lumMod val="85000"/>
                </a:schemeClr>
              </a:solidFill>
              <a:prstDash val="dash"/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859208255"/>
        <c:crosses val="autoZero"/>
        <c:auto val="1"/>
        <c:lblAlgn val="ctr"/>
        <c:lblOffset val="50"/>
        <c:noMultiLvlLbl val="0"/>
      </c:catAx>
      <c:valAx>
        <c:axId val="1859208255"/>
        <c:scaling>
          <c:orientation val="minMax"/>
          <c:max val="6000"/>
        </c:scaling>
        <c:delete val="0"/>
        <c:axPos val="l"/>
        <c:majorGridlines>
          <c:spPr>
            <a:ln w="9525" cap="flat" cmpd="sng" algn="ctr">
              <a:solidFill>
                <a:schemeClr val="bg1">
                  <a:lumMod val="85000"/>
                </a:schemeClr>
              </a:solidFill>
              <a:prstDash val="dash"/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cs-CZ"/>
                  <a:t>POČET UCHAZEČŮ / KAPACITA OBORU</a:t>
                </a:r>
              </a:p>
            </c:rich>
          </c:tx>
          <c:layout>
            <c:manualLayout>
              <c:xMode val="edge"/>
              <c:yMode val="edge"/>
              <c:x val="6.8415017626381192E-2"/>
              <c:y val="0.14868306765726888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cs-CZ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859207295"/>
        <c:crosses val="autoZero"/>
        <c:crossBetween val="between"/>
      </c:valAx>
      <c:valAx>
        <c:axId val="1349452671"/>
        <c:scaling>
          <c:orientation val="minMax"/>
          <c:max val="6000"/>
        </c:scaling>
        <c:delete val="0"/>
        <c:axPos val="r"/>
        <c:numFmt formatCode="#,##0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349453151"/>
        <c:crosses val="max"/>
        <c:crossBetween val="between"/>
      </c:valAx>
      <c:catAx>
        <c:axId val="1349453151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1349452671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80873921432025764"/>
          <c:y val="0.79123078978588868"/>
          <c:w val="0.18126017558098945"/>
          <c:h val="0.14854603680587802"/>
        </c:manualLayout>
      </c:layout>
      <c:overlay val="0"/>
      <c:spPr>
        <a:solidFill>
          <a:schemeClr val="bg1">
            <a:lumMod val="95000"/>
            <a:alpha val="50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4566267957557409"/>
          <c:y val="8.2334244985420274E-2"/>
          <c:w val="0.51254270118558587"/>
          <c:h val="0.8967790441293011"/>
        </c:manualLayout>
      </c:layout>
      <c:barChart>
        <c:barDir val="bar"/>
        <c:grouping val="clustered"/>
        <c:varyColors val="0"/>
        <c:ser>
          <c:idx val="1"/>
          <c:order val="0"/>
          <c:tx>
            <c:strRef>
              <c:f>'PZ-GRAFY-vysledky'!$AD$3</c:f>
              <c:strCache>
                <c:ptCount val="1"/>
                <c:pt idx="0">
                  <c:v>2025</c:v>
                </c:pt>
              </c:strCache>
            </c:strRef>
          </c:tx>
          <c:spPr>
            <a:solidFill>
              <a:schemeClr val="tx2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tx2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DBC1-4A0F-9842-D103AADD36FF}"/>
              </c:ext>
            </c:extLst>
          </c:dPt>
          <c:dPt>
            <c:idx val="1"/>
            <c:invertIfNegative val="0"/>
            <c:bubble3D val="0"/>
            <c:spPr>
              <a:solidFill>
                <a:schemeClr val="tx2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DBC1-4A0F-9842-D103AADD36FF}"/>
              </c:ext>
            </c:extLst>
          </c:dPt>
          <c:dPt>
            <c:idx val="2"/>
            <c:invertIfNegative val="0"/>
            <c:bubble3D val="0"/>
            <c:spPr>
              <a:solidFill>
                <a:schemeClr val="tx2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DBC1-4A0F-9842-D103AADD36FF}"/>
              </c:ext>
            </c:extLst>
          </c:dPt>
          <c:dPt>
            <c:idx val="3"/>
            <c:invertIfNegative val="0"/>
            <c:bubble3D val="0"/>
            <c:spPr>
              <a:solidFill>
                <a:schemeClr val="tx2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DBC1-4A0F-9842-D103AADD36FF}"/>
              </c:ext>
            </c:extLst>
          </c:dPt>
          <c:dPt>
            <c:idx val="5"/>
            <c:invertIfNegative val="0"/>
            <c:bubble3D val="0"/>
            <c:spPr>
              <a:solidFill>
                <a:schemeClr val="tx2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DBC1-4A0F-9842-D103AADD36FF}"/>
              </c:ext>
            </c:extLst>
          </c:dPt>
          <c:dPt>
            <c:idx val="7"/>
            <c:invertIfNegative val="0"/>
            <c:bubble3D val="0"/>
            <c:spPr>
              <a:solidFill>
                <a:schemeClr val="tx2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B-DBC1-4A0F-9842-D103AADD36FF}"/>
              </c:ext>
            </c:extLst>
          </c:dPt>
          <c:dPt>
            <c:idx val="8"/>
            <c:invertIfNegative val="0"/>
            <c:bubble3D val="0"/>
            <c:spPr>
              <a:solidFill>
                <a:schemeClr val="tx2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D-DBC1-4A0F-9842-D103AADD36FF}"/>
              </c:ext>
            </c:extLst>
          </c:dPt>
          <c:dPt>
            <c:idx val="9"/>
            <c:invertIfNegative val="0"/>
            <c:bubble3D val="0"/>
            <c:spPr>
              <a:solidFill>
                <a:schemeClr val="tx2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F-DBC1-4A0F-9842-D103AADD36FF}"/>
              </c:ext>
            </c:extLst>
          </c:dPt>
          <c:dPt>
            <c:idx val="10"/>
            <c:invertIfNegative val="0"/>
            <c:bubble3D val="0"/>
            <c:spPr>
              <a:solidFill>
                <a:schemeClr val="tx2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1-DBC1-4A0F-9842-D103AADD36FF}"/>
              </c:ext>
            </c:extLst>
          </c:dPt>
          <c:dPt>
            <c:idx val="11"/>
            <c:invertIfNegative val="0"/>
            <c:bubble3D val="0"/>
            <c:spPr>
              <a:solidFill>
                <a:schemeClr val="tx2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3-DBC1-4A0F-9842-D103AADD36FF}"/>
              </c:ext>
            </c:extLst>
          </c:dPt>
          <c:dPt>
            <c:idx val="12"/>
            <c:invertIfNegative val="0"/>
            <c:bubble3D val="0"/>
            <c:spPr>
              <a:solidFill>
                <a:schemeClr val="tx2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5-DBC1-4A0F-9842-D103AADD36FF}"/>
              </c:ext>
            </c:extLst>
          </c:dPt>
          <c:dPt>
            <c:idx val="14"/>
            <c:invertIfNegative val="0"/>
            <c:bubble3D val="0"/>
            <c:spPr>
              <a:solidFill>
                <a:schemeClr val="tx2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7-DBC1-4A0F-9842-D103AADD36FF}"/>
              </c:ext>
            </c:extLst>
          </c:dPt>
          <c:dPt>
            <c:idx val="15"/>
            <c:invertIfNegative val="0"/>
            <c:bubble3D val="0"/>
            <c:spPr>
              <a:solidFill>
                <a:schemeClr val="tx2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9-DBC1-4A0F-9842-D103AADD36FF}"/>
              </c:ext>
            </c:extLst>
          </c:dPt>
          <c:dPt>
            <c:idx val="16"/>
            <c:invertIfNegative val="0"/>
            <c:bubble3D val="0"/>
            <c:spPr>
              <a:solidFill>
                <a:schemeClr val="tx2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B-DBC1-4A0F-9842-D103AADD36FF}"/>
              </c:ext>
            </c:extLst>
          </c:dPt>
          <c:dPt>
            <c:idx val="18"/>
            <c:invertIfNegative val="0"/>
            <c:bubble3D val="0"/>
            <c:spPr>
              <a:solidFill>
                <a:schemeClr val="tx2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D-DBC1-4A0F-9842-D103AADD36FF}"/>
              </c:ext>
            </c:extLst>
          </c:dPt>
          <c:dPt>
            <c:idx val="21"/>
            <c:invertIfNegative val="0"/>
            <c:bubble3D val="0"/>
            <c:spPr>
              <a:solidFill>
                <a:schemeClr val="tx2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F-DBC1-4A0F-9842-D103AADD36FF}"/>
              </c:ext>
            </c:extLst>
          </c:dPt>
          <c:dPt>
            <c:idx val="26"/>
            <c:invertIfNegative val="0"/>
            <c:bubble3D val="0"/>
            <c:spPr>
              <a:solidFill>
                <a:schemeClr val="tx2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21-DBC1-4A0F-9842-D103AADD36FF}"/>
              </c:ext>
            </c:extLst>
          </c:dPt>
          <c:dPt>
            <c:idx val="28"/>
            <c:invertIfNegative val="0"/>
            <c:bubble3D val="0"/>
            <c:spPr>
              <a:solidFill>
                <a:schemeClr val="tx2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23-DBC1-4A0F-9842-D103AADD36FF}"/>
              </c:ext>
            </c:extLst>
          </c:dPt>
          <c:dPt>
            <c:idx val="30"/>
            <c:invertIfNegative val="0"/>
            <c:bubble3D val="0"/>
            <c:spPr>
              <a:solidFill>
                <a:schemeClr val="tx2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25-DBC1-4A0F-9842-D103AADD36FF}"/>
              </c:ext>
            </c:extLst>
          </c:dPt>
          <c:dPt>
            <c:idx val="32"/>
            <c:invertIfNegative val="0"/>
            <c:bubble3D val="0"/>
            <c:spPr>
              <a:solidFill>
                <a:schemeClr val="tx2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27-DBC1-4A0F-9842-D103AADD36FF}"/>
              </c:ext>
            </c:extLst>
          </c:dPt>
          <c:dPt>
            <c:idx val="33"/>
            <c:invertIfNegative val="0"/>
            <c:bubble3D val="0"/>
            <c:spPr>
              <a:solidFill>
                <a:schemeClr val="tx2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29-DBC1-4A0F-9842-D103AADD36FF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'PZ-GRAFY-vysledky'!$G$53:$G$72</c:f>
              <c:strCache>
                <c:ptCount val="20"/>
                <c:pt idx="0">
                  <c:v>78-42-M/01 - Technické lyceum</c:v>
                </c:pt>
                <c:pt idx="1">
                  <c:v>Technická chemie a chemie silikátů</c:v>
                </c:pt>
                <c:pt idx="2">
                  <c:v>Stavebnictví, geodézie a kartografie</c:v>
                </c:pt>
                <c:pt idx="3">
                  <c:v>Informatické obory</c:v>
                </c:pt>
                <c:pt idx="4">
                  <c:v>Elektrotechnika, telekom. a výpočet. technika</c:v>
                </c:pt>
                <c:pt idx="5">
                  <c:v>Hornictví a hor. geologie, hutnictví a slévárenství</c:v>
                </c:pt>
                <c:pt idx="6">
                  <c:v>Textilní výroba a oděvnictví</c:v>
                </c:pt>
                <c:pt idx="7">
                  <c:v>Doprava a spoje</c:v>
                </c:pt>
                <c:pt idx="8">
                  <c:v>Strojírenství a strojírenská výroba</c:v>
                </c:pt>
                <c:pt idx="9">
                  <c:v>Potravinářství a potravinářská chemie</c:v>
                </c:pt>
                <c:pt idx="10">
                  <c:v>Speciální a interdisciplinární obory</c:v>
                </c:pt>
                <c:pt idx="11">
                  <c:v>Zpracování dřeva a výroba hudebních nástrojů</c:v>
                </c:pt>
                <c:pt idx="12">
                  <c:v>Polygrafie, zpracování papíru, filmu a fotografie</c:v>
                </c:pt>
                <c:pt idx="14">
                  <c:v>Speciální a interdisciplinární obory</c:v>
                </c:pt>
                <c:pt idx="15">
                  <c:v>Elektrotechnika, telekom. a výpočet. technika</c:v>
                </c:pt>
                <c:pt idx="16">
                  <c:v>Hornictví a hor. geologie, hutnictví a slévárenství</c:v>
                </c:pt>
                <c:pt idx="17">
                  <c:v>Technická chemie a chemie silikátů</c:v>
                </c:pt>
                <c:pt idx="18">
                  <c:v>Strojírenství a strojírenská výroba</c:v>
                </c:pt>
                <c:pt idx="19">
                  <c:v>Zpracování dřeva a výroba hudebních nástrojů</c:v>
                </c:pt>
              </c:strCache>
            </c:strRef>
          </c:cat>
          <c:val>
            <c:numRef>
              <c:f>'PZ-GRAFY-vysledky'!$AD$53:$AD$72</c:f>
              <c:numCache>
                <c:formatCode>#\ ##0.0</c:formatCode>
                <c:ptCount val="20"/>
                <c:pt idx="0">
                  <c:v>70.674891205178</c:v>
                </c:pt>
                <c:pt idx="1">
                  <c:v>67.436732854201907</c:v>
                </c:pt>
                <c:pt idx="2">
                  <c:v>63.426209548740502</c:v>
                </c:pt>
                <c:pt idx="3">
                  <c:v>61.230143965942901</c:v>
                </c:pt>
                <c:pt idx="4">
                  <c:v>57.6924080235476</c:v>
                </c:pt>
                <c:pt idx="5">
                  <c:v>52.715184706987102</c:v>
                </c:pt>
                <c:pt idx="6">
                  <c:v>49.656885820334402</c:v>
                </c:pt>
                <c:pt idx="7">
                  <c:v>49.171422924542902</c:v>
                </c:pt>
                <c:pt idx="8">
                  <c:v>48.779124368584199</c:v>
                </c:pt>
                <c:pt idx="9">
                  <c:v>45.561448413370101</c:v>
                </c:pt>
                <c:pt idx="10">
                  <c:v>45.452677429441401</c:v>
                </c:pt>
                <c:pt idx="11">
                  <c:v>44.105231339526398</c:v>
                </c:pt>
                <c:pt idx="12">
                  <c:v>40.1338929819022</c:v>
                </c:pt>
                <c:pt idx="14">
                  <c:v>42.7921296661833</c:v>
                </c:pt>
                <c:pt idx="15">
                  <c:v>41.292270842124502</c:v>
                </c:pt>
                <c:pt idx="16">
                  <c:v>38.959907237469203</c:v>
                </c:pt>
                <c:pt idx="17">
                  <c:v>38.866120603638301</c:v>
                </c:pt>
                <c:pt idx="18">
                  <c:v>32.512649706755603</c:v>
                </c:pt>
                <c:pt idx="19">
                  <c:v>26.6654184620465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2A-DBC1-4A0F-9842-D103AADD36FF}"/>
            </c:ext>
          </c:extLst>
        </c:ser>
        <c:ser>
          <c:idx val="0"/>
          <c:order val="1"/>
          <c:tx>
            <c:strRef>
              <c:f>'PZ-GRAFY-vysledky'!$AC$3</c:f>
              <c:strCache>
                <c:ptCount val="1"/>
                <c:pt idx="0">
                  <c:v>2024</c:v>
                </c:pt>
              </c:strCache>
            </c:strRef>
          </c:tx>
          <c:spPr>
            <a:solidFill>
              <a:schemeClr val="bg1">
                <a:lumMod val="75000"/>
                <a:alpha val="50000"/>
              </a:schemeClr>
            </a:solidFill>
            <a:ln>
              <a:noFill/>
            </a:ln>
            <a:effectLst/>
          </c:spPr>
          <c:invertIfNegative val="0"/>
          <c:cat>
            <c:strRef>
              <c:f>'PZ-GRAFY-vysledky'!$G$53:$G$72</c:f>
              <c:strCache>
                <c:ptCount val="20"/>
                <c:pt idx="0">
                  <c:v>78-42-M/01 - Technické lyceum</c:v>
                </c:pt>
                <c:pt idx="1">
                  <c:v>Technická chemie a chemie silikátů</c:v>
                </c:pt>
                <c:pt idx="2">
                  <c:v>Stavebnictví, geodézie a kartografie</c:v>
                </c:pt>
                <c:pt idx="3">
                  <c:v>Informatické obory</c:v>
                </c:pt>
                <c:pt idx="4">
                  <c:v>Elektrotechnika, telekom. a výpočet. technika</c:v>
                </c:pt>
                <c:pt idx="5">
                  <c:v>Hornictví a hor. geologie, hutnictví a slévárenství</c:v>
                </c:pt>
                <c:pt idx="6">
                  <c:v>Textilní výroba a oděvnictví</c:v>
                </c:pt>
                <c:pt idx="7">
                  <c:v>Doprava a spoje</c:v>
                </c:pt>
                <c:pt idx="8">
                  <c:v>Strojírenství a strojírenská výroba</c:v>
                </c:pt>
                <c:pt idx="9">
                  <c:v>Potravinářství a potravinářská chemie</c:v>
                </c:pt>
                <c:pt idx="10">
                  <c:v>Speciální a interdisciplinární obory</c:v>
                </c:pt>
                <c:pt idx="11">
                  <c:v>Zpracování dřeva a výroba hudebních nástrojů</c:v>
                </c:pt>
                <c:pt idx="12">
                  <c:v>Polygrafie, zpracování papíru, filmu a fotografie</c:v>
                </c:pt>
                <c:pt idx="14">
                  <c:v>Speciální a interdisciplinární obory</c:v>
                </c:pt>
                <c:pt idx="15">
                  <c:v>Elektrotechnika, telekom. a výpočet. technika</c:v>
                </c:pt>
                <c:pt idx="16">
                  <c:v>Hornictví a hor. geologie, hutnictví a slévárenství</c:v>
                </c:pt>
                <c:pt idx="17">
                  <c:v>Technická chemie a chemie silikátů</c:v>
                </c:pt>
                <c:pt idx="18">
                  <c:v>Strojírenství a strojírenská výroba</c:v>
                </c:pt>
                <c:pt idx="19">
                  <c:v>Zpracování dřeva a výroba hudebních nástrojů</c:v>
                </c:pt>
              </c:strCache>
            </c:strRef>
          </c:cat>
          <c:val>
            <c:numRef>
              <c:f>'PZ-GRAFY-vysledky'!$AC$53:$AC$72</c:f>
              <c:numCache>
                <c:formatCode>#\ ##0.0</c:formatCode>
                <c:ptCount val="20"/>
                <c:pt idx="0">
                  <c:v>70.176281588447694</c:v>
                </c:pt>
                <c:pt idx="1">
                  <c:v>68.074899224806202</c:v>
                </c:pt>
                <c:pt idx="2">
                  <c:v>61.631393323657498</c:v>
                </c:pt>
                <c:pt idx="3">
                  <c:v>63.0494220260614</c:v>
                </c:pt>
                <c:pt idx="4">
                  <c:v>58.0846583420049</c:v>
                </c:pt>
                <c:pt idx="5">
                  <c:v>48.59</c:v>
                </c:pt>
                <c:pt idx="6">
                  <c:v>47.906542056074798</c:v>
                </c:pt>
                <c:pt idx="7">
                  <c:v>46.312533783783799</c:v>
                </c:pt>
                <c:pt idx="8">
                  <c:v>47.3712526720821</c:v>
                </c:pt>
                <c:pt idx="9">
                  <c:v>49.936563876652002</c:v>
                </c:pt>
                <c:pt idx="10">
                  <c:v>45.174772727272703</c:v>
                </c:pt>
                <c:pt idx="11">
                  <c:v>44.181882352941201</c:v>
                </c:pt>
                <c:pt idx="12">
                  <c:v>40.967500000000001</c:v>
                </c:pt>
                <c:pt idx="14">
                  <c:v>40.843363431151197</c:v>
                </c:pt>
                <c:pt idx="15">
                  <c:v>40.3511384152457</c:v>
                </c:pt>
                <c:pt idx="16">
                  <c:v>22.226666666666699</c:v>
                </c:pt>
                <c:pt idx="17">
                  <c:v>45.314444444444398</c:v>
                </c:pt>
                <c:pt idx="18">
                  <c:v>32.5117887788779</c:v>
                </c:pt>
                <c:pt idx="19">
                  <c:v>30.484921259842501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2B-DBC1-4A0F-9842-D103AADD36F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overlap val="20"/>
        <c:axId val="1599129871"/>
        <c:axId val="1599127951"/>
      </c:barChart>
      <c:catAx>
        <c:axId val="1599129871"/>
        <c:scaling>
          <c:orientation val="maxMin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599127951"/>
        <c:crosses val="autoZero"/>
        <c:auto val="1"/>
        <c:lblAlgn val="ctr"/>
        <c:lblOffset val="100"/>
        <c:noMultiLvlLbl val="0"/>
      </c:catAx>
      <c:valAx>
        <c:axId val="1599127951"/>
        <c:scaling>
          <c:orientation val="minMax"/>
        </c:scaling>
        <c:delete val="0"/>
        <c:axPos val="t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prstDash val="dash"/>
              <a:round/>
            </a:ln>
            <a:effectLst/>
          </c:spPr>
        </c:majorGridlines>
        <c:numFmt formatCode="#,##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599129871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83640092710652347"/>
          <c:y val="0.8654035913113608"/>
          <c:w val="0.12709076425159505"/>
          <c:h val="0.11430541897808486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  <c:userShapes r:id="rId4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0.10591850809880751"/>
          <c:y val="2.5390822371840868E-2"/>
          <c:w val="0.85725798390201158"/>
          <c:h val="0.8933625445929726"/>
        </c:manualLayout>
      </c:layout>
      <c:scatterChart>
        <c:scatterStyle val="lineMarker"/>
        <c:varyColors val="0"/>
        <c:ser>
          <c:idx val="0"/>
          <c:order val="0"/>
          <c:tx>
            <c:strRef>
              <c:f>'PZ-GRAFY-vysledky'!$AA$52</c:f>
              <c:strCache>
                <c:ptCount val="1"/>
                <c:pt idx="0">
                  <c:v>SOŠ</c:v>
                </c:pt>
              </c:strCache>
            </c:strRef>
          </c:tx>
          <c:spPr>
            <a:ln w="28575" cap="rnd">
              <a:noFill/>
              <a:round/>
            </a:ln>
            <a:effectLst/>
          </c:spPr>
          <c:marker>
            <c:symbol val="circle"/>
            <c:size val="8"/>
            <c:spPr>
              <a:solidFill>
                <a:srgbClr val="002060"/>
              </a:solidFill>
              <a:ln w="9525">
                <a:noFill/>
              </a:ln>
              <a:effectLst/>
            </c:spPr>
          </c:marker>
          <c:dPt>
            <c:idx val="0"/>
            <c:marker>
              <c:symbol val="circle"/>
              <c:size val="8"/>
              <c:spPr>
                <a:solidFill>
                  <a:schemeClr val="accent5"/>
                </a:solidFill>
                <a:ln w="9525">
                  <a:noFill/>
                </a:ln>
                <a:effectLst/>
              </c:spPr>
            </c:marker>
            <c:bubble3D val="0"/>
            <c:extLst>
              <c:ext xmlns:c16="http://schemas.microsoft.com/office/drawing/2014/chart" uri="{C3380CC4-5D6E-409C-BE32-E72D297353CC}">
                <c16:uniqueId val="{00000000-C6A7-47C3-ABC6-D7B4759BC405}"/>
              </c:ext>
            </c:extLst>
          </c:dPt>
          <c:dLbls>
            <c:dLbl>
              <c:idx val="0"/>
              <c:layout>
                <c:manualLayout>
                  <c:x val="-8.5059371608822675E-3"/>
                  <c:y val="-2.3082565792582613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000" b="0" i="0" u="none" strike="noStrike" kern="1200" baseline="0">
                        <a:solidFill>
                          <a:schemeClr val="accent5">
                            <a:lumMod val="50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3470BE92-978D-478E-8649-9A7433E5183E}" type="CELLRANGE">
                      <a:rPr lang="en-US">
                        <a:solidFill>
                          <a:schemeClr val="accent5">
                            <a:lumMod val="50000"/>
                          </a:schemeClr>
                        </a:solidFill>
                      </a:rPr>
                      <a:pPr>
                        <a:defRPr sz="1000">
                          <a:solidFill>
                            <a:schemeClr val="accent5">
                              <a:lumMod val="50000"/>
                            </a:schemeClr>
                          </a:solidFill>
                        </a:defRPr>
                      </a:pPr>
                      <a:t>[OBLAST BUNĚK]</a:t>
                    </a:fld>
                    <a:endParaRPr lang="cs-CZ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0" i="0" u="none" strike="noStrike" kern="1200" baseline="0">
                      <a:solidFill>
                        <a:schemeClr val="accent5">
                          <a:lumMod val="50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cs-CZ"/>
                </a:p>
              </c:txPr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0-C6A7-47C3-ABC6-D7B4759BC405}"/>
                </c:ext>
              </c:extLst>
            </c:dLbl>
            <c:dLbl>
              <c:idx val="1"/>
              <c:layout>
                <c:manualLayout>
                  <c:x val="-6.4671912775967847E-3"/>
                  <c:y val="2.3082565792582397E-3"/>
                </c:manualLayout>
              </c:layout>
              <c:tx>
                <c:rich>
                  <a:bodyPr/>
                  <a:lstStyle/>
                  <a:p>
                    <a:fld id="{2FE27970-189A-4CF3-8BE5-CAB987C415BD}" type="CELLRANGE">
                      <a:rPr lang="en-US"/>
                      <a:pPr/>
                      <a:t>[OBLAST BUNĚK]</a:t>
                    </a:fld>
                    <a:endParaRPr lang="cs-CZ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1-C6A7-47C3-ABC6-D7B4759BC405}"/>
                </c:ext>
              </c:extLst>
            </c:dLbl>
            <c:dLbl>
              <c:idx val="2"/>
              <c:layout>
                <c:manualLayout>
                  <c:x val="-0.19365641271476863"/>
                  <c:y val="-6.924769737774783E-2"/>
                </c:manualLayout>
              </c:layout>
              <c:tx>
                <c:rich>
                  <a:bodyPr/>
                  <a:lstStyle/>
                  <a:p>
                    <a:fld id="{243E53E6-8C1E-46A4-B794-850DC113BBEE}" type="CELLRANGE">
                      <a:rPr lang="en-US"/>
                      <a:pPr/>
                      <a:t>[OBLAST BUNĚK]</a:t>
                    </a:fld>
                    <a:endParaRPr lang="cs-CZ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2-C6A7-47C3-ABC6-D7B4759BC405}"/>
                </c:ext>
              </c:extLst>
            </c:dLbl>
            <c:dLbl>
              <c:idx val="3"/>
              <c:layout>
                <c:manualLayout>
                  <c:x val="-2.7644295772867523E-2"/>
                  <c:y val="2.308256579258261E-2"/>
                </c:manualLayout>
              </c:layout>
              <c:tx>
                <c:rich>
                  <a:bodyPr/>
                  <a:lstStyle/>
                  <a:p>
                    <a:fld id="{483FCE41-158D-4489-B0B7-18D5A29EF9C4}" type="CELLRANGE">
                      <a:rPr lang="en-US"/>
                      <a:pPr/>
                      <a:t>[OBLAST BUNĚK]</a:t>
                    </a:fld>
                    <a:endParaRPr lang="cs-CZ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3-C6A7-47C3-ABC6-D7B4759BC405}"/>
                </c:ext>
              </c:extLst>
            </c:dLbl>
            <c:dLbl>
              <c:idx val="4"/>
              <c:layout>
                <c:manualLayout>
                  <c:x val="-0.16994309896406729"/>
                  <c:y val="-4.616513158516522E-3"/>
                </c:manualLayout>
              </c:layout>
              <c:tx>
                <c:rich>
                  <a:bodyPr/>
                  <a:lstStyle/>
                  <a:p>
                    <a:fld id="{D225AB70-AFE9-46B5-8E37-D35AB9916CAB}" type="CELLRANGE">
                      <a:rPr lang="en-US"/>
                      <a:pPr/>
                      <a:t>[OBLAST BUNĚK]</a:t>
                    </a:fld>
                    <a:endParaRPr lang="cs-CZ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4-C6A7-47C3-ABC6-D7B4759BC405}"/>
                </c:ext>
              </c:extLst>
            </c:dLbl>
            <c:dLbl>
              <c:idx val="5"/>
              <c:layout>
                <c:manualLayout>
                  <c:x val="-1.9182227815452643E-2"/>
                  <c:y val="-2.0774309213324349E-2"/>
                </c:manualLayout>
              </c:layout>
              <c:tx>
                <c:rich>
                  <a:bodyPr/>
                  <a:lstStyle/>
                  <a:p>
                    <a:fld id="{CFA91EA7-4206-478D-A3B9-ABC11E2B1961}" type="CELLRANGE">
                      <a:rPr lang="en-US"/>
                      <a:pPr/>
                      <a:t>[OBLAST BUNĚK]</a:t>
                    </a:fld>
                    <a:endParaRPr lang="cs-CZ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5-C6A7-47C3-ABC6-D7B4759BC405}"/>
                </c:ext>
              </c:extLst>
            </c:dLbl>
            <c:dLbl>
              <c:idx val="6"/>
              <c:layout>
                <c:manualLayout>
                  <c:x val="3.402374864352907E-2"/>
                  <c:y val="2.0774309213324349E-2"/>
                </c:manualLayout>
              </c:layout>
              <c:tx>
                <c:rich>
                  <a:bodyPr/>
                  <a:lstStyle/>
                  <a:p>
                    <a:fld id="{35A26A89-00DD-4D74-AFBE-342E3942B5C5}" type="CELLRANGE">
                      <a:rPr lang="en-US"/>
                      <a:pPr/>
                      <a:t>[OBLAST BUNĚK]</a:t>
                    </a:fld>
                    <a:endParaRPr lang="cs-CZ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6-C6A7-47C3-ABC6-D7B4759BC405}"/>
                </c:ext>
              </c:extLst>
            </c:dLbl>
            <c:dLbl>
              <c:idx val="7"/>
              <c:layout>
                <c:manualLayout>
                  <c:x val="-2.9843951215436468E-2"/>
                  <c:y val="-3.2315592109615654E-2"/>
                </c:manualLayout>
              </c:layout>
              <c:tx>
                <c:rich>
                  <a:bodyPr/>
                  <a:lstStyle/>
                  <a:p>
                    <a:fld id="{2892BA7B-BF7C-46D9-8B69-FEF81C7B3278}" type="CELLRANGE">
                      <a:rPr lang="en-US"/>
                      <a:pPr/>
                      <a:t>[OBLAST BUNĚK]</a:t>
                    </a:fld>
                    <a:endParaRPr lang="cs-CZ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7-C6A7-47C3-ABC6-D7B4759BC405}"/>
                </c:ext>
              </c:extLst>
            </c:dLbl>
            <c:dLbl>
              <c:idx val="8"/>
              <c:layout>
                <c:manualLayout>
                  <c:x val="-8.7185855899043235E-2"/>
                  <c:y val="-2.5390822371840868E-2"/>
                </c:manualLayout>
              </c:layout>
              <c:tx>
                <c:rich>
                  <a:bodyPr/>
                  <a:lstStyle/>
                  <a:p>
                    <a:fld id="{479758CA-4C9D-4DD3-B06B-24F604781F67}" type="CELLRANGE">
                      <a:rPr lang="en-US"/>
                      <a:pPr/>
                      <a:t>[OBLAST BUNĚK]</a:t>
                    </a:fld>
                    <a:endParaRPr lang="cs-CZ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8-C6A7-47C3-ABC6-D7B4759BC405}"/>
                </c:ext>
              </c:extLst>
            </c:dLbl>
            <c:dLbl>
              <c:idx val="9"/>
              <c:layout>
                <c:manualLayout>
                  <c:x val="-2.1484356359251347E-2"/>
                  <c:y val="-2.0774309213324391E-2"/>
                </c:manualLayout>
              </c:layout>
              <c:tx>
                <c:rich>
                  <a:bodyPr/>
                  <a:lstStyle/>
                  <a:p>
                    <a:fld id="{FD2CA48B-D218-48A9-99CA-CAAB7BCFBDF5}" type="CELLRANGE">
                      <a:rPr lang="en-US"/>
                      <a:pPr/>
                      <a:t>[OBLAST BUNĚK]</a:t>
                    </a:fld>
                    <a:endParaRPr lang="cs-CZ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9-C6A7-47C3-ABC6-D7B4759BC405}"/>
                </c:ext>
              </c:extLst>
            </c:dLbl>
            <c:dLbl>
              <c:idx val="10"/>
              <c:layout>
                <c:manualLayout>
                  <c:x val="-0.31684615924286447"/>
                  <c:y val="-3.9240361847390437E-2"/>
                </c:manualLayout>
              </c:layout>
              <c:tx>
                <c:rich>
                  <a:bodyPr/>
                  <a:lstStyle/>
                  <a:p>
                    <a:fld id="{7E50D701-69B5-4D82-8DF5-FD2515D4D19E}" type="CELLRANGE">
                      <a:rPr lang="en-US"/>
                      <a:pPr/>
                      <a:t>[OBLAST BUNĚK]</a:t>
                    </a:fld>
                    <a:endParaRPr lang="cs-CZ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A-C6A7-47C3-ABC6-D7B4759BC405}"/>
                </c:ext>
              </c:extLst>
            </c:dLbl>
            <c:dLbl>
              <c:idx val="11"/>
              <c:layout>
                <c:manualLayout>
                  <c:x val="-0.25517811482646802"/>
                  <c:y val="-6.924769737774783E-2"/>
                </c:manualLayout>
              </c:layout>
              <c:tx>
                <c:rich>
                  <a:bodyPr/>
                  <a:lstStyle/>
                  <a:p>
                    <a:fld id="{F4AC2358-5005-4670-9608-442342397D9F}" type="CELLRANGE">
                      <a:rPr lang="en-US"/>
                      <a:pPr/>
                      <a:t>[OBLAST BUNĚK]</a:t>
                    </a:fld>
                    <a:endParaRPr lang="cs-CZ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B-C6A7-47C3-ABC6-D7B4759BC405}"/>
                </c:ext>
              </c:extLst>
            </c:dLbl>
            <c:dLbl>
              <c:idx val="12"/>
              <c:layout>
                <c:manualLayout>
                  <c:x val="-2.7761336128683443E-2"/>
                  <c:y val="1.8466052634066001E-2"/>
                </c:manualLayout>
              </c:layout>
              <c:tx>
                <c:rich>
                  <a:bodyPr/>
                  <a:lstStyle/>
                  <a:p>
                    <a:fld id="{4F535768-26BA-4CBA-91A5-1F25CE8BD964}" type="CELLRANGE">
                      <a:rPr lang="en-US"/>
                      <a:pPr/>
                      <a:t>[OBLAST BUNĚK]</a:t>
                    </a:fld>
                    <a:endParaRPr lang="cs-CZ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C-C6A7-47C3-ABC6-D7B4759BC40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0" i="0" u="none" strike="noStrike" kern="1200" baseline="0">
                    <a:solidFill>
                      <a:srgbClr val="002060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DataLabelsRange val="1"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xVal>
            <c:numRef>
              <c:f>'PZ-GRAFY-vysledky'!$AG$53:$AG$65</c:f>
              <c:numCache>
                <c:formatCode>#\ ##0.0</c:formatCode>
                <c:ptCount val="13"/>
                <c:pt idx="0">
                  <c:v>64.085408322168604</c:v>
                </c:pt>
                <c:pt idx="1">
                  <c:v>65.248196137045397</c:v>
                </c:pt>
                <c:pt idx="2">
                  <c:v>57.046837795089701</c:v>
                </c:pt>
                <c:pt idx="3">
                  <c:v>55.718501558676401</c:v>
                </c:pt>
                <c:pt idx="4">
                  <c:v>51.353512448954397</c:v>
                </c:pt>
                <c:pt idx="5">
                  <c:v>57.428685367363101</c:v>
                </c:pt>
                <c:pt idx="6">
                  <c:v>52.825997877519903</c:v>
                </c:pt>
                <c:pt idx="7">
                  <c:v>47.391815240440899</c:v>
                </c:pt>
                <c:pt idx="8">
                  <c:v>43.705424038892097</c:v>
                </c:pt>
                <c:pt idx="9">
                  <c:v>44.402760475036601</c:v>
                </c:pt>
                <c:pt idx="10">
                  <c:v>43.148522980586399</c:v>
                </c:pt>
                <c:pt idx="11">
                  <c:v>39.067481774628398</c:v>
                </c:pt>
                <c:pt idx="12">
                  <c:v>42.64256213622</c:v>
                </c:pt>
              </c:numCache>
            </c:numRef>
          </c:xVal>
          <c:yVal>
            <c:numRef>
              <c:f>'PZ-GRAFY-vysledky'!$AJ$53:$AJ$65</c:f>
              <c:numCache>
                <c:formatCode>#\ ##0.0</c:formatCode>
                <c:ptCount val="13"/>
                <c:pt idx="0">
                  <c:v>73.470144412110798</c:v>
                </c:pt>
                <c:pt idx="1">
                  <c:v>67.161528526615797</c:v>
                </c:pt>
                <c:pt idx="2">
                  <c:v>67.430274324161005</c:v>
                </c:pt>
                <c:pt idx="3">
                  <c:v>64.9381416786795</c:v>
                </c:pt>
                <c:pt idx="4">
                  <c:v>62.830131968239897</c:v>
                </c:pt>
                <c:pt idx="5">
                  <c:v>48.468439149871898</c:v>
                </c:pt>
                <c:pt idx="6">
                  <c:v>46.7670754922474</c:v>
                </c:pt>
                <c:pt idx="7">
                  <c:v>51.636091293101302</c:v>
                </c:pt>
                <c:pt idx="8">
                  <c:v>54.317918710230501</c:v>
                </c:pt>
                <c:pt idx="9">
                  <c:v>48.084231585503701</c:v>
                </c:pt>
                <c:pt idx="10">
                  <c:v>48.9197834458882</c:v>
                </c:pt>
                <c:pt idx="11">
                  <c:v>50.710931132720702</c:v>
                </c:pt>
                <c:pt idx="12">
                  <c:v>39.329495610807498</c:v>
                </c:pt>
              </c:numCache>
            </c:numRef>
          </c:yVal>
          <c:smooth val="0"/>
          <c:extLst>
            <c:ext xmlns:c15="http://schemas.microsoft.com/office/drawing/2012/chart" uri="{02D57815-91ED-43cb-92C2-25804820EDAC}">
              <c15:datalabelsRange>
                <c15:f>'PZ-GRAFY-vysledky'!$AB$53:$AB$65</c15:f>
                <c15:dlblRangeCache>
                  <c:ptCount val="13"/>
                  <c:pt idx="0">
                    <c:v>Technické lyceum</c:v>
                  </c:pt>
                  <c:pt idx="1">
                    <c:v>Technická chemie</c:v>
                  </c:pt>
                  <c:pt idx="2">
                    <c:v>Stavebnictví, geod. a kartog.</c:v>
                  </c:pt>
                  <c:pt idx="3">
                    <c:v>Informatika</c:v>
                  </c:pt>
                  <c:pt idx="4">
                    <c:v>Elektrotech., telekom.</c:v>
                  </c:pt>
                  <c:pt idx="5">
                    <c:v>Hornictví a hutnictví</c:v>
                  </c:pt>
                  <c:pt idx="6">
                    <c:v>Textilní výroba</c:v>
                  </c:pt>
                  <c:pt idx="7">
                    <c:v>Doprava a spoje</c:v>
                  </c:pt>
                  <c:pt idx="8">
                    <c:v>Strojírenství</c:v>
                  </c:pt>
                  <c:pt idx="9">
                    <c:v>Potravinářství </c:v>
                  </c:pt>
                  <c:pt idx="10">
                    <c:v>Speciální a interdis. obory</c:v>
                  </c:pt>
                  <c:pt idx="11">
                    <c:v>Zpracování dřeva</c:v>
                  </c:pt>
                  <c:pt idx="12">
                    <c:v>Polygrafie</c:v>
                  </c:pt>
                </c15:dlblRangeCache>
              </c15:datalabelsRange>
            </c:ext>
            <c:ext xmlns:c16="http://schemas.microsoft.com/office/drawing/2014/chart" uri="{C3380CC4-5D6E-409C-BE32-E72D297353CC}">
              <c16:uniqueId val="{0000000D-C6A7-47C3-ABC6-D7B4759BC405}"/>
            </c:ext>
          </c:extLst>
        </c:ser>
        <c:ser>
          <c:idx val="1"/>
          <c:order val="1"/>
          <c:tx>
            <c:strRef>
              <c:f>'PZ-GRAFY-vysledky'!$AA$66</c:f>
              <c:strCache>
                <c:ptCount val="1"/>
                <c:pt idx="0">
                  <c:v>SOU</c:v>
                </c:pt>
              </c:strCache>
            </c:strRef>
          </c:tx>
          <c:spPr>
            <a:ln w="25400" cap="rnd">
              <a:noFill/>
              <a:round/>
            </a:ln>
            <a:effectLst/>
          </c:spPr>
          <c:marker>
            <c:symbol val="triangle"/>
            <c:size val="9"/>
            <c:spPr>
              <a:solidFill>
                <a:schemeClr val="accent6"/>
              </a:solidFill>
              <a:ln w="9525">
                <a:noFill/>
              </a:ln>
              <a:effectLst/>
            </c:spPr>
          </c:marker>
          <c:dLbls>
            <c:dLbl>
              <c:idx val="0"/>
              <c:layout>
                <c:manualLayout>
                  <c:x val="-2.1264842902205587E-2"/>
                  <c:y val="4.616513158516522E-2"/>
                </c:manualLayout>
              </c:layout>
              <c:tx>
                <c:rich>
                  <a:bodyPr/>
                  <a:lstStyle/>
                  <a:p>
                    <a:fld id="{EA38E06D-AFB0-4DD1-A0D8-97DF660BCE7C}" type="CELLRANGE">
                      <a:rPr lang="en-US"/>
                      <a:pPr/>
                      <a:t>[OBLAST BUNĚK]</a:t>
                    </a:fld>
                    <a:endParaRPr lang="cs-CZ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E-C6A7-47C3-ABC6-D7B4759BC405}"/>
                </c:ext>
              </c:extLst>
            </c:dLbl>
            <c:dLbl>
              <c:idx val="1"/>
              <c:layout>
                <c:manualLayout>
                  <c:x val="-0.22328085047315946"/>
                  <c:y val="9.233026317033044E-3"/>
                </c:manualLayout>
              </c:layout>
              <c:tx>
                <c:rich>
                  <a:bodyPr/>
                  <a:lstStyle/>
                  <a:p>
                    <a:fld id="{0F0950F1-10A4-4F90-B1AD-F58527CC089A}" type="CELLRANGE">
                      <a:rPr lang="en-US"/>
                      <a:pPr/>
                      <a:t>[OBLAST BUNĚK]</a:t>
                    </a:fld>
                    <a:endParaRPr lang="cs-CZ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F-C6A7-47C3-ABC6-D7B4759BC405}"/>
                </c:ext>
              </c:extLst>
            </c:dLbl>
            <c:dLbl>
              <c:idx val="2"/>
              <c:layout>
                <c:manualLayout>
                  <c:x val="-0.11270366738169003"/>
                  <c:y val="8.5405493432555657E-2"/>
                </c:manualLayout>
              </c:layout>
              <c:tx>
                <c:rich>
                  <a:bodyPr/>
                  <a:lstStyle/>
                  <a:p>
                    <a:fld id="{2DF973DF-0BB8-4ECD-97E4-DBD9E464B88C}" type="CELLRANGE">
                      <a:rPr lang="en-US"/>
                      <a:pPr/>
                      <a:t>[OBLAST BUNĚK]</a:t>
                    </a:fld>
                    <a:endParaRPr lang="cs-CZ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10-C6A7-47C3-ABC6-D7B4759BC405}"/>
                </c:ext>
              </c:extLst>
            </c:dLbl>
            <c:dLbl>
              <c:idx val="3"/>
              <c:layout>
                <c:manualLayout>
                  <c:x val="-0.19988952328073323"/>
                  <c:y val="1.8466052634066088E-2"/>
                </c:manualLayout>
              </c:layout>
              <c:tx>
                <c:rich>
                  <a:bodyPr/>
                  <a:lstStyle/>
                  <a:p>
                    <a:fld id="{73461163-D7C0-4E61-8EB1-23F99F2D6CBB}" type="CELLRANGE">
                      <a:rPr lang="en-US"/>
                      <a:pPr/>
                      <a:t>[OBLAST BUNĚK]</a:t>
                    </a:fld>
                    <a:endParaRPr lang="cs-CZ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11-C6A7-47C3-ABC6-D7B4759BC405}"/>
                </c:ext>
              </c:extLst>
            </c:dLbl>
            <c:dLbl>
              <c:idx val="4"/>
              <c:layout>
                <c:manualLayout>
                  <c:x val="-0.15310686889588079"/>
                  <c:y val="6.9247697377747821E-3"/>
                </c:manualLayout>
              </c:layout>
              <c:tx>
                <c:rich>
                  <a:bodyPr/>
                  <a:lstStyle/>
                  <a:p>
                    <a:fld id="{0B9E5AE7-E102-48C6-82E7-834141AAFD96}" type="CELLRANGE">
                      <a:rPr lang="en-US"/>
                      <a:pPr/>
                      <a:t>[OBLAST BUNĚK]</a:t>
                    </a:fld>
                    <a:endParaRPr lang="cs-CZ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12-C6A7-47C3-ABC6-D7B4759BC405}"/>
                </c:ext>
              </c:extLst>
            </c:dLbl>
            <c:dLbl>
              <c:idx val="5"/>
              <c:layout>
                <c:manualLayout>
                  <c:x val="-0.19138358611985101"/>
                  <c:y val="-2.308256579258261E-3"/>
                </c:manualLayout>
              </c:layout>
              <c:tx>
                <c:rich>
                  <a:bodyPr/>
                  <a:lstStyle/>
                  <a:p>
                    <a:fld id="{56E082BB-EB3F-4798-8934-689B9C629223}" type="CELLRANGE">
                      <a:rPr lang="en-US"/>
                      <a:pPr/>
                      <a:t>[OBLAST BUNĚK]</a:t>
                    </a:fld>
                    <a:endParaRPr lang="cs-CZ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13-C6A7-47C3-ABC6-D7B4759BC40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0" i="0" u="none" strike="noStrike" kern="1200" baseline="0">
                    <a:solidFill>
                      <a:schemeClr val="accent6">
                        <a:lumMod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DataLabelsRange val="1"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xVal>
            <c:numRef>
              <c:f>'PZ-GRAFY-vysledky'!$AG$67:$AG$72</c:f>
              <c:numCache>
                <c:formatCode>#\ ##0.0</c:formatCode>
                <c:ptCount val="6"/>
                <c:pt idx="0">
                  <c:v>39.568844901620601</c:v>
                </c:pt>
                <c:pt idx="1">
                  <c:v>37.541559896983301</c:v>
                </c:pt>
                <c:pt idx="2">
                  <c:v>38.335894098148401</c:v>
                </c:pt>
                <c:pt idx="3">
                  <c:v>37.294127191899904</c:v>
                </c:pt>
                <c:pt idx="4">
                  <c:v>31.179914080152098</c:v>
                </c:pt>
                <c:pt idx="5">
                  <c:v>27.1064565185278</c:v>
                </c:pt>
              </c:numCache>
            </c:numRef>
          </c:xVal>
          <c:yVal>
            <c:numRef>
              <c:f>'PZ-GRAFY-vysledky'!$AJ$67:$AJ$72</c:f>
              <c:numCache>
                <c:formatCode>#\ ##0.0</c:formatCode>
                <c:ptCount val="6"/>
                <c:pt idx="0">
                  <c:v>47.782552613619202</c:v>
                </c:pt>
                <c:pt idx="1">
                  <c:v>47.160501903427303</c:v>
                </c:pt>
                <c:pt idx="2">
                  <c:v>41.846196931821702</c:v>
                </c:pt>
                <c:pt idx="3">
                  <c:v>41.919150010199601</c:v>
                </c:pt>
                <c:pt idx="4">
                  <c:v>37.505953188609404</c:v>
                </c:pt>
                <c:pt idx="5">
                  <c:v>30.521239726293199</c:v>
                </c:pt>
              </c:numCache>
            </c:numRef>
          </c:yVal>
          <c:smooth val="0"/>
          <c:extLst>
            <c:ext xmlns:c15="http://schemas.microsoft.com/office/drawing/2012/chart" uri="{02D57815-91ED-43cb-92C2-25804820EDAC}">
              <c15:datalabelsRange>
                <c15:f>'PZ-GRAFY-vysledky'!$AB$67:$AB$72</c15:f>
                <c15:dlblRangeCache>
                  <c:ptCount val="6"/>
                  <c:pt idx="0">
                    <c:v>Speciální a interdis. obory</c:v>
                  </c:pt>
                  <c:pt idx="1">
                    <c:v>Elektrotech., telekom.</c:v>
                  </c:pt>
                  <c:pt idx="2">
                    <c:v>Hornictví a hutnictví</c:v>
                  </c:pt>
                  <c:pt idx="3">
                    <c:v>Technická chemie</c:v>
                  </c:pt>
                  <c:pt idx="4">
                    <c:v>Strojírenství</c:v>
                  </c:pt>
                  <c:pt idx="5">
                    <c:v>Zpracování dřeva</c:v>
                  </c:pt>
                </c15:dlblRangeCache>
              </c15:datalabelsRange>
            </c:ext>
            <c:ext xmlns:c16="http://schemas.microsoft.com/office/drawing/2014/chart" uri="{C3380CC4-5D6E-409C-BE32-E72D297353CC}">
              <c16:uniqueId val="{00000014-C6A7-47C3-ABC6-D7B4759BC40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404635087"/>
        <c:axId val="1404632687"/>
      </c:scatterChart>
      <c:valAx>
        <c:axId val="1404635087"/>
        <c:scaling>
          <c:orientation val="minMax"/>
          <c:max val="80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prstDash val="dash"/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cs-CZ" sz="1400" b="1"/>
                  <a:t>ČEŠTINA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1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cs-CZ"/>
            </a:p>
          </c:txPr>
        </c:title>
        <c:numFmt formatCode="#,##0" sourceLinked="0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404632687"/>
        <c:crosses val="autoZero"/>
        <c:crossBetween val="midCat"/>
      </c:valAx>
      <c:valAx>
        <c:axId val="1404632687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prstDash val="dash"/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cs-CZ" sz="1400" b="1"/>
                  <a:t>MATEMATIKA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400" b="1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cs-CZ"/>
            </a:p>
          </c:txPr>
        </c:title>
        <c:numFmt formatCode="#,##0" sourceLinked="0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404635087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78999561140525598"/>
          <c:y val="0.78189556211318523"/>
          <c:w val="0.13132446985658286"/>
          <c:h val="0.11945282323407466"/>
        </c:manualLayout>
      </c:layout>
      <c:overlay val="0"/>
      <c:spPr>
        <a:solidFill>
          <a:schemeClr val="bg1">
            <a:lumMod val="95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4">
    <c:autoUpdate val="0"/>
  </c:externalData>
  <c:userShapes r:id="rId5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cs-CZ" sz="1400" b="1" i="0" u="none" strike="noStrike" kern="1200" spc="0" baseline="0">
                <a:solidFill>
                  <a:sysClr val="windowText" lastClr="000000"/>
                </a:solidFill>
              </a:rPr>
              <a:t>MATURITNÍ ZKOUŠKA - </a:t>
            </a:r>
            <a:r>
              <a:rPr lang="cs-CZ" sz="1400" b="1" i="0" u="sng" strike="noStrike" kern="1200" spc="0" baseline="0">
                <a:solidFill>
                  <a:sysClr val="windowText" lastClr="000000"/>
                </a:solidFill>
              </a:rPr>
              <a:t>POČET PŘIHLÁŠENÝCH </a:t>
            </a:r>
            <a:endParaRPr lang="cs-CZ" sz="1400" b="1" i="0" u="none" strike="noStrike" kern="1200" spc="0" baseline="0">
              <a:solidFill>
                <a:sysClr val="windowText" lastClr="000000"/>
              </a:solidFill>
            </a:endParaRPr>
          </a:p>
          <a:p>
            <a:pPr>
              <a:defRPr/>
            </a:pPr>
            <a:r>
              <a:rPr lang="cs-CZ" sz="1400" b="1" i="0" u="none" strike="noStrike" kern="1200" spc="0" baseline="0">
                <a:solidFill>
                  <a:sysClr val="windowText" lastClr="000000"/>
                </a:solidFill>
              </a:rPr>
              <a:t>(JARNÍ ZO, PRVOMATURANTI)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title>
    <c:autoTitleDeleted val="0"/>
    <c:plotArea>
      <c:layout>
        <c:manualLayout>
          <c:layoutTarget val="inner"/>
          <c:xMode val="edge"/>
          <c:yMode val="edge"/>
          <c:x val="9.9833202982447231E-2"/>
          <c:y val="0.13123466704426914"/>
          <c:w val="0.87534623528755429"/>
          <c:h val="0.7774819920176789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'CASTI MZ - GRAFY'!$F$16</c:f>
              <c:strCache>
                <c:ptCount val="1"/>
                <c:pt idx="0">
                  <c:v>CELKEM</c:v>
                </c:pt>
              </c:strCache>
            </c:strRef>
          </c:tx>
          <c:spPr>
            <a:solidFill>
              <a:schemeClr val="bg1">
                <a:lumMod val="75000"/>
                <a:alpha val="5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'CASTI MZ - GRAFY'!$G$4:$S$4</c:f>
              <c:numCache>
                <c:formatCode>General</c:formatCode>
                <c:ptCount val="13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  <c:pt idx="9">
                  <c:v>2022</c:v>
                </c:pt>
                <c:pt idx="10">
                  <c:v>2023</c:v>
                </c:pt>
                <c:pt idx="11">
                  <c:v>2024</c:v>
                </c:pt>
                <c:pt idx="12">
                  <c:v>2025</c:v>
                </c:pt>
              </c:numCache>
            </c:numRef>
          </c:cat>
          <c:val>
            <c:numRef>
              <c:f>'CASTI MZ - GRAFY'!$G$16:$S$16</c:f>
              <c:numCache>
                <c:formatCode>#,##0</c:formatCode>
                <c:ptCount val="13"/>
                <c:pt idx="0">
                  <c:v>88924</c:v>
                </c:pt>
                <c:pt idx="1">
                  <c:v>78650</c:v>
                </c:pt>
                <c:pt idx="2">
                  <c:v>73661</c:v>
                </c:pt>
                <c:pt idx="3">
                  <c:v>70111</c:v>
                </c:pt>
                <c:pt idx="4">
                  <c:v>69677</c:v>
                </c:pt>
                <c:pt idx="5">
                  <c:v>69046</c:v>
                </c:pt>
                <c:pt idx="6">
                  <c:v>69926</c:v>
                </c:pt>
                <c:pt idx="7">
                  <c:v>69830</c:v>
                </c:pt>
                <c:pt idx="8">
                  <c:v>72748</c:v>
                </c:pt>
                <c:pt idx="9">
                  <c:v>71916</c:v>
                </c:pt>
                <c:pt idx="10">
                  <c:v>73301</c:v>
                </c:pt>
                <c:pt idx="11">
                  <c:v>77293</c:v>
                </c:pt>
                <c:pt idx="12">
                  <c:v>82462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C15-4741-8D1E-AE219B26BE1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0"/>
        <c:overlap val="-27"/>
        <c:axId val="1826079199"/>
        <c:axId val="1826080159"/>
      </c:barChart>
      <c:lineChart>
        <c:grouping val="standard"/>
        <c:varyColors val="0"/>
        <c:ser>
          <c:idx val="1"/>
          <c:order val="1"/>
          <c:tx>
            <c:strRef>
              <c:f>'CASTI MZ - GRAFY'!$F$21</c:f>
              <c:strCache>
                <c:ptCount val="1"/>
                <c:pt idx="0">
                  <c:v>SOŠ TECHNICKÉ</c:v>
                </c:pt>
              </c:strCache>
            </c:strRef>
          </c:tx>
          <c:spPr>
            <a:ln w="28575" cap="rnd">
              <a:solidFill>
                <a:schemeClr val="tx2">
                  <a:lumMod val="60000"/>
                  <a:lumOff val="40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tx2">
                  <a:lumMod val="60000"/>
                  <a:lumOff val="40000"/>
                </a:schemeClr>
              </a:solidFill>
              <a:ln w="9525">
                <a:solidFill>
                  <a:schemeClr val="tx2">
                    <a:lumMod val="60000"/>
                    <a:lumOff val="40000"/>
                  </a:schemeClr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2">
                        <a:lumMod val="60000"/>
                        <a:lumOff val="4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'CASTI MZ - GRAFY'!$G$4:$S$4</c:f>
              <c:numCache>
                <c:formatCode>General</c:formatCode>
                <c:ptCount val="13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  <c:pt idx="9">
                  <c:v>2022</c:v>
                </c:pt>
                <c:pt idx="10">
                  <c:v>2023</c:v>
                </c:pt>
                <c:pt idx="11">
                  <c:v>2024</c:v>
                </c:pt>
                <c:pt idx="12">
                  <c:v>2025</c:v>
                </c:pt>
              </c:numCache>
            </c:numRef>
          </c:cat>
          <c:val>
            <c:numRef>
              <c:f>'CASTI MZ - GRAFY'!$G$21:$S$21</c:f>
              <c:numCache>
                <c:formatCode>#,##0</c:formatCode>
                <c:ptCount val="13"/>
                <c:pt idx="0">
                  <c:v>11096</c:v>
                </c:pt>
                <c:pt idx="1">
                  <c:v>9713</c:v>
                </c:pt>
                <c:pt idx="2">
                  <c:v>9305</c:v>
                </c:pt>
                <c:pt idx="3">
                  <c:v>8784</c:v>
                </c:pt>
                <c:pt idx="4">
                  <c:v>9184</c:v>
                </c:pt>
                <c:pt idx="5">
                  <c:v>9395</c:v>
                </c:pt>
                <c:pt idx="6">
                  <c:v>9415</c:v>
                </c:pt>
                <c:pt idx="7">
                  <c:v>9659</c:v>
                </c:pt>
                <c:pt idx="8">
                  <c:v>10198</c:v>
                </c:pt>
                <c:pt idx="9">
                  <c:v>9935</c:v>
                </c:pt>
                <c:pt idx="10">
                  <c:v>10144</c:v>
                </c:pt>
                <c:pt idx="11">
                  <c:v>10937</c:v>
                </c:pt>
                <c:pt idx="12">
                  <c:v>11845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1C15-4741-8D1E-AE219B26BE1B}"/>
            </c:ext>
          </c:extLst>
        </c:ser>
        <c:ser>
          <c:idx val="2"/>
          <c:order val="2"/>
          <c:tx>
            <c:strRef>
              <c:f>'CASTI MZ - GRAFY'!$F$25</c:f>
              <c:strCache>
                <c:ptCount val="1"/>
                <c:pt idx="0">
                  <c:v>SOŠ TECHNOLOGICKÉ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3"/>
              </a:solidFill>
              <a:ln w="9525">
                <a:solidFill>
                  <a:schemeClr val="accent3"/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accent3">
                        <a:lumMod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'CASTI MZ - GRAFY'!$G$4:$S$4</c:f>
              <c:numCache>
                <c:formatCode>General</c:formatCode>
                <c:ptCount val="13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  <c:pt idx="9">
                  <c:v>2022</c:v>
                </c:pt>
                <c:pt idx="10">
                  <c:v>2023</c:v>
                </c:pt>
                <c:pt idx="11">
                  <c:v>2024</c:v>
                </c:pt>
                <c:pt idx="12">
                  <c:v>2025</c:v>
                </c:pt>
              </c:numCache>
            </c:numRef>
          </c:cat>
          <c:val>
            <c:numRef>
              <c:f>'CASTI MZ - GRAFY'!$G$25:$S$25</c:f>
              <c:numCache>
                <c:formatCode>#,##0</c:formatCode>
                <c:ptCount val="13"/>
                <c:pt idx="0">
                  <c:v>2118</c:v>
                </c:pt>
                <c:pt idx="1">
                  <c:v>2022</c:v>
                </c:pt>
                <c:pt idx="2">
                  <c:v>1922</c:v>
                </c:pt>
                <c:pt idx="3">
                  <c:v>1730</c:v>
                </c:pt>
                <c:pt idx="4">
                  <c:v>1762</c:v>
                </c:pt>
                <c:pt idx="5">
                  <c:v>1749</c:v>
                </c:pt>
                <c:pt idx="6">
                  <c:v>1672</c:v>
                </c:pt>
                <c:pt idx="7">
                  <c:v>1783</c:v>
                </c:pt>
                <c:pt idx="8">
                  <c:v>1841</c:v>
                </c:pt>
                <c:pt idx="9">
                  <c:v>1788</c:v>
                </c:pt>
                <c:pt idx="10">
                  <c:v>1822</c:v>
                </c:pt>
                <c:pt idx="11">
                  <c:v>1958</c:v>
                </c:pt>
                <c:pt idx="12">
                  <c:v>2222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1C15-4741-8D1E-AE219B26BE1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826079199"/>
        <c:axId val="1826080159"/>
      </c:lineChart>
      <c:catAx>
        <c:axId val="1826079199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826080159"/>
        <c:crosses val="autoZero"/>
        <c:auto val="1"/>
        <c:lblAlgn val="ctr"/>
        <c:lblOffset val="100"/>
        <c:noMultiLvlLbl val="0"/>
      </c:catAx>
      <c:valAx>
        <c:axId val="1826080159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826079199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7824671232906919"/>
          <c:y val="0.14385826389132308"/>
          <c:w val="0.74988767021841929"/>
          <c:h val="4.3930027297151543E-2"/>
        </c:manualLayout>
      </c:layout>
      <c:overlay val="0"/>
      <c:spPr>
        <a:solidFill>
          <a:sysClr val="window" lastClr="FFFFFF">
            <a:lumMod val="95000"/>
          </a:sys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4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 algn="l"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cs-CZ" dirty="0"/>
              <a:t>POČET PŘIHLÁŠENÝCH</a:t>
            </a:r>
            <a:r>
              <a:rPr lang="cs-CZ" baseline="0" dirty="0"/>
              <a:t> </a:t>
            </a:r>
            <a:r>
              <a:rPr lang="cs-CZ" dirty="0"/>
              <a:t>MATURANTŮ</a:t>
            </a:r>
          </a:p>
          <a:p>
            <a:pPr algn="l">
              <a:defRPr/>
            </a:pPr>
            <a:r>
              <a:rPr lang="cs-CZ" sz="1100" dirty="0"/>
              <a:t>(TECHNICKÉ SKUPINY OBORŮ SOŠ, PRVOMATURANTI)</a:t>
            </a:r>
            <a:endParaRPr lang="cs-CZ" sz="1200" dirty="0"/>
          </a:p>
        </c:rich>
      </c:tx>
      <c:layout>
        <c:manualLayout>
          <c:xMode val="edge"/>
          <c:yMode val="edge"/>
          <c:x val="1.5707505015425189E-2"/>
          <c:y val="2.220444978172701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l"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title>
    <c:autoTitleDeleted val="0"/>
    <c:plotArea>
      <c:layout>
        <c:manualLayout>
          <c:layoutTarget val="inner"/>
          <c:xMode val="edge"/>
          <c:yMode val="edge"/>
          <c:x val="7.0929665373923464E-2"/>
          <c:y val="0.15941670983504766"/>
          <c:w val="0.51821744364064337"/>
          <c:h val="0.75895983267485945"/>
        </c:manualLayout>
      </c:layout>
      <c:lineChart>
        <c:grouping val="standard"/>
        <c:varyColors val="0"/>
        <c:ser>
          <c:idx val="0"/>
          <c:order val="0"/>
          <c:tx>
            <c:strRef>
              <c:f>'MZ-GRAFY-casti'!$B$8</c:f>
              <c:strCache>
                <c:ptCount val="1"/>
                <c:pt idx="0">
                  <c:v>Technické lyceum</c:v>
                </c:pt>
              </c:strCache>
            </c:strRef>
          </c:tx>
          <c:spPr>
            <a:ln w="28575" cap="rnd">
              <a:solidFill>
                <a:schemeClr val="tx1"/>
              </a:solidFill>
              <a:prstDash val="sysDash"/>
              <a:round/>
            </a:ln>
            <a:effectLst/>
          </c:spPr>
          <c:marker>
            <c:symbol val="none"/>
          </c:marker>
          <c:cat>
            <c:numRef>
              <c:f>'MZ-GRAFY-casti'!$E$2:$N$2</c:f>
              <c:numCache>
                <c:formatCode>General</c:formatCode>
                <c:ptCount val="10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  <c:pt idx="7">
                  <c:v>2023</c:v>
                </c:pt>
                <c:pt idx="8">
                  <c:v>2024</c:v>
                </c:pt>
                <c:pt idx="9">
                  <c:v>2025</c:v>
                </c:pt>
              </c:numCache>
            </c:numRef>
          </c:cat>
          <c:val>
            <c:numRef>
              <c:f>'MZ-GRAFY-casti'!$E$8:$N$8</c:f>
              <c:numCache>
                <c:formatCode>#,##0</c:formatCode>
                <c:ptCount val="10"/>
                <c:pt idx="0">
                  <c:v>720</c:v>
                </c:pt>
                <c:pt idx="1">
                  <c:v>705</c:v>
                </c:pt>
                <c:pt idx="2">
                  <c:v>703</c:v>
                </c:pt>
                <c:pt idx="3">
                  <c:v>628</c:v>
                </c:pt>
                <c:pt idx="4">
                  <c:v>675</c:v>
                </c:pt>
                <c:pt idx="5">
                  <c:v>691</c:v>
                </c:pt>
                <c:pt idx="6">
                  <c:v>654</c:v>
                </c:pt>
                <c:pt idx="7">
                  <c:v>634</c:v>
                </c:pt>
                <c:pt idx="8">
                  <c:v>684</c:v>
                </c:pt>
                <c:pt idx="9">
                  <c:v>662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7F45-4957-B7BE-2058CA0F2B2A}"/>
            </c:ext>
          </c:extLst>
        </c:ser>
        <c:ser>
          <c:idx val="1"/>
          <c:order val="1"/>
          <c:tx>
            <c:strRef>
              <c:f>'MZ-GRAFY-casti'!$B$9</c:f>
              <c:strCache>
                <c:ptCount val="1"/>
                <c:pt idx="0">
                  <c:v>Informatické obory</c:v>
                </c:pt>
              </c:strCache>
            </c:strRef>
          </c:tx>
          <c:spPr>
            <a:ln w="28575" cap="rnd">
              <a:solidFill>
                <a:schemeClr val="tx2"/>
              </a:solidFill>
              <a:round/>
            </a:ln>
            <a:effectLst/>
          </c:spPr>
          <c:marker>
            <c:symbol val="none"/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accent5">
                        <a:lumMod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'MZ-GRAFY-casti'!$E$2:$N$2</c:f>
              <c:numCache>
                <c:formatCode>General</c:formatCode>
                <c:ptCount val="10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  <c:pt idx="7">
                  <c:v>2023</c:v>
                </c:pt>
                <c:pt idx="8">
                  <c:v>2024</c:v>
                </c:pt>
                <c:pt idx="9">
                  <c:v>2025</c:v>
                </c:pt>
              </c:numCache>
            </c:numRef>
          </c:cat>
          <c:val>
            <c:numRef>
              <c:f>'MZ-GRAFY-casti'!$E$9:$N$9</c:f>
              <c:numCache>
                <c:formatCode>General</c:formatCode>
                <c:ptCount val="10"/>
                <c:pt idx="0">
                  <c:v>3049</c:v>
                </c:pt>
                <c:pt idx="1">
                  <c:v>3059</c:v>
                </c:pt>
                <c:pt idx="2">
                  <c:v>3023</c:v>
                </c:pt>
                <c:pt idx="3">
                  <c:v>3049</c:v>
                </c:pt>
                <c:pt idx="4">
                  <c:v>3068</c:v>
                </c:pt>
                <c:pt idx="5">
                  <c:v>3531</c:v>
                </c:pt>
                <c:pt idx="6">
                  <c:v>3436</c:v>
                </c:pt>
                <c:pt idx="7">
                  <c:v>3553</c:v>
                </c:pt>
                <c:pt idx="8">
                  <c:v>3906</c:v>
                </c:pt>
                <c:pt idx="9">
                  <c:v>4555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7F45-4957-B7BE-2058CA0F2B2A}"/>
            </c:ext>
          </c:extLst>
        </c:ser>
        <c:ser>
          <c:idx val="2"/>
          <c:order val="2"/>
          <c:tx>
            <c:strRef>
              <c:f>'MZ-GRAFY-casti'!$B$10</c:f>
              <c:strCache>
                <c:ptCount val="1"/>
                <c:pt idx="0">
                  <c:v>Elektrotechnika, telekom. a výpoč. tech.</c:v>
                </c:pt>
              </c:strCache>
            </c:strRef>
          </c:tx>
          <c:spPr>
            <a:ln w="28575" cap="rnd">
              <a:solidFill>
                <a:srgbClr val="FF0000"/>
              </a:solidFill>
              <a:round/>
            </a:ln>
            <a:effectLst/>
          </c:spPr>
          <c:marker>
            <c:symbol val="none"/>
          </c:marker>
          <c:cat>
            <c:numRef>
              <c:f>'MZ-GRAFY-casti'!$E$2:$N$2</c:f>
              <c:numCache>
                <c:formatCode>General</c:formatCode>
                <c:ptCount val="10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  <c:pt idx="7">
                  <c:v>2023</c:v>
                </c:pt>
                <c:pt idx="8">
                  <c:v>2024</c:v>
                </c:pt>
                <c:pt idx="9">
                  <c:v>2025</c:v>
                </c:pt>
              </c:numCache>
            </c:numRef>
          </c:cat>
          <c:val>
            <c:numRef>
              <c:f>'MZ-GRAFY-casti'!$E$10:$N$10</c:f>
              <c:numCache>
                <c:formatCode>General</c:formatCode>
                <c:ptCount val="10"/>
                <c:pt idx="0">
                  <c:v>1707</c:v>
                </c:pt>
                <c:pt idx="1">
                  <c:v>1827</c:v>
                </c:pt>
                <c:pt idx="2">
                  <c:v>1908</c:v>
                </c:pt>
                <c:pt idx="3">
                  <c:v>1859</c:v>
                </c:pt>
                <c:pt idx="4">
                  <c:v>1893</c:v>
                </c:pt>
                <c:pt idx="5">
                  <c:v>2089</c:v>
                </c:pt>
                <c:pt idx="6">
                  <c:v>2137</c:v>
                </c:pt>
                <c:pt idx="7">
                  <c:v>2113</c:v>
                </c:pt>
                <c:pt idx="8">
                  <c:v>2271</c:v>
                </c:pt>
                <c:pt idx="9">
                  <c:v>2403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7F45-4957-B7BE-2058CA0F2B2A}"/>
            </c:ext>
          </c:extLst>
        </c:ser>
        <c:ser>
          <c:idx val="3"/>
          <c:order val="3"/>
          <c:tx>
            <c:strRef>
              <c:f>'MZ-GRAFY-casti'!$B$11</c:f>
              <c:strCache>
                <c:ptCount val="1"/>
                <c:pt idx="0">
                  <c:v>Stavebnictví, geodézie a kartografie</c:v>
                </c:pt>
              </c:strCache>
            </c:strRef>
          </c:tx>
          <c:spPr>
            <a:ln w="28575" cap="rnd">
              <a:solidFill>
                <a:srgbClr val="92D050"/>
              </a:solidFill>
              <a:round/>
            </a:ln>
            <a:effectLst/>
          </c:spPr>
          <c:marker>
            <c:symbol val="none"/>
          </c:marker>
          <c:cat>
            <c:numRef>
              <c:f>'MZ-GRAFY-casti'!$E$2:$N$2</c:f>
              <c:numCache>
                <c:formatCode>General</c:formatCode>
                <c:ptCount val="10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  <c:pt idx="7">
                  <c:v>2023</c:v>
                </c:pt>
                <c:pt idx="8">
                  <c:v>2024</c:v>
                </c:pt>
                <c:pt idx="9">
                  <c:v>2025</c:v>
                </c:pt>
              </c:numCache>
            </c:numRef>
          </c:cat>
          <c:val>
            <c:numRef>
              <c:f>'MZ-GRAFY-casti'!$E$11:$N$11</c:f>
              <c:numCache>
                <c:formatCode>General</c:formatCode>
                <c:ptCount val="10"/>
                <c:pt idx="0">
                  <c:v>1878</c:v>
                </c:pt>
                <c:pt idx="1">
                  <c:v>1769</c:v>
                </c:pt>
                <c:pt idx="2">
                  <c:v>1727</c:v>
                </c:pt>
                <c:pt idx="3">
                  <c:v>1672</c:v>
                </c:pt>
                <c:pt idx="4">
                  <c:v>1718</c:v>
                </c:pt>
                <c:pt idx="5">
                  <c:v>1704</c:v>
                </c:pt>
                <c:pt idx="6">
                  <c:v>1758</c:v>
                </c:pt>
                <c:pt idx="7">
                  <c:v>1970</c:v>
                </c:pt>
                <c:pt idx="8">
                  <c:v>2275</c:v>
                </c:pt>
                <c:pt idx="9">
                  <c:v>2299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7F45-4957-B7BE-2058CA0F2B2A}"/>
            </c:ext>
          </c:extLst>
        </c:ser>
        <c:ser>
          <c:idx val="4"/>
          <c:order val="4"/>
          <c:tx>
            <c:strRef>
              <c:f>'MZ-GRAFY-casti'!$B$12</c:f>
              <c:strCache>
                <c:ptCount val="1"/>
                <c:pt idx="0">
                  <c:v>Strojírenství a strojírenská výroba</c:v>
                </c:pt>
              </c:strCache>
            </c:strRef>
          </c:tx>
          <c:spPr>
            <a:ln w="28575" cap="rnd">
              <a:solidFill>
                <a:srgbClr val="00B0F0"/>
              </a:solidFill>
              <a:round/>
            </a:ln>
            <a:effectLst/>
          </c:spPr>
          <c:marker>
            <c:symbol val="none"/>
          </c:marker>
          <c:cat>
            <c:numRef>
              <c:f>'MZ-GRAFY-casti'!$E$2:$N$2</c:f>
              <c:numCache>
                <c:formatCode>General</c:formatCode>
                <c:ptCount val="10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  <c:pt idx="7">
                  <c:v>2023</c:v>
                </c:pt>
                <c:pt idx="8">
                  <c:v>2024</c:v>
                </c:pt>
                <c:pt idx="9">
                  <c:v>2025</c:v>
                </c:pt>
              </c:numCache>
            </c:numRef>
          </c:cat>
          <c:val>
            <c:numRef>
              <c:f>'MZ-GRAFY-casti'!$E$12:$N$12</c:f>
              <c:numCache>
                <c:formatCode>General</c:formatCode>
                <c:ptCount val="10"/>
                <c:pt idx="0">
                  <c:v>1885</c:v>
                </c:pt>
                <c:pt idx="1">
                  <c:v>2159</c:v>
                </c:pt>
                <c:pt idx="2">
                  <c:v>2376</c:v>
                </c:pt>
                <c:pt idx="3">
                  <c:v>2423</c:v>
                </c:pt>
                <c:pt idx="4">
                  <c:v>2586</c:v>
                </c:pt>
                <c:pt idx="5">
                  <c:v>2431</c:v>
                </c:pt>
                <c:pt idx="6">
                  <c:v>2237</c:v>
                </c:pt>
                <c:pt idx="7">
                  <c:v>2137</c:v>
                </c:pt>
                <c:pt idx="8">
                  <c:v>2071</c:v>
                </c:pt>
                <c:pt idx="9">
                  <c:v>2197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4-7F45-4957-B7BE-2058CA0F2B2A}"/>
            </c:ext>
          </c:extLst>
        </c:ser>
        <c:ser>
          <c:idx val="5"/>
          <c:order val="5"/>
          <c:tx>
            <c:strRef>
              <c:f>'MZ-GRAFY-casti'!$B$13</c:f>
              <c:strCache>
                <c:ptCount val="1"/>
                <c:pt idx="0">
                  <c:v>Doprava a spoje</c:v>
                </c:pt>
              </c:strCache>
            </c:strRef>
          </c:tx>
          <c:spPr>
            <a:ln w="28575" cap="rnd">
              <a:solidFill>
                <a:schemeClr val="accent6">
                  <a:lumMod val="75000"/>
                </a:schemeClr>
              </a:solidFill>
              <a:round/>
            </a:ln>
            <a:effectLst/>
          </c:spPr>
          <c:marker>
            <c:symbol val="none"/>
          </c:marker>
          <c:cat>
            <c:numRef>
              <c:f>'MZ-GRAFY-casti'!$E$2:$N$2</c:f>
              <c:numCache>
                <c:formatCode>General</c:formatCode>
                <c:ptCount val="10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  <c:pt idx="7">
                  <c:v>2023</c:v>
                </c:pt>
                <c:pt idx="8">
                  <c:v>2024</c:v>
                </c:pt>
                <c:pt idx="9">
                  <c:v>2025</c:v>
                </c:pt>
              </c:numCache>
            </c:numRef>
          </c:cat>
          <c:val>
            <c:numRef>
              <c:f>'MZ-GRAFY-casti'!$E$13:$N$13</c:f>
              <c:numCache>
                <c:formatCode>General</c:formatCode>
                <c:ptCount val="10"/>
                <c:pt idx="0">
                  <c:v>812</c:v>
                </c:pt>
                <c:pt idx="1">
                  <c:v>814</c:v>
                </c:pt>
                <c:pt idx="2">
                  <c:v>809</c:v>
                </c:pt>
                <c:pt idx="3">
                  <c:v>729</c:v>
                </c:pt>
                <c:pt idx="4">
                  <c:v>807</c:v>
                </c:pt>
                <c:pt idx="5">
                  <c:v>847</c:v>
                </c:pt>
                <c:pt idx="6">
                  <c:v>806</c:v>
                </c:pt>
                <c:pt idx="7">
                  <c:v>891</c:v>
                </c:pt>
                <c:pt idx="8">
                  <c:v>884</c:v>
                </c:pt>
                <c:pt idx="9">
                  <c:v>1039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5-7F45-4957-B7BE-2058CA0F2B2A}"/>
            </c:ext>
          </c:extLst>
        </c:ser>
        <c:ser>
          <c:idx val="6"/>
          <c:order val="6"/>
          <c:tx>
            <c:strRef>
              <c:f>'MZ-GRAFY-casti'!$B$14</c:f>
              <c:strCache>
                <c:ptCount val="1"/>
                <c:pt idx="0">
                  <c:v>Technická chemie a chemie silikátů</c:v>
                </c:pt>
              </c:strCache>
            </c:strRef>
          </c:tx>
          <c:spPr>
            <a:ln w="28575" cap="rnd">
              <a:solidFill>
                <a:srgbClr val="FFC000"/>
              </a:solidFill>
              <a:round/>
            </a:ln>
            <a:effectLst/>
          </c:spPr>
          <c:marker>
            <c:symbol val="none"/>
          </c:marker>
          <c:cat>
            <c:numRef>
              <c:f>'MZ-GRAFY-casti'!$E$2:$N$2</c:f>
              <c:numCache>
                <c:formatCode>General</c:formatCode>
                <c:ptCount val="10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  <c:pt idx="7">
                  <c:v>2023</c:v>
                </c:pt>
                <c:pt idx="8">
                  <c:v>2024</c:v>
                </c:pt>
                <c:pt idx="9">
                  <c:v>2025</c:v>
                </c:pt>
              </c:numCache>
            </c:numRef>
          </c:cat>
          <c:val>
            <c:numRef>
              <c:f>'MZ-GRAFY-casti'!$E$14:$N$14</c:f>
              <c:numCache>
                <c:formatCode>General</c:formatCode>
                <c:ptCount val="10"/>
                <c:pt idx="0">
                  <c:v>377</c:v>
                </c:pt>
                <c:pt idx="1">
                  <c:v>520</c:v>
                </c:pt>
                <c:pt idx="2">
                  <c:v>506</c:v>
                </c:pt>
                <c:pt idx="3">
                  <c:v>562</c:v>
                </c:pt>
                <c:pt idx="4">
                  <c:v>524</c:v>
                </c:pt>
                <c:pt idx="5">
                  <c:v>544</c:v>
                </c:pt>
                <c:pt idx="6">
                  <c:v>515</c:v>
                </c:pt>
                <c:pt idx="7">
                  <c:v>510</c:v>
                </c:pt>
                <c:pt idx="8">
                  <c:v>584</c:v>
                </c:pt>
                <c:pt idx="9">
                  <c:v>551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6-7F45-4957-B7BE-2058CA0F2B2A}"/>
            </c:ext>
          </c:extLst>
        </c:ser>
        <c:ser>
          <c:idx val="7"/>
          <c:order val="7"/>
          <c:tx>
            <c:strRef>
              <c:f>'MZ-GRAFY-casti'!$B$15</c:f>
              <c:strCache>
                <c:ptCount val="1"/>
                <c:pt idx="0">
                  <c:v>Ostatní technologické obory SOŠ</c:v>
                </c:pt>
              </c:strCache>
            </c:strRef>
          </c:tx>
          <c:spPr>
            <a:ln w="28575" cap="rnd">
              <a:solidFill>
                <a:schemeClr val="bg1">
                  <a:lumMod val="65000"/>
                </a:schemeClr>
              </a:solidFill>
              <a:prstDash val="sysDash"/>
              <a:round/>
            </a:ln>
            <a:effectLst/>
          </c:spPr>
          <c:marker>
            <c:symbol val="none"/>
          </c:marker>
          <c:cat>
            <c:numRef>
              <c:f>'MZ-GRAFY-casti'!$E$2:$N$2</c:f>
              <c:numCache>
                <c:formatCode>General</c:formatCode>
                <c:ptCount val="10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  <c:pt idx="7">
                  <c:v>2023</c:v>
                </c:pt>
                <c:pt idx="8">
                  <c:v>2024</c:v>
                </c:pt>
                <c:pt idx="9">
                  <c:v>2025</c:v>
                </c:pt>
              </c:numCache>
            </c:numRef>
          </c:cat>
          <c:val>
            <c:numRef>
              <c:f>'MZ-GRAFY-casti'!$E$15:$N$15</c:f>
              <c:numCache>
                <c:formatCode>General</c:formatCode>
                <c:ptCount val="10"/>
                <c:pt idx="0">
                  <c:v>792</c:v>
                </c:pt>
                <c:pt idx="1">
                  <c:v>786</c:v>
                </c:pt>
                <c:pt idx="2">
                  <c:v>786</c:v>
                </c:pt>
                <c:pt idx="3">
                  <c:v>773</c:v>
                </c:pt>
                <c:pt idx="4">
                  <c:v>819</c:v>
                </c:pt>
                <c:pt idx="5">
                  <c:v>875</c:v>
                </c:pt>
                <c:pt idx="6">
                  <c:v>820</c:v>
                </c:pt>
                <c:pt idx="7">
                  <c:v>792</c:v>
                </c:pt>
                <c:pt idx="8">
                  <c:v>891</c:v>
                </c:pt>
                <c:pt idx="9">
                  <c:v>1017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7-7F45-4957-B7BE-2058CA0F2B2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1498112559"/>
        <c:axId val="1498116399"/>
      </c:lineChart>
      <c:catAx>
        <c:axId val="1498112559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prstDash val="dash"/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498116399"/>
        <c:crosses val="autoZero"/>
        <c:auto val="1"/>
        <c:lblAlgn val="ctr"/>
        <c:lblOffset val="100"/>
        <c:noMultiLvlLbl val="0"/>
      </c:catAx>
      <c:valAx>
        <c:axId val="1498116399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prstDash val="dash"/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498112559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60226913091779388"/>
          <c:y val="0.12280484411676991"/>
          <c:w val="0.38311607813947862"/>
          <c:h val="0.78246108226836075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4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 algn="l"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cs-CZ" dirty="0"/>
              <a:t>PODÍL</a:t>
            </a:r>
            <a:r>
              <a:rPr lang="cs-CZ" baseline="0" dirty="0"/>
              <a:t> MATURANTŮ (%) – SKUPINY TECHNICKÝCH OBORŮ SOŠ</a:t>
            </a:r>
          </a:p>
          <a:p>
            <a:pPr algn="l">
              <a:defRPr/>
            </a:pPr>
            <a:r>
              <a:rPr lang="cs-CZ" sz="1100" baseline="0" dirty="0"/>
              <a:t>(100 % - VŠICHNI PŘIHLÁŠENÍ PRVOMATURANTI)</a:t>
            </a:r>
            <a:endParaRPr lang="cs-CZ" dirty="0"/>
          </a:p>
        </c:rich>
      </c:tx>
      <c:layout>
        <c:manualLayout>
          <c:xMode val="edge"/>
          <c:yMode val="edge"/>
          <c:x val="9.7553495751547276E-3"/>
          <c:y val="1.5811008894252736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l"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title>
    <c:autoTitleDeleted val="0"/>
    <c:plotArea>
      <c:layout>
        <c:manualLayout>
          <c:layoutTarget val="inner"/>
          <c:xMode val="edge"/>
          <c:yMode val="edge"/>
          <c:x val="5.5848509175524579E-2"/>
          <c:y val="0.14890808176607229"/>
          <c:w val="0.514752082820924"/>
          <c:h val="0.73939149776068802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'MZ-GRAFY-casti'!$Z$8</c:f>
              <c:strCache>
                <c:ptCount val="1"/>
                <c:pt idx="0">
                  <c:v>Technické lyceum</c:v>
                </c:pt>
              </c:strCache>
            </c:strRef>
          </c:tx>
          <c:spPr>
            <a:solidFill>
              <a:schemeClr val="tx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'MZ-GRAFY-casti'!$AA$7:$AJ$7</c:f>
              <c:numCache>
                <c:formatCode>General</c:formatCode>
                <c:ptCount val="10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  <c:pt idx="7">
                  <c:v>2023</c:v>
                </c:pt>
                <c:pt idx="8">
                  <c:v>2024</c:v>
                </c:pt>
                <c:pt idx="9">
                  <c:v>2025</c:v>
                </c:pt>
              </c:numCache>
            </c:numRef>
          </c:cat>
          <c:val>
            <c:numRef>
              <c:f>'MZ-GRAFY-casti'!$AA$8:$AJ$8</c:f>
              <c:numCache>
                <c:formatCode>0.0</c:formatCode>
                <c:ptCount val="10"/>
                <c:pt idx="0">
                  <c:v>1.0269429904009357</c:v>
                </c:pt>
                <c:pt idx="1">
                  <c:v>1.0118116451626791</c:v>
                </c:pt>
                <c:pt idx="2">
                  <c:v>1.0181618051733627</c:v>
                </c:pt>
                <c:pt idx="3">
                  <c:v>0.89809226897005401</c:v>
                </c:pt>
                <c:pt idx="4">
                  <c:v>0.96663325218387508</c:v>
                </c:pt>
                <c:pt idx="5">
                  <c:v>0.94985429152691492</c:v>
                </c:pt>
                <c:pt idx="6">
                  <c:v>0.90939429334223265</c:v>
                </c:pt>
                <c:pt idx="7">
                  <c:v>0.86492680863835425</c:v>
                </c:pt>
                <c:pt idx="8">
                  <c:v>0.88494430284760583</c:v>
                </c:pt>
                <c:pt idx="9">
                  <c:v>0.80279401421260699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E82-42C8-83BC-54FC8E0EA3F1}"/>
            </c:ext>
          </c:extLst>
        </c:ser>
        <c:ser>
          <c:idx val="1"/>
          <c:order val="1"/>
          <c:tx>
            <c:strRef>
              <c:f>'MZ-GRAFY-casti'!$Z$9</c:f>
              <c:strCache>
                <c:ptCount val="1"/>
                <c:pt idx="0">
                  <c:v>Informatické obory</c:v>
                </c:pt>
              </c:strCache>
            </c:strRef>
          </c:tx>
          <c:spPr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'MZ-GRAFY-casti'!$AA$7:$AJ$7</c:f>
              <c:numCache>
                <c:formatCode>General</c:formatCode>
                <c:ptCount val="10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  <c:pt idx="7">
                  <c:v>2023</c:v>
                </c:pt>
                <c:pt idx="8">
                  <c:v>2024</c:v>
                </c:pt>
                <c:pt idx="9">
                  <c:v>2025</c:v>
                </c:pt>
              </c:numCache>
            </c:numRef>
          </c:cat>
          <c:val>
            <c:numRef>
              <c:f>'MZ-GRAFY-casti'!$AA$9:$AJ$9</c:f>
              <c:numCache>
                <c:formatCode>0.0</c:formatCode>
                <c:ptCount val="10"/>
                <c:pt idx="0">
                  <c:v>4.3488183024061842</c:v>
                </c:pt>
                <c:pt idx="1">
                  <c:v>4.3902579043299799</c:v>
                </c:pt>
                <c:pt idx="2">
                  <c:v>4.3782405932277033</c:v>
                </c:pt>
                <c:pt idx="3">
                  <c:v>4.360323770843463</c:v>
                </c:pt>
                <c:pt idx="4">
                  <c:v>4.3935271373335238</c:v>
                </c:pt>
                <c:pt idx="5">
                  <c:v>4.8537416836201688</c:v>
                </c:pt>
                <c:pt idx="6">
                  <c:v>4.7777963179264704</c:v>
                </c:pt>
                <c:pt idx="7">
                  <c:v>4.8471371468329219</c:v>
                </c:pt>
                <c:pt idx="8">
                  <c:v>5.0534977294192229</c:v>
                </c:pt>
                <c:pt idx="9">
                  <c:v>5.5237563968858385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E82-42C8-83BC-54FC8E0EA3F1}"/>
            </c:ext>
          </c:extLst>
        </c:ser>
        <c:ser>
          <c:idx val="2"/>
          <c:order val="2"/>
          <c:tx>
            <c:strRef>
              <c:f>'MZ-GRAFY-casti'!$Z$10</c:f>
              <c:strCache>
                <c:ptCount val="1"/>
                <c:pt idx="0">
                  <c:v>Elektrotechnika, telekom. a výpoč. tech.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'MZ-GRAFY-casti'!$AA$7:$AJ$7</c:f>
              <c:numCache>
                <c:formatCode>General</c:formatCode>
                <c:ptCount val="10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  <c:pt idx="7">
                  <c:v>2023</c:v>
                </c:pt>
                <c:pt idx="8">
                  <c:v>2024</c:v>
                </c:pt>
                <c:pt idx="9">
                  <c:v>2025</c:v>
                </c:pt>
              </c:numCache>
            </c:numRef>
          </c:cat>
          <c:val>
            <c:numRef>
              <c:f>'MZ-GRAFY-casti'!$AA$10:$AJ$10</c:f>
              <c:numCache>
                <c:formatCode>0.0</c:formatCode>
                <c:ptCount val="10"/>
                <c:pt idx="0">
                  <c:v>2.4347106730755517</c:v>
                </c:pt>
                <c:pt idx="1">
                  <c:v>2.6220991144854113</c:v>
                </c:pt>
                <c:pt idx="2">
                  <c:v>2.7633751412102074</c:v>
                </c:pt>
                <c:pt idx="3">
                  <c:v>2.6585247261390612</c:v>
                </c:pt>
                <c:pt idx="4">
                  <c:v>2.7108692539023345</c:v>
                </c:pt>
                <c:pt idx="5">
                  <c:v>2.8715566063671853</c:v>
                </c:pt>
                <c:pt idx="6">
                  <c:v>2.9715223316090995</c:v>
                </c:pt>
                <c:pt idx="7">
                  <c:v>2.8826346161716758</c:v>
                </c:pt>
                <c:pt idx="8">
                  <c:v>2.938170338840516</c:v>
                </c:pt>
                <c:pt idx="9">
                  <c:v>2.914069510804977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EE82-42C8-83BC-54FC8E0EA3F1}"/>
            </c:ext>
          </c:extLst>
        </c:ser>
        <c:ser>
          <c:idx val="3"/>
          <c:order val="3"/>
          <c:tx>
            <c:strRef>
              <c:f>'MZ-GRAFY-casti'!$Z$11</c:f>
              <c:strCache>
                <c:ptCount val="1"/>
                <c:pt idx="0">
                  <c:v>Stavebnictví, geodézie a kartografie</c:v>
                </c:pt>
              </c:strCache>
            </c:strRef>
          </c:tx>
          <c:spPr>
            <a:solidFill>
              <a:srgbClr val="92D05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'MZ-GRAFY-casti'!$AA$7:$AJ$7</c:f>
              <c:numCache>
                <c:formatCode>General</c:formatCode>
                <c:ptCount val="10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  <c:pt idx="7">
                  <c:v>2023</c:v>
                </c:pt>
                <c:pt idx="8">
                  <c:v>2024</c:v>
                </c:pt>
                <c:pt idx="9">
                  <c:v>2025</c:v>
                </c:pt>
              </c:numCache>
            </c:numRef>
          </c:cat>
          <c:val>
            <c:numRef>
              <c:f>'MZ-GRAFY-casti'!$AA$11:$AJ$11</c:f>
              <c:numCache>
                <c:formatCode>0.0</c:formatCode>
                <c:ptCount val="10"/>
                <c:pt idx="0">
                  <c:v>2.6786096332957738</c:v>
                </c:pt>
                <c:pt idx="1">
                  <c:v>2.5388578727557154</c:v>
                </c:pt>
                <c:pt idx="2">
                  <c:v>2.501231063349072</c:v>
                </c:pt>
                <c:pt idx="3">
                  <c:v>2.3910991619712267</c:v>
                </c:pt>
                <c:pt idx="4">
                  <c:v>2.4602606329657739</c:v>
                </c:pt>
                <c:pt idx="5">
                  <c:v>2.342332435255952</c:v>
                </c:pt>
                <c:pt idx="6">
                  <c:v>2.4445186050392125</c:v>
                </c:pt>
                <c:pt idx="7">
                  <c:v>2.6875486009740657</c:v>
                </c:pt>
                <c:pt idx="8">
                  <c:v>2.9433454517226658</c:v>
                </c:pt>
                <c:pt idx="9">
                  <c:v>2.7879508137081324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EE82-42C8-83BC-54FC8E0EA3F1}"/>
            </c:ext>
          </c:extLst>
        </c:ser>
        <c:ser>
          <c:idx val="4"/>
          <c:order val="4"/>
          <c:tx>
            <c:strRef>
              <c:f>'MZ-GRAFY-casti'!$Z$12</c:f>
              <c:strCache>
                <c:ptCount val="1"/>
                <c:pt idx="0">
                  <c:v>Strojírenství a strojírenská výroba</c:v>
                </c:pt>
              </c:strCache>
            </c:strRef>
          </c:tx>
          <c:spPr>
            <a:solidFill>
              <a:srgbClr val="00B0F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'MZ-GRAFY-casti'!$AA$7:$AJ$7</c:f>
              <c:numCache>
                <c:formatCode>General</c:formatCode>
                <c:ptCount val="10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  <c:pt idx="7">
                  <c:v>2023</c:v>
                </c:pt>
                <c:pt idx="8">
                  <c:v>2024</c:v>
                </c:pt>
                <c:pt idx="9">
                  <c:v>2025</c:v>
                </c:pt>
              </c:numCache>
            </c:numRef>
          </c:cat>
          <c:val>
            <c:numRef>
              <c:f>'MZ-GRAFY-casti'!$AA$12:$AJ$12</c:f>
              <c:numCache>
                <c:formatCode>0.0</c:formatCode>
                <c:ptCount val="10"/>
                <c:pt idx="0">
                  <c:v>2.6885938012580053</c:v>
                </c:pt>
                <c:pt idx="1">
                  <c:v>3.0985834636967722</c:v>
                </c:pt>
                <c:pt idx="2">
                  <c:v>3.4411841381108248</c:v>
                </c:pt>
                <c:pt idx="3">
                  <c:v>3.4650916683350972</c:v>
                </c:pt>
                <c:pt idx="4">
                  <c:v>3.7032793928111123</c:v>
                </c:pt>
                <c:pt idx="5">
                  <c:v>3.3416726233023586</c:v>
                </c:pt>
                <c:pt idx="6">
                  <c:v>3.1105734467990436</c:v>
                </c:pt>
                <c:pt idx="7">
                  <c:v>2.9153763250160298</c:v>
                </c:pt>
                <c:pt idx="8">
                  <c:v>2.6794146947330288</c:v>
                </c:pt>
                <c:pt idx="9">
                  <c:v>2.6642574761708424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EE82-42C8-83BC-54FC8E0EA3F1}"/>
            </c:ext>
          </c:extLst>
        </c:ser>
        <c:ser>
          <c:idx val="5"/>
          <c:order val="5"/>
          <c:tx>
            <c:strRef>
              <c:f>'MZ-GRAFY-casti'!$Z$13</c:f>
              <c:strCache>
                <c:ptCount val="1"/>
                <c:pt idx="0">
                  <c:v>Doprava a spoje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'MZ-GRAFY-casti'!$AA$7:$AJ$7</c:f>
              <c:numCache>
                <c:formatCode>General</c:formatCode>
                <c:ptCount val="10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  <c:pt idx="7">
                  <c:v>2023</c:v>
                </c:pt>
                <c:pt idx="8">
                  <c:v>2024</c:v>
                </c:pt>
                <c:pt idx="9">
                  <c:v>2025</c:v>
                </c:pt>
              </c:numCache>
            </c:numRef>
          </c:cat>
          <c:val>
            <c:numRef>
              <c:f>'MZ-GRAFY-casti'!$AA$13:$AJ$13</c:f>
              <c:numCache>
                <c:formatCode>0.0</c:formatCode>
                <c:ptCount val="10"/>
                <c:pt idx="0">
                  <c:v>1.158163483618833</c:v>
                </c:pt>
                <c:pt idx="1">
                  <c:v>1.16824777186159</c:v>
                </c:pt>
                <c:pt idx="2">
                  <c:v>1.1716826463517076</c:v>
                </c:pt>
                <c:pt idx="3">
                  <c:v>1.0425306752853016</c:v>
                </c:pt>
                <c:pt idx="4">
                  <c:v>1.1556637548331663</c:v>
                </c:pt>
                <c:pt idx="5">
                  <c:v>1.1642931764447133</c:v>
                </c:pt>
                <c:pt idx="6">
                  <c:v>1.1207519884309471</c:v>
                </c:pt>
                <c:pt idx="7">
                  <c:v>1.215535940846646</c:v>
                </c:pt>
                <c:pt idx="8">
                  <c:v>1.1436999469550928</c:v>
                </c:pt>
                <c:pt idx="9">
                  <c:v>1.2599742911886687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EE82-42C8-83BC-54FC8E0EA3F1}"/>
            </c:ext>
          </c:extLst>
        </c:ser>
        <c:ser>
          <c:idx val="6"/>
          <c:order val="6"/>
          <c:tx>
            <c:strRef>
              <c:f>'MZ-GRAFY-casti'!$Z$14</c:f>
              <c:strCache>
                <c:ptCount val="1"/>
                <c:pt idx="0">
                  <c:v>Technická chemie a chemie silikátů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'MZ-GRAFY-casti'!$AA$7:$AJ$7</c:f>
              <c:numCache>
                <c:formatCode>General</c:formatCode>
                <c:ptCount val="10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  <c:pt idx="7">
                  <c:v>2023</c:v>
                </c:pt>
                <c:pt idx="8">
                  <c:v>2024</c:v>
                </c:pt>
                <c:pt idx="9">
                  <c:v>2025</c:v>
                </c:pt>
              </c:numCache>
            </c:numRef>
          </c:cat>
          <c:val>
            <c:numRef>
              <c:f>'MZ-GRAFY-casti'!$AA$14:$AJ$14</c:f>
              <c:numCache>
                <c:formatCode>0.0</c:formatCode>
                <c:ptCount val="10"/>
                <c:pt idx="0">
                  <c:v>0.53771876025160104</c:v>
                </c:pt>
                <c:pt idx="1">
                  <c:v>0.74630078792140875</c:v>
                </c:pt>
                <c:pt idx="2">
                  <c:v>0.73284477015323113</c:v>
                </c:pt>
                <c:pt idx="3">
                  <c:v>0.80370677573434779</c:v>
                </c:pt>
                <c:pt idx="4">
                  <c:v>0.75039381354718604</c:v>
                </c:pt>
                <c:pt idx="5">
                  <c:v>0.74778688073898936</c:v>
                </c:pt>
                <c:pt idx="6">
                  <c:v>0.71611324322821068</c:v>
                </c:pt>
                <c:pt idx="7">
                  <c:v>0.69576131294252463</c:v>
                </c:pt>
                <c:pt idx="8">
                  <c:v>0.75556648079386235</c:v>
                </c:pt>
                <c:pt idx="9">
                  <c:v>0.66818655865732102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EE82-42C8-83BC-54FC8E0EA3F1}"/>
            </c:ext>
          </c:extLst>
        </c:ser>
        <c:ser>
          <c:idx val="7"/>
          <c:order val="7"/>
          <c:tx>
            <c:strRef>
              <c:f>'MZ-GRAFY-casti'!$Z$15</c:f>
              <c:strCache>
                <c:ptCount val="1"/>
                <c:pt idx="0">
                  <c:v>Ostatní technologické obory SOŠ</c:v>
                </c:pt>
              </c:strCache>
            </c:strRef>
          </c:tx>
          <c:spPr>
            <a:solidFill>
              <a:schemeClr val="bg1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'MZ-GRAFY-casti'!$AA$7:$AJ$7</c:f>
              <c:numCache>
                <c:formatCode>General</c:formatCode>
                <c:ptCount val="10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  <c:pt idx="7">
                  <c:v>2023</c:v>
                </c:pt>
                <c:pt idx="8">
                  <c:v>2024</c:v>
                </c:pt>
                <c:pt idx="9">
                  <c:v>2025</c:v>
                </c:pt>
              </c:numCache>
            </c:numRef>
          </c:cat>
          <c:val>
            <c:numRef>
              <c:f>'MZ-GRAFY-casti'!$AA$15:$AJ$15</c:f>
              <c:numCache>
                <c:formatCode>0.0</c:formatCode>
                <c:ptCount val="10"/>
                <c:pt idx="0">
                  <c:v>1.1296372894410294</c:v>
                </c:pt>
                <c:pt idx="1">
                  <c:v>1.1280623448196681</c:v>
                </c:pt>
                <c:pt idx="2">
                  <c:v>1.1383715204356515</c:v>
                </c:pt>
                <c:pt idx="3">
                  <c:v>1.105454337442439</c:v>
                </c:pt>
                <c:pt idx="4">
                  <c:v>1.1728483459831018</c:v>
                </c:pt>
                <c:pt idx="5">
                  <c:v>1.2027822070709848</c:v>
                </c:pt>
                <c:pt idx="6">
                  <c:v>1.1402191445575394</c:v>
                </c:pt>
                <c:pt idx="7">
                  <c:v>1.0804763918636855</c:v>
                </c:pt>
                <c:pt idx="8">
                  <c:v>1.152756394498855</c:v>
                </c:pt>
                <c:pt idx="9">
                  <c:v>1.233295336033567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EE82-42C8-83BC-54FC8E0EA3F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0"/>
        <c:overlap val="100"/>
        <c:axId val="1498117839"/>
        <c:axId val="1498113039"/>
      </c:barChart>
      <c:catAx>
        <c:axId val="1498117839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498113039"/>
        <c:crosses val="autoZero"/>
        <c:auto val="1"/>
        <c:lblAlgn val="ctr"/>
        <c:lblOffset val="100"/>
        <c:noMultiLvlLbl val="0"/>
      </c:catAx>
      <c:valAx>
        <c:axId val="1498113039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prstDash val="dash"/>
              <a:round/>
            </a:ln>
            <a:effectLst/>
          </c:spPr>
        </c:majorGridlines>
        <c:numFmt formatCode="0.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498117839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57686686595916525"/>
          <c:y val="0.13948472046509766"/>
          <c:w val="0.41510967506750157"/>
          <c:h val="0.79094684040019037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 w="9525" cap="flat" cmpd="sng" algn="ctr">
      <a:solidFill>
        <a:schemeClr val="tx1">
          <a:lumMod val="15000"/>
          <a:lumOff val="85000"/>
          <a:alpha val="97000"/>
        </a:schemeClr>
      </a:solidFill>
      <a:round/>
    </a:ln>
    <a:effectLst/>
  </c:spPr>
  <c:txPr>
    <a:bodyPr/>
    <a:lstStyle/>
    <a:p>
      <a:pPr>
        <a:defRPr/>
      </a:pPr>
      <a:endParaRPr lang="cs-CZ"/>
    </a:p>
  </c:txPr>
  <c:externalData r:id="rId4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100" b="1" i="0" u="none" strike="noStrike" kern="1200" spc="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r>
              <a:rPr lang="cs-CZ" sz="1100" b="1" i="0" u="none" strike="noStrike" baseline="0">
                <a:effectLst/>
              </a:rPr>
              <a:t>MATEMATIKA </a:t>
            </a:r>
            <a:r>
              <a:rPr lang="cs-CZ" sz="1100" b="1"/>
              <a:t>- </a:t>
            </a:r>
            <a:r>
              <a:rPr lang="cs-CZ" sz="1100" b="1" u="sng"/>
              <a:t>PODÍL VOLBY PŘEDMĚTU</a:t>
            </a:r>
            <a:r>
              <a:rPr lang="cs-CZ" sz="1100" b="1" u="none"/>
              <a:t> </a:t>
            </a:r>
            <a:r>
              <a:rPr lang="cs-CZ" sz="1100" b="1"/>
              <a:t>(%)</a:t>
            </a:r>
          </a:p>
          <a:p>
            <a:pPr>
              <a:defRPr sz="1100" b="1"/>
            </a:pPr>
            <a:r>
              <a:rPr lang="cs-CZ" sz="1100" b="1"/>
              <a:t>(JARNÍ ZO, PRVOMATURANTI)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1" i="0" u="none" strike="noStrike" kern="1200" spc="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cs-CZ"/>
        </a:p>
      </c:txPr>
    </c:title>
    <c:autoTitleDeleted val="0"/>
    <c:plotArea>
      <c:layout>
        <c:manualLayout>
          <c:layoutTarget val="inner"/>
          <c:xMode val="edge"/>
          <c:yMode val="edge"/>
          <c:x val="8.6089415525399809E-2"/>
          <c:y val="0.15723116406733609"/>
          <c:w val="0.88313856133192414"/>
          <c:h val="0.75026360989873819"/>
        </c:manualLayout>
      </c:layout>
      <c:barChart>
        <c:barDir val="col"/>
        <c:grouping val="clustered"/>
        <c:varyColors val="0"/>
        <c:ser>
          <c:idx val="1"/>
          <c:order val="0"/>
          <c:tx>
            <c:strRef>
              <c:f>'DT - GRAFY'!$F$182</c:f>
              <c:strCache>
                <c:ptCount val="1"/>
                <c:pt idx="0">
                  <c:v>CELKEM</c:v>
                </c:pt>
              </c:strCache>
            </c:strRef>
          </c:tx>
          <c:spPr>
            <a:solidFill>
              <a:schemeClr val="bg1">
                <a:lumMod val="75000"/>
                <a:alpha val="5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Base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'DT - GRAFY'!$CO$170:$DA$170</c:f>
              <c:numCache>
                <c:formatCode>General</c:formatCode>
                <c:ptCount val="13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  <c:pt idx="9">
                  <c:v>2022</c:v>
                </c:pt>
                <c:pt idx="10">
                  <c:v>2023</c:v>
                </c:pt>
                <c:pt idx="11">
                  <c:v>2024</c:v>
                </c:pt>
                <c:pt idx="12">
                  <c:v>2025</c:v>
                </c:pt>
              </c:numCache>
            </c:numRef>
          </c:cat>
          <c:val>
            <c:numRef>
              <c:f>'DT - GRAFY'!$CO$182:$DA$182</c:f>
              <c:numCache>
                <c:formatCode>0.0</c:formatCode>
                <c:ptCount val="13"/>
                <c:pt idx="0">
                  <c:v>39.063015882051573</c:v>
                </c:pt>
                <c:pt idx="1">
                  <c:v>35.935070991812623</c:v>
                </c:pt>
                <c:pt idx="2">
                  <c:v>29.55404067862769</c:v>
                </c:pt>
                <c:pt idx="3">
                  <c:v>27.204679741258637</c:v>
                </c:pt>
                <c:pt idx="4">
                  <c:v>25.835464113694478</c:v>
                </c:pt>
                <c:pt idx="5">
                  <c:v>23.482246842058114</c:v>
                </c:pt>
                <c:pt idx="6">
                  <c:v>21.379218708477278</c:v>
                </c:pt>
                <c:pt idx="7">
                  <c:v>19.873896222793181</c:v>
                </c:pt>
                <c:pt idx="8">
                  <c:v>18.864961231535457</c:v>
                </c:pt>
                <c:pt idx="9">
                  <c:v>17.042146472975492</c:v>
                </c:pt>
                <c:pt idx="10">
                  <c:v>17.780516497675201</c:v>
                </c:pt>
                <c:pt idx="11">
                  <c:v>18.210204623970235</c:v>
                </c:pt>
                <c:pt idx="12">
                  <c:v>19.08767831403151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FAE-4375-91D9-3CE21166332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0"/>
        <c:axId val="1951121696"/>
        <c:axId val="1951119616"/>
      </c:barChart>
      <c:lineChart>
        <c:grouping val="standard"/>
        <c:varyColors val="0"/>
        <c:ser>
          <c:idx val="5"/>
          <c:order val="5"/>
          <c:tx>
            <c:strRef>
              <c:f>'DT - GRAFY'!$F$187</c:f>
              <c:strCache>
                <c:ptCount val="1"/>
                <c:pt idx="0">
                  <c:v>SOŠ TECHNICKÉ</c:v>
                </c:pt>
              </c:strCache>
            </c:strRef>
          </c:tx>
          <c:spPr>
            <a:ln w="28575" cap="rnd">
              <a:solidFill>
                <a:schemeClr val="tx2">
                  <a:lumMod val="60000"/>
                  <a:lumOff val="40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tx2">
                  <a:lumMod val="60000"/>
                  <a:lumOff val="40000"/>
                </a:schemeClr>
              </a:solidFill>
              <a:ln w="9525">
                <a:solidFill>
                  <a:schemeClr val="tx2">
                    <a:lumMod val="60000"/>
                    <a:lumOff val="40000"/>
                  </a:schemeClr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'DT - GRAFY'!$CO$170:$DA$170</c:f>
              <c:numCache>
                <c:formatCode>General</c:formatCode>
                <c:ptCount val="13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  <c:pt idx="9">
                  <c:v>2022</c:v>
                </c:pt>
                <c:pt idx="10">
                  <c:v>2023</c:v>
                </c:pt>
                <c:pt idx="11">
                  <c:v>2024</c:v>
                </c:pt>
                <c:pt idx="12">
                  <c:v>2025</c:v>
                </c:pt>
              </c:numCache>
            </c:numRef>
          </c:cat>
          <c:val>
            <c:numRef>
              <c:f>'DT - GRAFY'!$CO$187:$DA$187</c:f>
              <c:numCache>
                <c:formatCode>0.0</c:formatCode>
                <c:ptCount val="13"/>
                <c:pt idx="0">
                  <c:v>65.968823636034074</c:v>
                </c:pt>
                <c:pt idx="1">
                  <c:v>59.883539565353018</c:v>
                </c:pt>
                <c:pt idx="2">
                  <c:v>50.233517975453459</c:v>
                </c:pt>
                <c:pt idx="3">
                  <c:v>45.600366636113662</c:v>
                </c:pt>
                <c:pt idx="4">
                  <c:v>42.027071640805545</c:v>
                </c:pt>
                <c:pt idx="5">
                  <c:v>35.646958011996574</c:v>
                </c:pt>
                <c:pt idx="6">
                  <c:v>33.386872256130204</c:v>
                </c:pt>
                <c:pt idx="7">
                  <c:v>29.707112970711297</c:v>
                </c:pt>
                <c:pt idx="8">
                  <c:v>24.008680213059776</c:v>
                </c:pt>
                <c:pt idx="9">
                  <c:v>21.198948645369995</c:v>
                </c:pt>
                <c:pt idx="10">
                  <c:v>23.435326842837274</c:v>
                </c:pt>
                <c:pt idx="11">
                  <c:v>24.875941922440727</c:v>
                </c:pt>
                <c:pt idx="12">
                  <c:v>25.989468320027175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6FAE-4375-91D9-3CE211663328}"/>
            </c:ext>
          </c:extLst>
        </c:ser>
        <c:ser>
          <c:idx val="9"/>
          <c:order val="9"/>
          <c:tx>
            <c:strRef>
              <c:f>'DT - GRAFY'!$F$191</c:f>
              <c:strCache>
                <c:ptCount val="1"/>
                <c:pt idx="0">
                  <c:v>SOŠ TECHNOLOGICKÉ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3">
                  <a:lumMod val="75000"/>
                </a:schemeClr>
              </a:solidFill>
              <a:ln w="9525">
                <a:solidFill>
                  <a:schemeClr val="accent3"/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accent3">
                        <a:lumMod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'DT - GRAFY'!$CO$170:$DA$170</c:f>
              <c:numCache>
                <c:formatCode>General</c:formatCode>
                <c:ptCount val="13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  <c:pt idx="9">
                  <c:v>2022</c:v>
                </c:pt>
                <c:pt idx="10">
                  <c:v>2023</c:v>
                </c:pt>
                <c:pt idx="11">
                  <c:v>2024</c:v>
                </c:pt>
                <c:pt idx="12">
                  <c:v>2025</c:v>
                </c:pt>
              </c:numCache>
            </c:numRef>
          </c:cat>
          <c:val>
            <c:numRef>
              <c:f>'DT - GRAFY'!$CO$191:$DA$191</c:f>
              <c:numCache>
                <c:formatCode>0.0</c:formatCode>
                <c:ptCount val="13"/>
                <c:pt idx="0">
                  <c:v>43.9565860878145</c:v>
                </c:pt>
                <c:pt idx="1">
                  <c:v>39.989321943406296</c:v>
                </c:pt>
                <c:pt idx="2">
                  <c:v>29.74018794914317</c:v>
                </c:pt>
                <c:pt idx="3">
                  <c:v>25.780771586037964</c:v>
                </c:pt>
                <c:pt idx="4">
                  <c:v>24.194528875379937</c:v>
                </c:pt>
                <c:pt idx="5">
                  <c:v>23.421828908554573</c:v>
                </c:pt>
                <c:pt idx="6">
                  <c:v>20.403022670025191</c:v>
                </c:pt>
                <c:pt idx="7">
                  <c:v>16.676384839650147</c:v>
                </c:pt>
                <c:pt idx="8">
                  <c:v>13.043478260869565</c:v>
                </c:pt>
                <c:pt idx="9">
                  <c:v>13.163972286374134</c:v>
                </c:pt>
                <c:pt idx="10">
                  <c:v>12.975391498881431</c:v>
                </c:pt>
                <c:pt idx="11">
                  <c:v>13.066111400312339</c:v>
                </c:pt>
                <c:pt idx="12">
                  <c:v>13.174748398902103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6FAE-4375-91D9-3CE21166332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951121696"/>
        <c:axId val="1951119616"/>
        <c:extLst>
          <c:ext xmlns:c15="http://schemas.microsoft.com/office/drawing/2012/chart" uri="{02D57815-91ED-43cb-92C2-25804820EDAC}">
            <c15:filteredLineSeries>
              <c15:ser>
                <c:idx val="2"/>
                <c:order val="1"/>
                <c:tx>
                  <c:strRef>
                    <c:extLst>
                      <c:ext uri="{02D57815-91ED-43cb-92C2-25804820EDAC}">
                        <c15:formulaRef>
                          <c15:sqref>'DT - GRAFY'!$F$183</c15:sqref>
                        </c15:formulaRef>
                      </c:ext>
                    </c:extLst>
                    <c:strCache>
                      <c:ptCount val="1"/>
                      <c:pt idx="0">
                        <c:v>GYMNÁZIUM 6LETÉ</c:v>
                      </c:pt>
                    </c:strCache>
                  </c:strRef>
                </c:tx>
                <c:spPr>
                  <a:ln w="19050" cap="rnd">
                    <a:solidFill>
                      <a:schemeClr val="tx2">
                        <a:lumMod val="60000"/>
                        <a:lumOff val="40000"/>
                      </a:schemeClr>
                    </a:solidFill>
                    <a:round/>
                  </a:ln>
                  <a:effectLst/>
                </c:spPr>
                <c:marker>
                  <c:symbol val="circle"/>
                  <c:size val="5"/>
                  <c:spPr>
                    <a:solidFill>
                      <a:schemeClr val="tx2">
                        <a:lumMod val="60000"/>
                        <a:lumOff val="40000"/>
                      </a:schemeClr>
                    </a:solidFill>
                    <a:ln w="9525">
                      <a:noFill/>
                    </a:ln>
                    <a:effectLst/>
                  </c:spPr>
                </c:marker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anchor="ctr" anchorCtr="1"/>
                    <a:lstStyle/>
                    <a:p>
                      <a:pPr>
                        <a:defRPr sz="900" b="0" i="0" u="none" strike="noStrike" kern="1200" baseline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cs-CZ"/>
                    </a:p>
                  </c:txPr>
                  <c:dLblPos val="t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0"/>
                  <c:extLst>
                    <c:ext uri="{CE6537A1-D6FC-4f65-9D91-7224C49458BB}">
                      <c15:showLeaderLines val="1"/>
                      <c15:leaderLines>
                        <c:spPr>
                          <a:ln w="9525" cap="flat" cmpd="sng" algn="ctr">
                            <a:solidFill>
                              <a:schemeClr val="tx1">
                                <a:lumMod val="35000"/>
                                <a:lumOff val="65000"/>
                              </a:schemeClr>
                            </a:solidFill>
                            <a:round/>
                          </a:ln>
                          <a:effectLst/>
                        </c:spPr>
                      </c15:leaderLines>
                    </c:ext>
                  </c:extLst>
                </c:dLbls>
                <c:cat>
                  <c:numRef>
                    <c:extLst>
                      <c:ext uri="{02D57815-91ED-43cb-92C2-25804820EDAC}">
                        <c15:formulaRef>
                          <c15:sqref>'DT - GRAFY'!$CO$170:$DA$170</c15:sqref>
                        </c15:formulaRef>
                      </c:ext>
                    </c:extLst>
                    <c:numCache>
                      <c:formatCode>General</c:formatCode>
                      <c:ptCount val="13"/>
                      <c:pt idx="0">
                        <c:v>2013</c:v>
                      </c:pt>
                      <c:pt idx="1">
                        <c:v>2014</c:v>
                      </c:pt>
                      <c:pt idx="2">
                        <c:v>2015</c:v>
                      </c:pt>
                      <c:pt idx="3">
                        <c:v>2016</c:v>
                      </c:pt>
                      <c:pt idx="4">
                        <c:v>2017</c:v>
                      </c:pt>
                      <c:pt idx="5">
                        <c:v>2018</c:v>
                      </c:pt>
                      <c:pt idx="6">
                        <c:v>2019</c:v>
                      </c:pt>
                      <c:pt idx="7">
                        <c:v>2020</c:v>
                      </c:pt>
                      <c:pt idx="8">
                        <c:v>2021</c:v>
                      </c:pt>
                      <c:pt idx="9">
                        <c:v>2022</c:v>
                      </c:pt>
                      <c:pt idx="10">
                        <c:v>2023</c:v>
                      </c:pt>
                      <c:pt idx="11">
                        <c:v>2024</c:v>
                      </c:pt>
                      <c:pt idx="12">
                        <c:v>2025</c:v>
                      </c:pt>
                    </c:numCache>
                  </c:numRef>
                </c:cat>
                <c:val>
                  <c:numRef>
                    <c:extLst>
                      <c:ext uri="{02D57815-91ED-43cb-92C2-25804820EDAC}">
                        <c15:formulaRef>
                          <c15:sqref>'DT - GRAFY'!$CO$183:$DA$183</c15:sqref>
                        </c15:formulaRef>
                      </c:ext>
                    </c:extLst>
                    <c:numCache>
                      <c:formatCode>0.0</c:formatCode>
                      <c:ptCount val="13"/>
                      <c:pt idx="0">
                        <c:v>39.248554913294797</c:v>
                      </c:pt>
                      <c:pt idx="1">
                        <c:v>39.370078740157481</c:v>
                      </c:pt>
                      <c:pt idx="2">
                        <c:v>35.314483554529716</c:v>
                      </c:pt>
                      <c:pt idx="3">
                        <c:v>34.45945945945946</c:v>
                      </c:pt>
                      <c:pt idx="4">
                        <c:v>32.844036697247709</c:v>
                      </c:pt>
                      <c:pt idx="5">
                        <c:v>31.520395550061803</c:v>
                      </c:pt>
                      <c:pt idx="6">
                        <c:v>28.625235404896422</c:v>
                      </c:pt>
                      <c:pt idx="7">
                        <c:v>29.140219272937102</c:v>
                      </c:pt>
                      <c:pt idx="8">
                        <c:v>34.876033057851238</c:v>
                      </c:pt>
                      <c:pt idx="9">
                        <c:v>32.019704433497537</c:v>
                      </c:pt>
                      <c:pt idx="10">
                        <c:v>32.046332046332047</c:v>
                      </c:pt>
                      <c:pt idx="11">
                        <c:v>33.690987124463518</c:v>
                      </c:pt>
                      <c:pt idx="12">
                        <c:v>34.424552429667521</c:v>
                      </c:pt>
                    </c:numCache>
                  </c:numRef>
                </c:val>
                <c:smooth val="0"/>
                <c:extLst>
                  <c:ext xmlns:c16="http://schemas.microsoft.com/office/drawing/2014/chart" uri="{C3380CC4-5D6E-409C-BE32-E72D297353CC}">
                    <c16:uniqueId val="{00000003-6FAE-4375-91D9-3CE211663328}"/>
                  </c:ext>
                </c:extLst>
              </c15:ser>
            </c15:filteredLineSeries>
            <c15:filteredLineSeries>
              <c15:ser>
                <c:idx val="3"/>
                <c:order val="2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'DT - GRAFY'!$F$184</c15:sqref>
                        </c15:formulaRef>
                      </c:ext>
                    </c:extLst>
                    <c:strCache>
                      <c:ptCount val="1"/>
                      <c:pt idx="0">
                        <c:v>GYMNÁZIUM 8LETÉ</c:v>
                      </c:pt>
                    </c:strCache>
                  </c:strRef>
                </c:tx>
                <c:spPr>
                  <a:ln w="19050" cap="rnd">
                    <a:solidFill>
                      <a:schemeClr val="accent2">
                        <a:lumMod val="60000"/>
                        <a:lumOff val="40000"/>
                      </a:schemeClr>
                    </a:solidFill>
                    <a:round/>
                  </a:ln>
                  <a:effectLst/>
                </c:spPr>
                <c:marker>
                  <c:symbol val="circle"/>
                  <c:size val="5"/>
                  <c:spPr>
                    <a:solidFill>
                      <a:schemeClr val="accent2">
                        <a:lumMod val="60000"/>
                        <a:lumOff val="40000"/>
                      </a:schemeClr>
                    </a:solidFill>
                    <a:ln w="9525">
                      <a:noFill/>
                    </a:ln>
                    <a:effectLst/>
                  </c:spPr>
                </c:marker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anchor="ctr" anchorCtr="1"/>
                    <a:lstStyle/>
                    <a:p>
                      <a:pPr>
                        <a:defRPr sz="900" b="0" i="0" u="none" strike="noStrike" kern="1200" baseline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cs-CZ"/>
                    </a:p>
                  </c:txPr>
                  <c:dLblPos val="b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0"/>
                  <c:extLst xmlns:c15="http://schemas.microsoft.com/office/drawing/2012/chart">
                    <c:ext xmlns:c15="http://schemas.microsoft.com/office/drawing/2012/chart" uri="{CE6537A1-D6FC-4f65-9D91-7224C49458BB}">
                      <c15:showLeaderLines val="1"/>
                      <c15:leaderLines>
                        <c:spPr>
                          <a:ln w="9525" cap="flat" cmpd="sng" algn="ctr">
                            <a:solidFill>
                              <a:schemeClr val="tx1">
                                <a:lumMod val="35000"/>
                                <a:lumOff val="65000"/>
                              </a:schemeClr>
                            </a:solidFill>
                            <a:round/>
                          </a:ln>
                          <a:effectLst/>
                        </c:spPr>
                      </c15:leaderLines>
                    </c:ext>
                  </c:extLst>
                </c:dLbls>
                <c:cat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'DT - GRAFY'!$CO$170:$DA$170</c15:sqref>
                        </c15:formulaRef>
                      </c:ext>
                    </c:extLst>
                    <c:numCache>
                      <c:formatCode>General</c:formatCode>
                      <c:ptCount val="13"/>
                      <c:pt idx="0">
                        <c:v>2013</c:v>
                      </c:pt>
                      <c:pt idx="1">
                        <c:v>2014</c:v>
                      </c:pt>
                      <c:pt idx="2">
                        <c:v>2015</c:v>
                      </c:pt>
                      <c:pt idx="3">
                        <c:v>2016</c:v>
                      </c:pt>
                      <c:pt idx="4">
                        <c:v>2017</c:v>
                      </c:pt>
                      <c:pt idx="5">
                        <c:v>2018</c:v>
                      </c:pt>
                      <c:pt idx="6">
                        <c:v>2019</c:v>
                      </c:pt>
                      <c:pt idx="7">
                        <c:v>2020</c:v>
                      </c:pt>
                      <c:pt idx="8">
                        <c:v>2021</c:v>
                      </c:pt>
                      <c:pt idx="9">
                        <c:v>2022</c:v>
                      </c:pt>
                      <c:pt idx="10">
                        <c:v>2023</c:v>
                      </c:pt>
                      <c:pt idx="11">
                        <c:v>2024</c:v>
                      </c:pt>
                      <c:pt idx="12">
                        <c:v>2025</c:v>
                      </c:pt>
                    </c:numCache>
                  </c:num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'DT - GRAFY'!$CO$184:$DA$184</c15:sqref>
                        </c15:formulaRef>
                      </c:ext>
                    </c:extLst>
                    <c:numCache>
                      <c:formatCode>0.0</c:formatCode>
                      <c:ptCount val="13"/>
                      <c:pt idx="0">
                        <c:v>39.84890274613263</c:v>
                      </c:pt>
                      <c:pt idx="1">
                        <c:v>41.419205553413036</c:v>
                      </c:pt>
                      <c:pt idx="2">
                        <c:v>37.344187229712539</c:v>
                      </c:pt>
                      <c:pt idx="3">
                        <c:v>37.098220002561149</c:v>
                      </c:pt>
                      <c:pt idx="4">
                        <c:v>37.1424873819076</c:v>
                      </c:pt>
                      <c:pt idx="5">
                        <c:v>36.254136333553937</c:v>
                      </c:pt>
                      <c:pt idx="6">
                        <c:v>35.759048471671569</c:v>
                      </c:pt>
                      <c:pt idx="7">
                        <c:v>35.432147047321081</c:v>
                      </c:pt>
                      <c:pt idx="8">
                        <c:v>37.950787657857049</c:v>
                      </c:pt>
                      <c:pt idx="9">
                        <c:v>37.187174139728882</c:v>
                      </c:pt>
                      <c:pt idx="10">
                        <c:v>37.408407250289237</c:v>
                      </c:pt>
                      <c:pt idx="11">
                        <c:v>35.977653631284916</c:v>
                      </c:pt>
                      <c:pt idx="12">
                        <c:v>38.764945149759647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4-6FAE-4375-91D9-3CE211663328}"/>
                  </c:ext>
                </c:extLst>
              </c15:ser>
            </c15:filteredLineSeries>
            <c15:filteredLineSeries>
              <c15:ser>
                <c:idx val="0"/>
                <c:order val="3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'DT - GRAFY'!$F$185</c15:sqref>
                        </c15:formulaRef>
                      </c:ext>
                    </c:extLst>
                    <c:strCache>
                      <c:ptCount val="1"/>
                      <c:pt idx="0">
                        <c:v>GYMNÁZIUM 4LETÉ</c:v>
                      </c:pt>
                    </c:strCache>
                  </c:strRef>
                </c:tx>
                <c:spPr>
                  <a:ln w="28575" cap="rnd">
                    <a:solidFill>
                      <a:schemeClr val="accent1"/>
                    </a:solidFill>
                    <a:round/>
                  </a:ln>
                  <a:effectLst/>
                </c:spPr>
                <c:marker>
                  <c:symbol val="circle"/>
                  <c:size val="5"/>
                  <c:spPr>
                    <a:solidFill>
                      <a:schemeClr val="accent1"/>
                    </a:solidFill>
                    <a:ln w="9525">
                      <a:solidFill>
                        <a:schemeClr val="accent1"/>
                      </a:solidFill>
                    </a:ln>
                    <a:effectLst/>
                  </c:spPr>
                </c:marker>
                <c:cat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'DT - GRAFY'!$CO$170:$DA$170</c15:sqref>
                        </c15:formulaRef>
                      </c:ext>
                    </c:extLst>
                    <c:numCache>
                      <c:formatCode>General</c:formatCode>
                      <c:ptCount val="13"/>
                      <c:pt idx="0">
                        <c:v>2013</c:v>
                      </c:pt>
                      <c:pt idx="1">
                        <c:v>2014</c:v>
                      </c:pt>
                      <c:pt idx="2">
                        <c:v>2015</c:v>
                      </c:pt>
                      <c:pt idx="3">
                        <c:v>2016</c:v>
                      </c:pt>
                      <c:pt idx="4">
                        <c:v>2017</c:v>
                      </c:pt>
                      <c:pt idx="5">
                        <c:v>2018</c:v>
                      </c:pt>
                      <c:pt idx="6">
                        <c:v>2019</c:v>
                      </c:pt>
                      <c:pt idx="7">
                        <c:v>2020</c:v>
                      </c:pt>
                      <c:pt idx="8">
                        <c:v>2021</c:v>
                      </c:pt>
                      <c:pt idx="9">
                        <c:v>2022</c:v>
                      </c:pt>
                      <c:pt idx="10">
                        <c:v>2023</c:v>
                      </c:pt>
                      <c:pt idx="11">
                        <c:v>2024</c:v>
                      </c:pt>
                      <c:pt idx="12">
                        <c:v>2025</c:v>
                      </c:pt>
                    </c:numCache>
                  </c:num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'DT - GRAFY'!$CO$185:$DA$185</c15:sqref>
                        </c15:formulaRef>
                      </c:ext>
                    </c:extLst>
                    <c:numCache>
                      <c:formatCode>0.0</c:formatCode>
                      <c:ptCount val="13"/>
                      <c:pt idx="0">
                        <c:v>35.366225064717526</c:v>
                      </c:pt>
                      <c:pt idx="1">
                        <c:v>36.167744074258245</c:v>
                      </c:pt>
                      <c:pt idx="2">
                        <c:v>32.221054475389735</c:v>
                      </c:pt>
                      <c:pt idx="3">
                        <c:v>31.337219572513693</c:v>
                      </c:pt>
                      <c:pt idx="4">
                        <c:v>31.396861180958986</c:v>
                      </c:pt>
                      <c:pt idx="5">
                        <c:v>29.934550465036168</c:v>
                      </c:pt>
                      <c:pt idx="6">
                        <c:v>27.632574165896294</c:v>
                      </c:pt>
                      <c:pt idx="7">
                        <c:v>26.782739086971009</c:v>
                      </c:pt>
                      <c:pt idx="8">
                        <c:v>30.373714572360171</c:v>
                      </c:pt>
                      <c:pt idx="9">
                        <c:v>26.847725552846214</c:v>
                      </c:pt>
                      <c:pt idx="10">
                        <c:v>27.848927318704625</c:v>
                      </c:pt>
                      <c:pt idx="11">
                        <c:v>32.080120817105154</c:v>
                      </c:pt>
                      <c:pt idx="12">
                        <c:v>35.098474978925587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5-6FAE-4375-91D9-3CE211663328}"/>
                  </c:ext>
                </c:extLst>
              </c15:ser>
            </c15:filteredLineSeries>
            <c15:filteredLineSeries>
              <c15:ser>
                <c:idx val="4"/>
                <c:order val="4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'DT - GRAFY'!$F$186</c15:sqref>
                        </c15:formulaRef>
                      </c:ext>
                    </c:extLst>
                    <c:strCache>
                      <c:ptCount val="1"/>
                      <c:pt idx="0">
                        <c:v>LYCEUM</c:v>
                      </c:pt>
                    </c:strCache>
                  </c:strRef>
                </c:tx>
                <c:spPr>
                  <a:ln w="28575" cap="rnd">
                    <a:solidFill>
                      <a:schemeClr val="accent5"/>
                    </a:solidFill>
                    <a:round/>
                  </a:ln>
                  <a:effectLst/>
                </c:spPr>
                <c:marker>
                  <c:symbol val="circle"/>
                  <c:size val="5"/>
                  <c:spPr>
                    <a:solidFill>
                      <a:schemeClr val="accent5"/>
                    </a:solidFill>
                    <a:ln w="9525">
                      <a:solidFill>
                        <a:schemeClr val="accent5"/>
                      </a:solidFill>
                    </a:ln>
                    <a:effectLst/>
                  </c:spPr>
                </c:marker>
                <c:cat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'DT - GRAFY'!$CO$170:$DA$170</c15:sqref>
                        </c15:formulaRef>
                      </c:ext>
                    </c:extLst>
                    <c:numCache>
                      <c:formatCode>General</c:formatCode>
                      <c:ptCount val="13"/>
                      <c:pt idx="0">
                        <c:v>2013</c:v>
                      </c:pt>
                      <c:pt idx="1">
                        <c:v>2014</c:v>
                      </c:pt>
                      <c:pt idx="2">
                        <c:v>2015</c:v>
                      </c:pt>
                      <c:pt idx="3">
                        <c:v>2016</c:v>
                      </c:pt>
                      <c:pt idx="4">
                        <c:v>2017</c:v>
                      </c:pt>
                      <c:pt idx="5">
                        <c:v>2018</c:v>
                      </c:pt>
                      <c:pt idx="6">
                        <c:v>2019</c:v>
                      </c:pt>
                      <c:pt idx="7">
                        <c:v>2020</c:v>
                      </c:pt>
                      <c:pt idx="8">
                        <c:v>2021</c:v>
                      </c:pt>
                      <c:pt idx="9">
                        <c:v>2022</c:v>
                      </c:pt>
                      <c:pt idx="10">
                        <c:v>2023</c:v>
                      </c:pt>
                      <c:pt idx="11">
                        <c:v>2024</c:v>
                      </c:pt>
                      <c:pt idx="12">
                        <c:v>2025</c:v>
                      </c:pt>
                    </c:numCache>
                  </c:num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'DT - GRAFY'!$CO$186:$DA$186</c15:sqref>
                        </c15:formulaRef>
                      </c:ext>
                    </c:extLst>
                    <c:numCache>
                      <c:formatCode>0.0</c:formatCode>
                      <c:ptCount val="13"/>
                      <c:pt idx="0">
                        <c:v>40.659543109801035</c:v>
                      </c:pt>
                      <c:pt idx="1">
                        <c:v>36.676093104198394</c:v>
                      </c:pt>
                      <c:pt idx="2">
                        <c:v>28.688921141751329</c:v>
                      </c:pt>
                      <c:pt idx="3">
                        <c:v>24.640043466449335</c:v>
                      </c:pt>
                      <c:pt idx="4">
                        <c:v>23.395149786019971</c:v>
                      </c:pt>
                      <c:pt idx="5">
                        <c:v>22.499291584018135</c:v>
                      </c:pt>
                      <c:pt idx="6">
                        <c:v>19.927435110242815</c:v>
                      </c:pt>
                      <c:pt idx="7">
                        <c:v>17.594834543987087</c:v>
                      </c:pt>
                      <c:pt idx="8">
                        <c:v>20.466030320044919</c:v>
                      </c:pt>
                      <c:pt idx="9">
                        <c:v>15.336759534757913</c:v>
                      </c:pt>
                      <c:pt idx="10">
                        <c:v>16.011761561079926</c:v>
                      </c:pt>
                      <c:pt idx="11">
                        <c:v>15.458473355736919</c:v>
                      </c:pt>
                      <c:pt idx="12">
                        <c:v>15.609220636663007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6-6FAE-4375-91D9-3CE211663328}"/>
                  </c:ext>
                </c:extLst>
              </c15:ser>
            </c15:filteredLineSeries>
            <c15:filteredLineSeries>
              <c15:ser>
                <c:idx val="6"/>
                <c:order val="6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'DT - GRAFY'!$F$188</c15:sqref>
                        </c15:formulaRef>
                      </c:ext>
                    </c:extLst>
                    <c:strCache>
                      <c:ptCount val="1"/>
                      <c:pt idx="0">
                        <c:v>SOŠ EKONOMICKÉ</c:v>
                      </c:pt>
                    </c:strCache>
                  </c:strRef>
                </c:tx>
                <c:spPr>
                  <a:ln w="28575" cap="rnd">
                    <a:solidFill>
                      <a:schemeClr val="accent1">
                        <a:lumMod val="60000"/>
                      </a:schemeClr>
                    </a:solidFill>
                    <a:round/>
                  </a:ln>
                  <a:effectLst/>
                </c:spPr>
                <c:marker>
                  <c:symbol val="circle"/>
                  <c:size val="5"/>
                  <c:spPr>
                    <a:solidFill>
                      <a:schemeClr val="accent1">
                        <a:lumMod val="60000"/>
                      </a:schemeClr>
                    </a:solidFill>
                    <a:ln w="9525">
                      <a:solidFill>
                        <a:schemeClr val="accent1">
                          <a:lumMod val="60000"/>
                        </a:schemeClr>
                      </a:solidFill>
                    </a:ln>
                    <a:effectLst/>
                  </c:spPr>
                </c:marker>
                <c:cat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'DT - GRAFY'!$CO$170:$DA$170</c15:sqref>
                        </c15:formulaRef>
                      </c:ext>
                    </c:extLst>
                    <c:numCache>
                      <c:formatCode>General</c:formatCode>
                      <c:ptCount val="13"/>
                      <c:pt idx="0">
                        <c:v>2013</c:v>
                      </c:pt>
                      <c:pt idx="1">
                        <c:v>2014</c:v>
                      </c:pt>
                      <c:pt idx="2">
                        <c:v>2015</c:v>
                      </c:pt>
                      <c:pt idx="3">
                        <c:v>2016</c:v>
                      </c:pt>
                      <c:pt idx="4">
                        <c:v>2017</c:v>
                      </c:pt>
                      <c:pt idx="5">
                        <c:v>2018</c:v>
                      </c:pt>
                      <c:pt idx="6">
                        <c:v>2019</c:v>
                      </c:pt>
                      <c:pt idx="7">
                        <c:v>2020</c:v>
                      </c:pt>
                      <c:pt idx="8">
                        <c:v>2021</c:v>
                      </c:pt>
                      <c:pt idx="9">
                        <c:v>2022</c:v>
                      </c:pt>
                      <c:pt idx="10">
                        <c:v>2023</c:v>
                      </c:pt>
                      <c:pt idx="11">
                        <c:v>2024</c:v>
                      </c:pt>
                      <c:pt idx="12">
                        <c:v>2025</c:v>
                      </c:pt>
                    </c:numCache>
                  </c:num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'DT - GRAFY'!$CO$188:$DA$188</c15:sqref>
                        </c15:formulaRef>
                      </c:ext>
                    </c:extLst>
                    <c:numCache>
                      <c:formatCode>0.0</c:formatCode>
                      <c:ptCount val="13"/>
                      <c:pt idx="0">
                        <c:v>26.626967247979582</c:v>
                      </c:pt>
                      <c:pt idx="1">
                        <c:v>25.512353955180998</c:v>
                      </c:pt>
                      <c:pt idx="2">
                        <c:v>16.687790452049008</c:v>
                      </c:pt>
                      <c:pt idx="3">
                        <c:v>15.445321307779031</c:v>
                      </c:pt>
                      <c:pt idx="4">
                        <c:v>13.709099593981373</c:v>
                      </c:pt>
                      <c:pt idx="5">
                        <c:v>10.306271268838113</c:v>
                      </c:pt>
                      <c:pt idx="6">
                        <c:v>9.3263006473267787</c:v>
                      </c:pt>
                      <c:pt idx="7">
                        <c:v>7.6923076923076925</c:v>
                      </c:pt>
                      <c:pt idx="8">
                        <c:v>6.8779501011463253</c:v>
                      </c:pt>
                      <c:pt idx="9">
                        <c:v>5.5669166098613951</c:v>
                      </c:pt>
                      <c:pt idx="10">
                        <c:v>6.2653288740245259</c:v>
                      </c:pt>
                      <c:pt idx="11">
                        <c:v>5.7523073620948706</c:v>
                      </c:pt>
                      <c:pt idx="12">
                        <c:v>7.1110249951559776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7-6FAE-4375-91D9-3CE211663328}"/>
                  </c:ext>
                </c:extLst>
              </c15:ser>
            </c15:filteredLineSeries>
            <c15:filteredLineSeries>
              <c15:ser>
                <c:idx val="7"/>
                <c:order val="7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'DT - GRAFY'!$F$189</c15:sqref>
                        </c15:formulaRef>
                      </c:ext>
                    </c:extLst>
                    <c:strCache>
                      <c:ptCount val="1"/>
                      <c:pt idx="0">
                        <c:v>SOŠ UMĚLECKÉ</c:v>
                      </c:pt>
                    </c:strCache>
                  </c:strRef>
                </c:tx>
                <c:spPr>
                  <a:ln w="28575" cap="rnd">
                    <a:solidFill>
                      <a:schemeClr val="accent2">
                        <a:lumMod val="60000"/>
                      </a:schemeClr>
                    </a:solidFill>
                    <a:round/>
                  </a:ln>
                  <a:effectLst/>
                </c:spPr>
                <c:marker>
                  <c:symbol val="circle"/>
                  <c:size val="5"/>
                  <c:spPr>
                    <a:solidFill>
                      <a:schemeClr val="accent2">
                        <a:lumMod val="60000"/>
                      </a:schemeClr>
                    </a:solidFill>
                    <a:ln w="9525">
                      <a:solidFill>
                        <a:schemeClr val="accent2">
                          <a:lumMod val="60000"/>
                        </a:schemeClr>
                      </a:solidFill>
                    </a:ln>
                    <a:effectLst/>
                  </c:spPr>
                </c:marker>
                <c:cat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'DT - GRAFY'!$CO$170:$DA$170</c15:sqref>
                        </c15:formulaRef>
                      </c:ext>
                    </c:extLst>
                    <c:numCache>
                      <c:formatCode>General</c:formatCode>
                      <c:ptCount val="13"/>
                      <c:pt idx="0">
                        <c:v>2013</c:v>
                      </c:pt>
                      <c:pt idx="1">
                        <c:v>2014</c:v>
                      </c:pt>
                      <c:pt idx="2">
                        <c:v>2015</c:v>
                      </c:pt>
                      <c:pt idx="3">
                        <c:v>2016</c:v>
                      </c:pt>
                      <c:pt idx="4">
                        <c:v>2017</c:v>
                      </c:pt>
                      <c:pt idx="5">
                        <c:v>2018</c:v>
                      </c:pt>
                      <c:pt idx="6">
                        <c:v>2019</c:v>
                      </c:pt>
                      <c:pt idx="7">
                        <c:v>2020</c:v>
                      </c:pt>
                      <c:pt idx="8">
                        <c:v>2021</c:v>
                      </c:pt>
                      <c:pt idx="9">
                        <c:v>2022</c:v>
                      </c:pt>
                      <c:pt idx="10">
                        <c:v>2023</c:v>
                      </c:pt>
                      <c:pt idx="11">
                        <c:v>2024</c:v>
                      </c:pt>
                      <c:pt idx="12">
                        <c:v>2025</c:v>
                      </c:pt>
                    </c:numCache>
                  </c:num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'DT - GRAFY'!$CO$189:$DA$189</c15:sqref>
                        </c15:formulaRef>
                      </c:ext>
                    </c:extLst>
                    <c:numCache>
                      <c:formatCode>0.0</c:formatCode>
                      <c:ptCount val="13"/>
                      <c:pt idx="0">
                        <c:v>6.6478076379066486</c:v>
                      </c:pt>
                      <c:pt idx="1">
                        <c:v>6.8770607630711256</c:v>
                      </c:pt>
                      <c:pt idx="2">
                        <c:v>4.8791405550581919</c:v>
                      </c:pt>
                      <c:pt idx="3">
                        <c:v>3.6419482229047824</c:v>
                      </c:pt>
                      <c:pt idx="4">
                        <c:v>3.8800705467372132</c:v>
                      </c:pt>
                      <c:pt idx="5">
                        <c:v>2.9473684210526314</c:v>
                      </c:pt>
                      <c:pt idx="6">
                        <c:v>2.1912350597609564</c:v>
                      </c:pt>
                      <c:pt idx="7">
                        <c:v>1.6753091344236137</c:v>
                      </c:pt>
                      <c:pt idx="8">
                        <c:v>1.129737609329446</c:v>
                      </c:pt>
                      <c:pt idx="9">
                        <c:v>0.66688896298766254</c:v>
                      </c:pt>
                      <c:pt idx="10">
                        <c:v>1.0010010010010011</c:v>
                      </c:pt>
                      <c:pt idx="11">
                        <c:v>1.0369410239792611</c:v>
                      </c:pt>
                      <c:pt idx="12">
                        <c:v>0.89086859688195985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8-6FAE-4375-91D9-3CE211663328}"/>
                  </c:ext>
                </c:extLst>
              </c15:ser>
            </c15:filteredLineSeries>
            <c15:filteredLineSeries>
              <c15:ser>
                <c:idx val="8"/>
                <c:order val="8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'DT - GRAFY'!$F$190</c15:sqref>
                        </c15:formulaRef>
                      </c:ext>
                    </c:extLst>
                    <c:strCache>
                      <c:ptCount val="1"/>
                      <c:pt idx="0">
                        <c:v>SOŠ HOTELOVÉ A PODNIKAT.</c:v>
                      </c:pt>
                    </c:strCache>
                  </c:strRef>
                </c:tx>
                <c:spPr>
                  <a:ln w="28575" cap="rnd">
                    <a:solidFill>
                      <a:schemeClr val="accent3">
                        <a:lumMod val="60000"/>
                      </a:schemeClr>
                    </a:solidFill>
                    <a:round/>
                  </a:ln>
                  <a:effectLst/>
                </c:spPr>
                <c:marker>
                  <c:symbol val="circle"/>
                  <c:size val="5"/>
                  <c:spPr>
                    <a:solidFill>
                      <a:schemeClr val="accent3">
                        <a:lumMod val="60000"/>
                      </a:schemeClr>
                    </a:solidFill>
                    <a:ln w="9525">
                      <a:solidFill>
                        <a:schemeClr val="accent3">
                          <a:lumMod val="60000"/>
                        </a:schemeClr>
                      </a:solidFill>
                    </a:ln>
                    <a:effectLst/>
                  </c:spPr>
                </c:marker>
                <c:cat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'DT - GRAFY'!$CO$170:$DA$170</c15:sqref>
                        </c15:formulaRef>
                      </c:ext>
                    </c:extLst>
                    <c:numCache>
                      <c:formatCode>General</c:formatCode>
                      <c:ptCount val="13"/>
                      <c:pt idx="0">
                        <c:v>2013</c:v>
                      </c:pt>
                      <c:pt idx="1">
                        <c:v>2014</c:v>
                      </c:pt>
                      <c:pt idx="2">
                        <c:v>2015</c:v>
                      </c:pt>
                      <c:pt idx="3">
                        <c:v>2016</c:v>
                      </c:pt>
                      <c:pt idx="4">
                        <c:v>2017</c:v>
                      </c:pt>
                      <c:pt idx="5">
                        <c:v>2018</c:v>
                      </c:pt>
                      <c:pt idx="6">
                        <c:v>2019</c:v>
                      </c:pt>
                      <c:pt idx="7">
                        <c:v>2020</c:v>
                      </c:pt>
                      <c:pt idx="8">
                        <c:v>2021</c:v>
                      </c:pt>
                      <c:pt idx="9">
                        <c:v>2022</c:v>
                      </c:pt>
                      <c:pt idx="10">
                        <c:v>2023</c:v>
                      </c:pt>
                      <c:pt idx="11">
                        <c:v>2024</c:v>
                      </c:pt>
                      <c:pt idx="12">
                        <c:v>2025</c:v>
                      </c:pt>
                    </c:numCache>
                  </c:num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'DT - GRAFY'!$CO$190:$DA$190</c15:sqref>
                        </c15:formulaRef>
                      </c:ext>
                    </c:extLst>
                    <c:numCache>
                      <c:formatCode>0.0</c:formatCode>
                      <c:ptCount val="13"/>
                      <c:pt idx="0">
                        <c:v>21.041692138403228</c:v>
                      </c:pt>
                      <c:pt idx="1">
                        <c:v>17.529820323116414</c:v>
                      </c:pt>
                      <c:pt idx="2">
                        <c:v>12.592842673869006</c:v>
                      </c:pt>
                      <c:pt idx="3">
                        <c:v>9.9830156633327043</c:v>
                      </c:pt>
                      <c:pt idx="4">
                        <c:v>8.3149669404928872</c:v>
                      </c:pt>
                      <c:pt idx="5">
                        <c:v>6.7980691874497179</c:v>
                      </c:pt>
                      <c:pt idx="6">
                        <c:v>5.6038047973531846</c:v>
                      </c:pt>
                      <c:pt idx="7">
                        <c:v>4.9540133779264215</c:v>
                      </c:pt>
                      <c:pt idx="8">
                        <c:v>4.3399273314493332</c:v>
                      </c:pt>
                      <c:pt idx="9">
                        <c:v>3.650896521926982</c:v>
                      </c:pt>
                      <c:pt idx="10">
                        <c:v>4.3765483071841453</c:v>
                      </c:pt>
                      <c:pt idx="11">
                        <c:v>3.5431512272367378</c:v>
                      </c:pt>
                      <c:pt idx="12">
                        <c:v>4.5107440951873556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9-6FAE-4375-91D9-3CE211663328}"/>
                  </c:ext>
                </c:extLst>
              </c15:ser>
            </c15:filteredLineSeries>
          </c:ext>
        </c:extLst>
      </c:lineChart>
      <c:catAx>
        <c:axId val="19511216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951119616"/>
        <c:crosses val="autoZero"/>
        <c:auto val="1"/>
        <c:lblAlgn val="ctr"/>
        <c:lblOffset val="100"/>
        <c:noMultiLvlLbl val="0"/>
      </c:catAx>
      <c:valAx>
        <c:axId val="195111961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min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inorGridlines>
        <c:numFmt formatCode="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95112169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50833300854736729"/>
          <c:y val="0.18326237418678754"/>
          <c:w val="0.48184384951855191"/>
          <c:h val="0.19616923853242976"/>
        </c:manualLayout>
      </c:layout>
      <c:overlay val="0"/>
      <c:spPr>
        <a:solidFill>
          <a:schemeClr val="bg1">
            <a:alpha val="50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ysClr val="windowText" lastClr="000000"/>
          </a:solidFill>
        </a:defRPr>
      </a:pPr>
      <a:endParaRPr lang="cs-CZ"/>
    </a:p>
  </c:txPr>
  <c:externalData r:id="rId4">
    <c:autoUpdate val="0"/>
  </c:externalData>
  <c:userShapes r:id="rId5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 algn="l">
              <a:defRPr sz="1100" b="1" i="0" u="none" strike="noStrike" kern="1200" spc="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r>
              <a:rPr lang="cs-CZ" sz="1100" b="1" dirty="0"/>
              <a:t>MZ CELKEM</a:t>
            </a:r>
            <a:r>
              <a:rPr lang="cs-CZ" sz="1100" b="1" baseline="0" dirty="0"/>
              <a:t> </a:t>
            </a:r>
            <a:r>
              <a:rPr lang="cs-CZ" sz="1100" b="1" dirty="0"/>
              <a:t>– </a:t>
            </a:r>
            <a:r>
              <a:rPr lang="cs-CZ" sz="1100" b="1" u="sng" dirty="0"/>
              <a:t>HRUBÁ</a:t>
            </a:r>
            <a:r>
              <a:rPr lang="cs-CZ" sz="1100" b="1" baseline="0" dirty="0"/>
              <a:t> </a:t>
            </a:r>
            <a:r>
              <a:rPr lang="cs-CZ" sz="1100" b="1" u="sng" dirty="0"/>
              <a:t>NEÚSPĚŠNOST </a:t>
            </a:r>
            <a:r>
              <a:rPr lang="cs-CZ" sz="1100" b="1" dirty="0"/>
              <a:t>(%)</a:t>
            </a:r>
          </a:p>
          <a:p>
            <a:pPr algn="l">
              <a:defRPr sz="1100" b="1"/>
            </a:pPr>
            <a:r>
              <a:rPr lang="cs-CZ" sz="1100" b="1" dirty="0"/>
              <a:t>(JARNÍ ZO, PRVOMATURANTI)</a:t>
            </a:r>
          </a:p>
        </c:rich>
      </c:tx>
      <c:layout>
        <c:manualLayout>
          <c:xMode val="edge"/>
          <c:yMode val="edge"/>
          <c:x val="5.2754048466600825E-2"/>
          <c:y val="1.8730784353807112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l">
            <a:defRPr sz="1100" b="1" i="0" u="none" strike="noStrike" kern="1200" spc="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cs-CZ"/>
        </a:p>
      </c:txPr>
    </c:title>
    <c:autoTitleDeleted val="0"/>
    <c:plotArea>
      <c:layout>
        <c:manualLayout>
          <c:layoutTarget val="inner"/>
          <c:xMode val="edge"/>
          <c:yMode val="edge"/>
          <c:x val="8.6089415525399809E-2"/>
          <c:y val="0.15723116406733609"/>
          <c:w val="0.88313856133192414"/>
          <c:h val="0.73740940693422707"/>
        </c:manualLayout>
      </c:layout>
      <c:barChart>
        <c:barDir val="col"/>
        <c:grouping val="clustered"/>
        <c:varyColors val="0"/>
        <c:ser>
          <c:idx val="1"/>
          <c:order val="0"/>
          <c:tx>
            <c:strRef>
              <c:f>'CASTI MZ - GRAFY'!$F$16</c:f>
              <c:strCache>
                <c:ptCount val="1"/>
                <c:pt idx="0">
                  <c:v>CELKEM</c:v>
                </c:pt>
              </c:strCache>
            </c:strRef>
          </c:tx>
          <c:spPr>
            <a:solidFill>
              <a:schemeClr val="bg1">
                <a:lumMod val="75000"/>
                <a:alpha val="5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Base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'CASTI MZ - GRAFY'!$CA$4:$CM$4</c:f>
              <c:numCache>
                <c:formatCode>General</c:formatCode>
                <c:ptCount val="13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  <c:pt idx="9">
                  <c:v>2022</c:v>
                </c:pt>
                <c:pt idx="10">
                  <c:v>2023</c:v>
                </c:pt>
                <c:pt idx="11">
                  <c:v>2024</c:v>
                </c:pt>
                <c:pt idx="12">
                  <c:v>2025</c:v>
                </c:pt>
              </c:numCache>
            </c:numRef>
          </c:cat>
          <c:val>
            <c:numRef>
              <c:f>'CASTI MZ - GRAFY'!$CA$16:$CM$16</c:f>
              <c:numCache>
                <c:formatCode>0.0</c:formatCode>
                <c:ptCount val="13"/>
                <c:pt idx="0">
                  <c:v>27.668570914488775</c:v>
                </c:pt>
                <c:pt idx="1">
                  <c:v>30.199618563254926</c:v>
                </c:pt>
                <c:pt idx="2">
                  <c:v>32.211075060072488</c:v>
                </c:pt>
                <c:pt idx="3">
                  <c:v>31.833806392720117</c:v>
                </c:pt>
                <c:pt idx="4">
                  <c:v>32.534408771904644</c:v>
                </c:pt>
                <c:pt idx="5">
                  <c:v>32.040958201778523</c:v>
                </c:pt>
                <c:pt idx="6">
                  <c:v>30.317764493893545</c:v>
                </c:pt>
                <c:pt idx="7">
                  <c:v>25.957324931977659</c:v>
                </c:pt>
                <c:pt idx="8">
                  <c:v>19.06306702589762</c:v>
                </c:pt>
                <c:pt idx="9">
                  <c:v>26.664441848823628</c:v>
                </c:pt>
                <c:pt idx="10">
                  <c:v>22.256176586949699</c:v>
                </c:pt>
                <c:pt idx="11">
                  <c:v>18.816710439496461</c:v>
                </c:pt>
                <c:pt idx="12">
                  <c:v>23.214329024277848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0B9-4814-ACFA-9EEB7B2ACAA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0"/>
        <c:axId val="1951121696"/>
        <c:axId val="1951119616"/>
      </c:barChart>
      <c:lineChart>
        <c:grouping val="standard"/>
        <c:varyColors val="0"/>
        <c:ser>
          <c:idx val="5"/>
          <c:order val="5"/>
          <c:tx>
            <c:strRef>
              <c:f>'CASTI MZ - GRAFY'!$F$21</c:f>
              <c:strCache>
                <c:ptCount val="1"/>
                <c:pt idx="0">
                  <c:v>SOŠ TECHNICKÉ</c:v>
                </c:pt>
              </c:strCache>
            </c:strRef>
          </c:tx>
          <c:spPr>
            <a:ln w="28575" cap="rnd">
              <a:solidFill>
                <a:schemeClr val="tx2">
                  <a:lumMod val="60000"/>
                  <a:lumOff val="40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tx2">
                  <a:lumMod val="60000"/>
                  <a:lumOff val="40000"/>
                </a:schemeClr>
              </a:solidFill>
              <a:ln w="9525">
                <a:solidFill>
                  <a:schemeClr val="tx2">
                    <a:lumMod val="60000"/>
                    <a:lumOff val="40000"/>
                  </a:schemeClr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'CASTI MZ - GRAFY'!$CA$4:$CM$4</c:f>
              <c:numCache>
                <c:formatCode>General</c:formatCode>
                <c:ptCount val="13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  <c:pt idx="9">
                  <c:v>2022</c:v>
                </c:pt>
                <c:pt idx="10">
                  <c:v>2023</c:v>
                </c:pt>
                <c:pt idx="11">
                  <c:v>2024</c:v>
                </c:pt>
                <c:pt idx="12">
                  <c:v>2025</c:v>
                </c:pt>
              </c:numCache>
            </c:numRef>
          </c:cat>
          <c:val>
            <c:numRef>
              <c:f>'CASTI MZ - GRAFY'!$CA$21:$CM$21</c:f>
              <c:numCache>
                <c:formatCode>0.0</c:formatCode>
                <c:ptCount val="13"/>
                <c:pt idx="0">
                  <c:v>30.164023071377073</c:v>
                </c:pt>
                <c:pt idx="1">
                  <c:v>31.504169669515079</c:v>
                </c:pt>
                <c:pt idx="2">
                  <c:v>36.109618484685654</c:v>
                </c:pt>
                <c:pt idx="3">
                  <c:v>35.758196721311478</c:v>
                </c:pt>
                <c:pt idx="4">
                  <c:v>36.792247386759577</c:v>
                </c:pt>
                <c:pt idx="5">
                  <c:v>35.859499733901011</c:v>
                </c:pt>
                <c:pt idx="6">
                  <c:v>34.593733404142327</c:v>
                </c:pt>
                <c:pt idx="7">
                  <c:v>28.170618076405425</c:v>
                </c:pt>
                <c:pt idx="8">
                  <c:v>21.572857423024121</c:v>
                </c:pt>
                <c:pt idx="9">
                  <c:v>27.800704579768492</c:v>
                </c:pt>
                <c:pt idx="10">
                  <c:v>25.394321766561511</c:v>
                </c:pt>
                <c:pt idx="11">
                  <c:v>21.596415836152509</c:v>
                </c:pt>
                <c:pt idx="12">
                  <c:v>26.382439848037148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C0B9-4814-ACFA-9EEB7B2ACAAC}"/>
            </c:ext>
          </c:extLst>
        </c:ser>
        <c:ser>
          <c:idx val="9"/>
          <c:order val="9"/>
          <c:tx>
            <c:strRef>
              <c:f>'CASTI MZ - GRAFY'!$F$25</c:f>
              <c:strCache>
                <c:ptCount val="1"/>
                <c:pt idx="0">
                  <c:v>SOŠ TECHNOLOGICKÉ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3"/>
              </a:solidFill>
              <a:ln w="9525">
                <a:solidFill>
                  <a:schemeClr val="accent3"/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accent3">
                        <a:lumMod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'CASTI MZ - GRAFY'!$CA$4:$CM$4</c:f>
              <c:numCache>
                <c:formatCode>General</c:formatCode>
                <c:ptCount val="13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  <c:pt idx="9">
                  <c:v>2022</c:v>
                </c:pt>
                <c:pt idx="10">
                  <c:v>2023</c:v>
                </c:pt>
                <c:pt idx="11">
                  <c:v>2024</c:v>
                </c:pt>
                <c:pt idx="12">
                  <c:v>2025</c:v>
                </c:pt>
              </c:numCache>
            </c:numRef>
          </c:cat>
          <c:val>
            <c:numRef>
              <c:f>'CASTI MZ - GRAFY'!$CA$25:$CM$25</c:f>
              <c:numCache>
                <c:formatCode>0.0</c:formatCode>
                <c:ptCount val="13"/>
                <c:pt idx="0">
                  <c:v>36.779981114258739</c:v>
                </c:pt>
                <c:pt idx="1">
                  <c:v>36.201780415430271</c:v>
                </c:pt>
                <c:pt idx="2">
                  <c:v>41.727367325702389</c:v>
                </c:pt>
                <c:pt idx="3">
                  <c:v>44.335260115606935</c:v>
                </c:pt>
                <c:pt idx="4">
                  <c:v>47.559591373439275</c:v>
                </c:pt>
                <c:pt idx="5">
                  <c:v>45.16866781017724</c:v>
                </c:pt>
                <c:pt idx="6">
                  <c:v>43.361244019138759</c:v>
                </c:pt>
                <c:pt idx="7">
                  <c:v>36.006730229949525</c:v>
                </c:pt>
                <c:pt idx="8">
                  <c:v>29.712112982074963</c:v>
                </c:pt>
                <c:pt idx="9">
                  <c:v>35.178970917225946</c:v>
                </c:pt>
                <c:pt idx="10">
                  <c:v>29.802414928649835</c:v>
                </c:pt>
                <c:pt idx="11">
                  <c:v>27.27272727272727</c:v>
                </c:pt>
                <c:pt idx="12">
                  <c:v>34.78847884788479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C0B9-4814-ACFA-9EEB7B2ACAA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951121696"/>
        <c:axId val="1951119616"/>
        <c:extLst>
          <c:ext xmlns:c15="http://schemas.microsoft.com/office/drawing/2012/chart" uri="{02D57815-91ED-43cb-92C2-25804820EDAC}">
            <c15:filteredLineSeries>
              <c15:ser>
                <c:idx val="2"/>
                <c:order val="1"/>
                <c:tx>
                  <c:strRef>
                    <c:extLst>
                      <c:ext uri="{02D57815-91ED-43cb-92C2-25804820EDAC}">
                        <c15:formulaRef>
                          <c15:sqref>'CASTI MZ - GRAFY'!$F$17</c15:sqref>
                        </c15:formulaRef>
                      </c:ext>
                    </c:extLst>
                    <c:strCache>
                      <c:ptCount val="1"/>
                      <c:pt idx="0">
                        <c:v>GYMNÁZIUM 6LETÉ</c:v>
                      </c:pt>
                    </c:strCache>
                  </c:strRef>
                </c:tx>
                <c:spPr>
                  <a:ln w="19050" cap="rnd">
                    <a:solidFill>
                      <a:schemeClr val="tx2">
                        <a:lumMod val="60000"/>
                        <a:lumOff val="40000"/>
                      </a:schemeClr>
                    </a:solidFill>
                    <a:round/>
                  </a:ln>
                  <a:effectLst/>
                </c:spPr>
                <c:marker>
                  <c:symbol val="circle"/>
                  <c:size val="5"/>
                  <c:spPr>
                    <a:solidFill>
                      <a:schemeClr val="tx2">
                        <a:lumMod val="60000"/>
                        <a:lumOff val="40000"/>
                      </a:schemeClr>
                    </a:solidFill>
                    <a:ln w="9525">
                      <a:noFill/>
                    </a:ln>
                    <a:effectLst/>
                  </c:spPr>
                </c:marker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anchor="ctr" anchorCtr="1"/>
                    <a:lstStyle/>
                    <a:p>
                      <a:pPr>
                        <a:defRPr sz="900" b="0" i="0" u="none" strike="noStrike" kern="1200" baseline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cs-CZ"/>
                    </a:p>
                  </c:txPr>
                  <c:dLblPos val="t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0"/>
                  <c:extLst>
                    <c:ext uri="{CE6537A1-D6FC-4f65-9D91-7224C49458BB}">
                      <c15:showLeaderLines val="1"/>
                      <c15:leaderLines>
                        <c:spPr>
                          <a:ln w="9525" cap="flat" cmpd="sng" algn="ctr">
                            <a:solidFill>
                              <a:schemeClr val="tx1">
                                <a:lumMod val="35000"/>
                                <a:lumOff val="65000"/>
                              </a:schemeClr>
                            </a:solidFill>
                            <a:round/>
                          </a:ln>
                          <a:effectLst/>
                        </c:spPr>
                      </c15:leaderLines>
                    </c:ext>
                  </c:extLst>
                </c:dLbls>
                <c:cat>
                  <c:numRef>
                    <c:extLst>
                      <c:ext uri="{02D57815-91ED-43cb-92C2-25804820EDAC}">
                        <c15:formulaRef>
                          <c15:sqref>'CASTI MZ - GRAFY'!$CA$4:$CM$4</c15:sqref>
                        </c15:formulaRef>
                      </c:ext>
                    </c:extLst>
                    <c:numCache>
                      <c:formatCode>General</c:formatCode>
                      <c:ptCount val="13"/>
                      <c:pt idx="0">
                        <c:v>2013</c:v>
                      </c:pt>
                      <c:pt idx="1">
                        <c:v>2014</c:v>
                      </c:pt>
                      <c:pt idx="2">
                        <c:v>2015</c:v>
                      </c:pt>
                      <c:pt idx="3">
                        <c:v>2016</c:v>
                      </c:pt>
                      <c:pt idx="4">
                        <c:v>2017</c:v>
                      </c:pt>
                      <c:pt idx="5">
                        <c:v>2018</c:v>
                      </c:pt>
                      <c:pt idx="6">
                        <c:v>2019</c:v>
                      </c:pt>
                      <c:pt idx="7">
                        <c:v>2020</c:v>
                      </c:pt>
                      <c:pt idx="8">
                        <c:v>2021</c:v>
                      </c:pt>
                      <c:pt idx="9">
                        <c:v>2022</c:v>
                      </c:pt>
                      <c:pt idx="10">
                        <c:v>2023</c:v>
                      </c:pt>
                      <c:pt idx="11">
                        <c:v>2024</c:v>
                      </c:pt>
                      <c:pt idx="12">
                        <c:v>2025</c:v>
                      </c:pt>
                    </c:numCache>
                  </c:numRef>
                </c:cat>
                <c:val>
                  <c:numRef>
                    <c:extLst>
                      <c:ext uri="{02D57815-91ED-43cb-92C2-25804820EDAC}">
                        <c15:formulaRef>
                          <c15:sqref>'CASTI MZ - GRAFY'!$CA$17:$CM$17</c15:sqref>
                        </c15:formulaRef>
                      </c:ext>
                    </c:extLst>
                    <c:numCache>
                      <c:formatCode>0.0</c:formatCode>
                      <c:ptCount val="13"/>
                      <c:pt idx="0">
                        <c:v>6.8227091633466133</c:v>
                      </c:pt>
                      <c:pt idx="1">
                        <c:v>7.343518974864466</c:v>
                      </c:pt>
                      <c:pt idx="2">
                        <c:v>10.440376051459674</c:v>
                      </c:pt>
                      <c:pt idx="3">
                        <c:v>10.433467741935484</c:v>
                      </c:pt>
                      <c:pt idx="4">
                        <c:v>10.808080808080808</c:v>
                      </c:pt>
                      <c:pt idx="5">
                        <c:v>9.6976016684045891</c:v>
                      </c:pt>
                      <c:pt idx="6">
                        <c:v>10.304942166140904</c:v>
                      </c:pt>
                      <c:pt idx="7">
                        <c:v>6.79563492063492</c:v>
                      </c:pt>
                      <c:pt idx="8">
                        <c:v>4.58984375</c:v>
                      </c:pt>
                      <c:pt idx="9">
                        <c:v>10.230547550432277</c:v>
                      </c:pt>
                      <c:pt idx="10">
                        <c:v>7.7847188851513689</c:v>
                      </c:pt>
                      <c:pt idx="11">
                        <c:v>7.2429906542056068</c:v>
                      </c:pt>
                      <c:pt idx="12">
                        <c:v>7.4492099322799099</c:v>
                      </c:pt>
                    </c:numCache>
                  </c:numRef>
                </c:val>
                <c:smooth val="0"/>
                <c:extLst>
                  <c:ext xmlns:c16="http://schemas.microsoft.com/office/drawing/2014/chart" uri="{C3380CC4-5D6E-409C-BE32-E72D297353CC}">
                    <c16:uniqueId val="{00000003-C0B9-4814-ACFA-9EEB7B2ACAAC}"/>
                  </c:ext>
                </c:extLst>
              </c15:ser>
            </c15:filteredLineSeries>
            <c15:filteredLineSeries>
              <c15:ser>
                <c:idx val="3"/>
                <c:order val="2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'CASTI MZ - GRAFY'!$F$18</c15:sqref>
                        </c15:formulaRef>
                      </c:ext>
                    </c:extLst>
                    <c:strCache>
                      <c:ptCount val="1"/>
                      <c:pt idx="0">
                        <c:v>GYMNÁZIUM 8LETÉ</c:v>
                      </c:pt>
                    </c:strCache>
                  </c:strRef>
                </c:tx>
                <c:spPr>
                  <a:ln w="19050" cap="rnd">
                    <a:solidFill>
                      <a:schemeClr val="accent2">
                        <a:lumMod val="60000"/>
                        <a:lumOff val="40000"/>
                      </a:schemeClr>
                    </a:solidFill>
                    <a:round/>
                  </a:ln>
                  <a:effectLst/>
                </c:spPr>
                <c:marker>
                  <c:symbol val="circle"/>
                  <c:size val="5"/>
                  <c:spPr>
                    <a:solidFill>
                      <a:schemeClr val="accent2">
                        <a:lumMod val="60000"/>
                        <a:lumOff val="40000"/>
                      </a:schemeClr>
                    </a:solidFill>
                    <a:ln w="9525">
                      <a:noFill/>
                    </a:ln>
                    <a:effectLst/>
                  </c:spPr>
                </c:marker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anchor="ctr" anchorCtr="1"/>
                    <a:lstStyle/>
                    <a:p>
                      <a:pPr>
                        <a:defRPr sz="900" b="0" i="0" u="none" strike="noStrike" kern="1200" baseline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cs-CZ"/>
                    </a:p>
                  </c:txPr>
                  <c:dLblPos val="b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0"/>
                  <c:extLst xmlns:c15="http://schemas.microsoft.com/office/drawing/2012/chart">
                    <c:ext xmlns:c15="http://schemas.microsoft.com/office/drawing/2012/chart" uri="{CE6537A1-D6FC-4f65-9D91-7224C49458BB}">
                      <c15:showLeaderLines val="1"/>
                      <c15:leaderLines>
                        <c:spPr>
                          <a:ln w="9525" cap="flat" cmpd="sng" algn="ctr">
                            <a:solidFill>
                              <a:schemeClr val="tx1">
                                <a:lumMod val="35000"/>
                                <a:lumOff val="65000"/>
                              </a:schemeClr>
                            </a:solidFill>
                            <a:round/>
                          </a:ln>
                          <a:effectLst/>
                        </c:spPr>
                      </c15:leaderLines>
                    </c:ext>
                  </c:extLst>
                </c:dLbls>
                <c:cat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'CASTI MZ - GRAFY'!$CA$4:$CM$4</c15:sqref>
                        </c15:formulaRef>
                      </c:ext>
                    </c:extLst>
                    <c:numCache>
                      <c:formatCode>General</c:formatCode>
                      <c:ptCount val="13"/>
                      <c:pt idx="0">
                        <c:v>2013</c:v>
                      </c:pt>
                      <c:pt idx="1">
                        <c:v>2014</c:v>
                      </c:pt>
                      <c:pt idx="2">
                        <c:v>2015</c:v>
                      </c:pt>
                      <c:pt idx="3">
                        <c:v>2016</c:v>
                      </c:pt>
                      <c:pt idx="4">
                        <c:v>2017</c:v>
                      </c:pt>
                      <c:pt idx="5">
                        <c:v>2018</c:v>
                      </c:pt>
                      <c:pt idx="6">
                        <c:v>2019</c:v>
                      </c:pt>
                      <c:pt idx="7">
                        <c:v>2020</c:v>
                      </c:pt>
                      <c:pt idx="8">
                        <c:v>2021</c:v>
                      </c:pt>
                      <c:pt idx="9">
                        <c:v>2022</c:v>
                      </c:pt>
                      <c:pt idx="10">
                        <c:v>2023</c:v>
                      </c:pt>
                      <c:pt idx="11">
                        <c:v>2024</c:v>
                      </c:pt>
                      <c:pt idx="12">
                        <c:v>2025</c:v>
                      </c:pt>
                    </c:numCache>
                  </c:num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'CASTI MZ - GRAFY'!$CA$18:$CM$18</c15:sqref>
                        </c15:formulaRef>
                      </c:ext>
                    </c:extLst>
                    <c:numCache>
                      <c:formatCode>0.0</c:formatCode>
                      <c:ptCount val="13"/>
                      <c:pt idx="0">
                        <c:v>4.9760191846522783</c:v>
                      </c:pt>
                      <c:pt idx="1">
                        <c:v>5.6383251990752639</c:v>
                      </c:pt>
                      <c:pt idx="2">
                        <c:v>6.4348267546642983</c:v>
                      </c:pt>
                      <c:pt idx="3">
                        <c:v>6.3650306748466248</c:v>
                      </c:pt>
                      <c:pt idx="4">
                        <c:v>6.8395922054458644</c:v>
                      </c:pt>
                      <c:pt idx="5">
                        <c:v>7.1325174365048039</c:v>
                      </c:pt>
                      <c:pt idx="6">
                        <c:v>6.6734331387972592</c:v>
                      </c:pt>
                      <c:pt idx="7">
                        <c:v>5.2987012987012987</c:v>
                      </c:pt>
                      <c:pt idx="8">
                        <c:v>4.3360433604336039</c:v>
                      </c:pt>
                      <c:pt idx="9">
                        <c:v>5.7094986467328264</c:v>
                      </c:pt>
                      <c:pt idx="10">
                        <c:v>5.991604121613026</c:v>
                      </c:pt>
                      <c:pt idx="11">
                        <c:v>5.1269410894749816</c:v>
                      </c:pt>
                      <c:pt idx="12">
                        <c:v>5.4294777940458765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4-C0B9-4814-ACFA-9EEB7B2ACAAC}"/>
                  </c:ext>
                </c:extLst>
              </c15:ser>
            </c15:filteredLineSeries>
            <c15:filteredLineSeries>
              <c15:ser>
                <c:idx val="0"/>
                <c:order val="3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'CASTI MZ - GRAFY'!$F$19</c15:sqref>
                        </c15:formulaRef>
                      </c:ext>
                    </c:extLst>
                    <c:strCache>
                      <c:ptCount val="1"/>
                      <c:pt idx="0">
                        <c:v>GYMNÁZIUM 4LETÉ</c:v>
                      </c:pt>
                    </c:strCache>
                  </c:strRef>
                </c:tx>
                <c:spPr>
                  <a:ln w="28575" cap="rnd">
                    <a:solidFill>
                      <a:schemeClr val="accent1"/>
                    </a:solidFill>
                    <a:round/>
                  </a:ln>
                  <a:effectLst/>
                </c:spPr>
                <c:marker>
                  <c:symbol val="circle"/>
                  <c:size val="5"/>
                  <c:spPr>
                    <a:solidFill>
                      <a:schemeClr val="accent1"/>
                    </a:solidFill>
                    <a:ln w="9525">
                      <a:solidFill>
                        <a:schemeClr val="accent1"/>
                      </a:solidFill>
                    </a:ln>
                    <a:effectLst/>
                  </c:spPr>
                </c:marker>
                <c:cat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'CASTI MZ - GRAFY'!$CA$4:$CM$4</c15:sqref>
                        </c15:formulaRef>
                      </c:ext>
                    </c:extLst>
                    <c:numCache>
                      <c:formatCode>General</c:formatCode>
                      <c:ptCount val="13"/>
                      <c:pt idx="0">
                        <c:v>2013</c:v>
                      </c:pt>
                      <c:pt idx="1">
                        <c:v>2014</c:v>
                      </c:pt>
                      <c:pt idx="2">
                        <c:v>2015</c:v>
                      </c:pt>
                      <c:pt idx="3">
                        <c:v>2016</c:v>
                      </c:pt>
                      <c:pt idx="4">
                        <c:v>2017</c:v>
                      </c:pt>
                      <c:pt idx="5">
                        <c:v>2018</c:v>
                      </c:pt>
                      <c:pt idx="6">
                        <c:v>2019</c:v>
                      </c:pt>
                      <c:pt idx="7">
                        <c:v>2020</c:v>
                      </c:pt>
                      <c:pt idx="8">
                        <c:v>2021</c:v>
                      </c:pt>
                      <c:pt idx="9">
                        <c:v>2022</c:v>
                      </c:pt>
                      <c:pt idx="10">
                        <c:v>2023</c:v>
                      </c:pt>
                      <c:pt idx="11">
                        <c:v>2024</c:v>
                      </c:pt>
                      <c:pt idx="12">
                        <c:v>2025</c:v>
                      </c:pt>
                    </c:numCache>
                  </c:num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'CASTI MZ - GRAFY'!$CA$19:$CM$19</c15:sqref>
                        </c15:formulaRef>
                      </c:ext>
                    </c:extLst>
                    <c:numCache>
                      <c:formatCode>0.0</c:formatCode>
                      <c:ptCount val="13"/>
                      <c:pt idx="0">
                        <c:v>9.9208162022232376</c:v>
                      </c:pt>
                      <c:pt idx="1">
                        <c:v>11.030996187634676</c:v>
                      </c:pt>
                      <c:pt idx="2">
                        <c:v>12.32264844981608</c:v>
                      </c:pt>
                      <c:pt idx="3">
                        <c:v>12.178751214342489</c:v>
                      </c:pt>
                      <c:pt idx="4">
                        <c:v>12.737362351513049</c:v>
                      </c:pt>
                      <c:pt idx="5">
                        <c:v>11.641122782848287</c:v>
                      </c:pt>
                      <c:pt idx="6">
                        <c:v>11.269854609631061</c:v>
                      </c:pt>
                      <c:pt idx="7">
                        <c:v>8.0223258913695439</c:v>
                      </c:pt>
                      <c:pt idx="8">
                        <c:v>6.9308586238608818</c:v>
                      </c:pt>
                      <c:pt idx="9">
                        <c:v>10.401076263348189</c:v>
                      </c:pt>
                      <c:pt idx="10">
                        <c:v>9.0382576066563338</c:v>
                      </c:pt>
                      <c:pt idx="11">
                        <c:v>8.1519148259971388</c:v>
                      </c:pt>
                      <c:pt idx="12">
                        <c:v>9.4008581060373899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5-C0B9-4814-ACFA-9EEB7B2ACAAC}"/>
                  </c:ext>
                </c:extLst>
              </c15:ser>
            </c15:filteredLineSeries>
            <c15:filteredLineSeries>
              <c15:ser>
                <c:idx val="4"/>
                <c:order val="4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'CASTI MZ - GRAFY'!$F$20</c15:sqref>
                        </c15:formulaRef>
                      </c:ext>
                    </c:extLst>
                    <c:strCache>
                      <c:ptCount val="1"/>
                      <c:pt idx="0">
                        <c:v>LYCEUM</c:v>
                      </c:pt>
                    </c:strCache>
                  </c:strRef>
                </c:tx>
                <c:spPr>
                  <a:ln w="28575" cap="rnd">
                    <a:solidFill>
                      <a:schemeClr val="accent5"/>
                    </a:solidFill>
                    <a:round/>
                  </a:ln>
                  <a:effectLst/>
                </c:spPr>
                <c:marker>
                  <c:symbol val="circle"/>
                  <c:size val="5"/>
                  <c:spPr>
                    <a:solidFill>
                      <a:schemeClr val="accent5"/>
                    </a:solidFill>
                    <a:ln w="9525">
                      <a:solidFill>
                        <a:schemeClr val="accent5"/>
                      </a:solidFill>
                    </a:ln>
                    <a:effectLst/>
                  </c:spPr>
                </c:marker>
                <c:cat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'CASTI MZ - GRAFY'!$CA$4:$CM$4</c15:sqref>
                        </c15:formulaRef>
                      </c:ext>
                    </c:extLst>
                    <c:numCache>
                      <c:formatCode>General</c:formatCode>
                      <c:ptCount val="13"/>
                      <c:pt idx="0">
                        <c:v>2013</c:v>
                      </c:pt>
                      <c:pt idx="1">
                        <c:v>2014</c:v>
                      </c:pt>
                      <c:pt idx="2">
                        <c:v>2015</c:v>
                      </c:pt>
                      <c:pt idx="3">
                        <c:v>2016</c:v>
                      </c:pt>
                      <c:pt idx="4">
                        <c:v>2017</c:v>
                      </c:pt>
                      <c:pt idx="5">
                        <c:v>2018</c:v>
                      </c:pt>
                      <c:pt idx="6">
                        <c:v>2019</c:v>
                      </c:pt>
                      <c:pt idx="7">
                        <c:v>2020</c:v>
                      </c:pt>
                      <c:pt idx="8">
                        <c:v>2021</c:v>
                      </c:pt>
                      <c:pt idx="9">
                        <c:v>2022</c:v>
                      </c:pt>
                      <c:pt idx="10">
                        <c:v>2023</c:v>
                      </c:pt>
                      <c:pt idx="11">
                        <c:v>2024</c:v>
                      </c:pt>
                      <c:pt idx="12">
                        <c:v>2025</c:v>
                      </c:pt>
                    </c:numCache>
                  </c:num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'CASTI MZ - GRAFY'!$CA$20:$CM$20</c15:sqref>
                        </c15:formulaRef>
                      </c:ext>
                    </c:extLst>
                    <c:numCache>
                      <c:formatCode>0.0</c:formatCode>
                      <c:ptCount val="13"/>
                      <c:pt idx="0">
                        <c:v>13.814698839565299</c:v>
                      </c:pt>
                      <c:pt idx="1">
                        <c:v>17.792743862698241</c:v>
                      </c:pt>
                      <c:pt idx="2">
                        <c:v>19.608317214700193</c:v>
                      </c:pt>
                      <c:pt idx="3">
                        <c:v>21.069780070594625</c:v>
                      </c:pt>
                      <c:pt idx="4">
                        <c:v>18.933561448531506</c:v>
                      </c:pt>
                      <c:pt idx="5">
                        <c:v>21.580288870008495</c:v>
                      </c:pt>
                      <c:pt idx="6">
                        <c:v>19.173876639687411</c:v>
                      </c:pt>
                      <c:pt idx="7">
                        <c:v>17.890772128060263</c:v>
                      </c:pt>
                      <c:pt idx="8">
                        <c:v>14.486243683323977</c:v>
                      </c:pt>
                      <c:pt idx="9">
                        <c:v>18.285096023803082</c:v>
                      </c:pt>
                      <c:pt idx="10">
                        <c:v>15.17094017094017</c:v>
                      </c:pt>
                      <c:pt idx="11">
                        <c:v>12.526997840172784</c:v>
                      </c:pt>
                      <c:pt idx="12">
                        <c:v>15.160157964019309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6-C0B9-4814-ACFA-9EEB7B2ACAAC}"/>
                  </c:ext>
                </c:extLst>
              </c15:ser>
            </c15:filteredLineSeries>
            <c15:filteredLineSeries>
              <c15:ser>
                <c:idx val="6"/>
                <c:order val="6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'CASTI MZ - GRAFY'!$F$22</c15:sqref>
                        </c15:formulaRef>
                      </c:ext>
                    </c:extLst>
                    <c:strCache>
                      <c:ptCount val="1"/>
                      <c:pt idx="0">
                        <c:v>SOŠ EKONOMICKÉ</c:v>
                      </c:pt>
                    </c:strCache>
                  </c:strRef>
                </c:tx>
                <c:spPr>
                  <a:ln w="28575" cap="rnd">
                    <a:solidFill>
                      <a:schemeClr val="accent1">
                        <a:lumMod val="60000"/>
                      </a:schemeClr>
                    </a:solidFill>
                    <a:round/>
                  </a:ln>
                  <a:effectLst/>
                </c:spPr>
                <c:marker>
                  <c:symbol val="circle"/>
                  <c:size val="5"/>
                  <c:spPr>
                    <a:solidFill>
                      <a:schemeClr val="accent1">
                        <a:lumMod val="60000"/>
                      </a:schemeClr>
                    </a:solidFill>
                    <a:ln w="9525">
                      <a:solidFill>
                        <a:schemeClr val="accent1">
                          <a:lumMod val="60000"/>
                        </a:schemeClr>
                      </a:solidFill>
                    </a:ln>
                    <a:effectLst/>
                  </c:spPr>
                </c:marker>
                <c:cat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'CASTI MZ - GRAFY'!$CA$4:$CM$4</c15:sqref>
                        </c15:formulaRef>
                      </c:ext>
                    </c:extLst>
                    <c:numCache>
                      <c:formatCode>General</c:formatCode>
                      <c:ptCount val="13"/>
                      <c:pt idx="0">
                        <c:v>2013</c:v>
                      </c:pt>
                      <c:pt idx="1">
                        <c:v>2014</c:v>
                      </c:pt>
                      <c:pt idx="2">
                        <c:v>2015</c:v>
                      </c:pt>
                      <c:pt idx="3">
                        <c:v>2016</c:v>
                      </c:pt>
                      <c:pt idx="4">
                        <c:v>2017</c:v>
                      </c:pt>
                      <c:pt idx="5">
                        <c:v>2018</c:v>
                      </c:pt>
                      <c:pt idx="6">
                        <c:v>2019</c:v>
                      </c:pt>
                      <c:pt idx="7">
                        <c:v>2020</c:v>
                      </c:pt>
                      <c:pt idx="8">
                        <c:v>2021</c:v>
                      </c:pt>
                      <c:pt idx="9">
                        <c:v>2022</c:v>
                      </c:pt>
                      <c:pt idx="10">
                        <c:v>2023</c:v>
                      </c:pt>
                      <c:pt idx="11">
                        <c:v>2024</c:v>
                      </c:pt>
                      <c:pt idx="12">
                        <c:v>2025</c:v>
                      </c:pt>
                    </c:numCache>
                  </c:num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'CASTI MZ - GRAFY'!$CA$22:$CM$22</c15:sqref>
                        </c15:formulaRef>
                      </c:ext>
                    </c:extLst>
                    <c:numCache>
                      <c:formatCode>0.0</c:formatCode>
                      <c:ptCount val="13"/>
                      <c:pt idx="0">
                        <c:v>25.138160691511974</c:v>
                      </c:pt>
                      <c:pt idx="1">
                        <c:v>28.853149530920923</c:v>
                      </c:pt>
                      <c:pt idx="2">
                        <c:v>32.80033662949716</c:v>
                      </c:pt>
                      <c:pt idx="3">
                        <c:v>29.966254218222723</c:v>
                      </c:pt>
                      <c:pt idx="4">
                        <c:v>34.731823599523246</c:v>
                      </c:pt>
                      <c:pt idx="5">
                        <c:v>34.25588735129886</c:v>
                      </c:pt>
                      <c:pt idx="6">
                        <c:v>32.982035928143709</c:v>
                      </c:pt>
                      <c:pt idx="7">
                        <c:v>31.140033743070621</c:v>
                      </c:pt>
                      <c:pt idx="8">
                        <c:v>19.380193128228161</c:v>
                      </c:pt>
                      <c:pt idx="9">
                        <c:v>29.168559745570192</c:v>
                      </c:pt>
                      <c:pt idx="10">
                        <c:v>23.646088700690886</c:v>
                      </c:pt>
                      <c:pt idx="11">
                        <c:v>17.975117975117975</c:v>
                      </c:pt>
                      <c:pt idx="12">
                        <c:v>22.878729174738474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7-C0B9-4814-ACFA-9EEB7B2ACAAC}"/>
                  </c:ext>
                </c:extLst>
              </c15:ser>
            </c15:filteredLineSeries>
            <c15:filteredLineSeries>
              <c15:ser>
                <c:idx val="7"/>
                <c:order val="7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'CASTI MZ - GRAFY'!$F$23</c15:sqref>
                        </c15:formulaRef>
                      </c:ext>
                    </c:extLst>
                    <c:strCache>
                      <c:ptCount val="1"/>
                      <c:pt idx="0">
                        <c:v>SOŠ UMĚLECKÉ</c:v>
                      </c:pt>
                    </c:strCache>
                  </c:strRef>
                </c:tx>
                <c:spPr>
                  <a:ln w="28575" cap="rnd">
                    <a:solidFill>
                      <a:schemeClr val="accent2">
                        <a:lumMod val="60000"/>
                      </a:schemeClr>
                    </a:solidFill>
                    <a:round/>
                  </a:ln>
                  <a:effectLst/>
                </c:spPr>
                <c:marker>
                  <c:symbol val="circle"/>
                  <c:size val="5"/>
                  <c:spPr>
                    <a:solidFill>
                      <a:schemeClr val="accent2">
                        <a:lumMod val="60000"/>
                      </a:schemeClr>
                    </a:solidFill>
                    <a:ln w="9525">
                      <a:solidFill>
                        <a:schemeClr val="accent2">
                          <a:lumMod val="60000"/>
                        </a:schemeClr>
                      </a:solidFill>
                    </a:ln>
                    <a:effectLst/>
                  </c:spPr>
                </c:marker>
                <c:cat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'CASTI MZ - GRAFY'!$CA$4:$CM$4</c15:sqref>
                        </c15:formulaRef>
                      </c:ext>
                    </c:extLst>
                    <c:numCache>
                      <c:formatCode>General</c:formatCode>
                      <c:ptCount val="13"/>
                      <c:pt idx="0">
                        <c:v>2013</c:v>
                      </c:pt>
                      <c:pt idx="1">
                        <c:v>2014</c:v>
                      </c:pt>
                      <c:pt idx="2">
                        <c:v>2015</c:v>
                      </c:pt>
                      <c:pt idx="3">
                        <c:v>2016</c:v>
                      </c:pt>
                      <c:pt idx="4">
                        <c:v>2017</c:v>
                      </c:pt>
                      <c:pt idx="5">
                        <c:v>2018</c:v>
                      </c:pt>
                      <c:pt idx="6">
                        <c:v>2019</c:v>
                      </c:pt>
                      <c:pt idx="7">
                        <c:v>2020</c:v>
                      </c:pt>
                      <c:pt idx="8">
                        <c:v>2021</c:v>
                      </c:pt>
                      <c:pt idx="9">
                        <c:v>2022</c:v>
                      </c:pt>
                      <c:pt idx="10">
                        <c:v>2023</c:v>
                      </c:pt>
                      <c:pt idx="11">
                        <c:v>2024</c:v>
                      </c:pt>
                      <c:pt idx="12">
                        <c:v>2025</c:v>
                      </c:pt>
                    </c:numCache>
                  </c:num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'CASTI MZ - GRAFY'!$CA$23:$CM$23</c15:sqref>
                        </c15:formulaRef>
                      </c:ext>
                    </c:extLst>
                    <c:numCache>
                      <c:formatCode>0.0</c:formatCode>
                      <c:ptCount val="13"/>
                      <c:pt idx="0">
                        <c:v>27.415143603133156</c:v>
                      </c:pt>
                      <c:pt idx="1">
                        <c:v>32.47937472861485</c:v>
                      </c:pt>
                      <c:pt idx="2">
                        <c:v>34.171907756813418</c:v>
                      </c:pt>
                      <c:pt idx="3">
                        <c:v>34.087237479806134</c:v>
                      </c:pt>
                      <c:pt idx="4">
                        <c:v>35.525781567194478</c:v>
                      </c:pt>
                      <c:pt idx="5">
                        <c:v>35.717076983196563</c:v>
                      </c:pt>
                      <c:pt idx="6">
                        <c:v>35.642081617371772</c:v>
                      </c:pt>
                      <c:pt idx="7">
                        <c:v>29.723674383868559</c:v>
                      </c:pt>
                      <c:pt idx="8">
                        <c:v>23.561832586978987</c:v>
                      </c:pt>
                      <c:pt idx="9">
                        <c:v>31.985996180776578</c:v>
                      </c:pt>
                      <c:pt idx="10">
                        <c:v>22.148077534159516</c:v>
                      </c:pt>
                      <c:pt idx="11">
                        <c:v>20.844982913948432</c:v>
                      </c:pt>
                      <c:pt idx="12">
                        <c:v>25.068451475509583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8-C0B9-4814-ACFA-9EEB7B2ACAAC}"/>
                  </c:ext>
                </c:extLst>
              </c15:ser>
            </c15:filteredLineSeries>
            <c15:filteredLineSeries>
              <c15:ser>
                <c:idx val="8"/>
                <c:order val="8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'CASTI MZ - GRAFY'!$F$24</c15:sqref>
                        </c15:formulaRef>
                      </c:ext>
                    </c:extLst>
                    <c:strCache>
                      <c:ptCount val="1"/>
                      <c:pt idx="0">
                        <c:v>SOŠ HOTELOVÉ A PODNIKAT.</c:v>
                      </c:pt>
                    </c:strCache>
                  </c:strRef>
                </c:tx>
                <c:spPr>
                  <a:ln w="28575" cap="rnd">
                    <a:solidFill>
                      <a:schemeClr val="accent3">
                        <a:lumMod val="60000"/>
                      </a:schemeClr>
                    </a:solidFill>
                    <a:round/>
                  </a:ln>
                  <a:effectLst/>
                </c:spPr>
                <c:marker>
                  <c:symbol val="circle"/>
                  <c:size val="5"/>
                  <c:spPr>
                    <a:solidFill>
                      <a:schemeClr val="accent3">
                        <a:lumMod val="60000"/>
                      </a:schemeClr>
                    </a:solidFill>
                    <a:ln w="9525">
                      <a:solidFill>
                        <a:schemeClr val="accent3">
                          <a:lumMod val="60000"/>
                        </a:schemeClr>
                      </a:solidFill>
                    </a:ln>
                    <a:effectLst/>
                  </c:spPr>
                </c:marker>
                <c:cat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'CASTI MZ - GRAFY'!$CA$4:$CM$4</c15:sqref>
                        </c15:formulaRef>
                      </c:ext>
                    </c:extLst>
                    <c:numCache>
                      <c:formatCode>General</c:formatCode>
                      <c:ptCount val="13"/>
                      <c:pt idx="0">
                        <c:v>2013</c:v>
                      </c:pt>
                      <c:pt idx="1">
                        <c:v>2014</c:v>
                      </c:pt>
                      <c:pt idx="2">
                        <c:v>2015</c:v>
                      </c:pt>
                      <c:pt idx="3">
                        <c:v>2016</c:v>
                      </c:pt>
                      <c:pt idx="4">
                        <c:v>2017</c:v>
                      </c:pt>
                      <c:pt idx="5">
                        <c:v>2018</c:v>
                      </c:pt>
                      <c:pt idx="6">
                        <c:v>2019</c:v>
                      </c:pt>
                      <c:pt idx="7">
                        <c:v>2020</c:v>
                      </c:pt>
                      <c:pt idx="8">
                        <c:v>2021</c:v>
                      </c:pt>
                      <c:pt idx="9">
                        <c:v>2022</c:v>
                      </c:pt>
                      <c:pt idx="10">
                        <c:v>2023</c:v>
                      </c:pt>
                      <c:pt idx="11">
                        <c:v>2024</c:v>
                      </c:pt>
                      <c:pt idx="12">
                        <c:v>2025</c:v>
                      </c:pt>
                    </c:numCache>
                  </c:num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'CASTI MZ - GRAFY'!$CA$24:$CM$24</c15:sqref>
                        </c15:formulaRef>
                      </c:ext>
                    </c:extLst>
                    <c:numCache>
                      <c:formatCode>0.0</c:formatCode>
                      <c:ptCount val="13"/>
                      <c:pt idx="0">
                        <c:v>33.645769933049301</c:v>
                      </c:pt>
                      <c:pt idx="1">
                        <c:v>37.069354596058375</c:v>
                      </c:pt>
                      <c:pt idx="2">
                        <c:v>40.760686637495795</c:v>
                      </c:pt>
                      <c:pt idx="3">
                        <c:v>39.150679828645927</c:v>
                      </c:pt>
                      <c:pt idx="4">
                        <c:v>42.709163346613543</c:v>
                      </c:pt>
                      <c:pt idx="5">
                        <c:v>41.547049441786285</c:v>
                      </c:pt>
                      <c:pt idx="6">
                        <c:v>40.127257799671597</c:v>
                      </c:pt>
                      <c:pt idx="7">
                        <c:v>36.208688422365412</c:v>
                      </c:pt>
                      <c:pt idx="8">
                        <c:v>26.858175974286862</c:v>
                      </c:pt>
                      <c:pt idx="9">
                        <c:v>36.521552648509541</c:v>
                      </c:pt>
                      <c:pt idx="10">
                        <c:v>28.791615289765719</c:v>
                      </c:pt>
                      <c:pt idx="11">
                        <c:v>24.802527646129541</c:v>
                      </c:pt>
                      <c:pt idx="12">
                        <c:v>31.029594187488925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9-C0B9-4814-ACFA-9EEB7B2ACAAC}"/>
                  </c:ext>
                </c:extLst>
              </c15:ser>
            </c15:filteredLineSeries>
          </c:ext>
        </c:extLst>
      </c:lineChart>
      <c:catAx>
        <c:axId val="19511216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951119616"/>
        <c:crosses val="autoZero"/>
        <c:auto val="1"/>
        <c:lblAlgn val="ctr"/>
        <c:lblOffset val="100"/>
        <c:noMultiLvlLbl val="0"/>
      </c:catAx>
      <c:valAx>
        <c:axId val="195111961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95112169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68746226614812822"/>
          <c:y val="3.3349350366253201E-2"/>
          <c:w val="0.28287418913055978"/>
          <c:h val="0.17158406510601759"/>
        </c:manualLayout>
      </c:layout>
      <c:overlay val="0"/>
      <c:spPr>
        <a:solidFill>
          <a:schemeClr val="bg1">
            <a:alpha val="50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ysClr val="windowText" lastClr="000000"/>
          </a:solidFill>
        </a:defRPr>
      </a:pPr>
      <a:endParaRPr lang="cs-CZ"/>
    </a:p>
  </c:txPr>
  <c:externalData r:id="rId4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 algn="l"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cs-CZ"/>
              <a:t>MZ CELKEM - HRUBÁ NEÚSPĚŠNOST (%) - SKUPINY TECHNICKÝCH</a:t>
            </a:r>
            <a:r>
              <a:rPr lang="cs-CZ" baseline="0"/>
              <a:t> </a:t>
            </a:r>
            <a:r>
              <a:rPr lang="cs-CZ"/>
              <a:t>OBORŮ</a:t>
            </a:r>
            <a:r>
              <a:rPr lang="cs-CZ" baseline="0"/>
              <a:t> SOŠ</a:t>
            </a:r>
          </a:p>
          <a:p>
            <a:pPr algn="l">
              <a:defRPr/>
            </a:pPr>
            <a:r>
              <a:rPr lang="cs-CZ" baseline="0"/>
              <a:t>(JARNÍ ZO, PRVOMATURANTI)</a:t>
            </a:r>
            <a:endParaRPr lang="cs-CZ"/>
          </a:p>
        </c:rich>
      </c:tx>
      <c:layout>
        <c:manualLayout>
          <c:xMode val="edge"/>
          <c:yMode val="edge"/>
          <c:x val="1.5707505015425189E-2"/>
          <c:y val="2.220444978172701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l"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title>
    <c:autoTitleDeleted val="0"/>
    <c:plotArea>
      <c:layout>
        <c:manualLayout>
          <c:layoutTarget val="inner"/>
          <c:xMode val="edge"/>
          <c:yMode val="edge"/>
          <c:x val="7.0929665373923464E-2"/>
          <c:y val="0.17210496685317739"/>
          <c:w val="0.51821744364064337"/>
          <c:h val="0.74627157565672975"/>
        </c:manualLayout>
      </c:layout>
      <c:barChart>
        <c:barDir val="col"/>
        <c:grouping val="clustered"/>
        <c:varyColors val="0"/>
        <c:ser>
          <c:idx val="7"/>
          <c:order val="2"/>
          <c:tx>
            <c:strRef>
              <c:f>'MZ-GRAFY-casti'!$B$3</c:f>
              <c:strCache>
                <c:ptCount val="1"/>
                <c:pt idx="0">
                  <c:v>CELKEM</c:v>
                </c:pt>
              </c:strCache>
            </c:strRef>
          </c:tx>
          <c:spPr>
            <a:solidFill>
              <a:schemeClr val="bg1">
                <a:lumMod val="85000"/>
                <a:alpha val="5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Base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'MZ-GRAFY-casti'!$P$3:$Y$3</c:f>
              <c:numCache>
                <c:formatCode>0.0</c:formatCode>
                <c:ptCount val="10"/>
                <c:pt idx="0">
                  <c:v>31.833806392720117</c:v>
                </c:pt>
                <c:pt idx="1">
                  <c:v>32.534408771904644</c:v>
                </c:pt>
                <c:pt idx="2">
                  <c:v>32.040958201778523</c:v>
                </c:pt>
                <c:pt idx="3">
                  <c:v>30.317764493893545</c:v>
                </c:pt>
                <c:pt idx="4">
                  <c:v>25.957324931977659</c:v>
                </c:pt>
                <c:pt idx="5">
                  <c:v>19.06306702589762</c:v>
                </c:pt>
                <c:pt idx="6">
                  <c:v>26.664441848823628</c:v>
                </c:pt>
                <c:pt idx="7">
                  <c:v>22.256176586949699</c:v>
                </c:pt>
                <c:pt idx="8">
                  <c:v>18.816710439496461</c:v>
                </c:pt>
                <c:pt idx="9">
                  <c:v>23.214329024277848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57B-43C1-966F-6DDD485D516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0"/>
        <c:axId val="1498112559"/>
        <c:axId val="1498116399"/>
      </c:barChart>
      <c:lineChart>
        <c:grouping val="standard"/>
        <c:varyColors val="0"/>
        <c:ser>
          <c:idx val="0"/>
          <c:order val="0"/>
          <c:tx>
            <c:strRef>
              <c:f>'MZ-GRAFY-casti'!$B$8</c:f>
              <c:strCache>
                <c:ptCount val="1"/>
                <c:pt idx="0">
                  <c:v>Technické lyceum</c:v>
                </c:pt>
              </c:strCache>
            </c:strRef>
          </c:tx>
          <c:spPr>
            <a:ln w="28575" cap="rnd">
              <a:solidFill>
                <a:schemeClr val="tx1"/>
              </a:solidFill>
              <a:prstDash val="sysDash"/>
              <a:round/>
            </a:ln>
            <a:effectLst/>
          </c:spPr>
          <c:marker>
            <c:symbol val="none"/>
          </c:marker>
          <c:cat>
            <c:numRef>
              <c:f>'MZ-GRAFY-casti'!$P$2:$Y$2</c:f>
              <c:numCache>
                <c:formatCode>General</c:formatCode>
                <c:ptCount val="10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  <c:pt idx="7">
                  <c:v>2023</c:v>
                </c:pt>
                <c:pt idx="8">
                  <c:v>2024</c:v>
                </c:pt>
                <c:pt idx="9">
                  <c:v>2025</c:v>
                </c:pt>
              </c:numCache>
            </c:numRef>
          </c:cat>
          <c:val>
            <c:numRef>
              <c:f>'MZ-GRAFY-casti'!$P$8:$Y$8</c:f>
              <c:numCache>
                <c:formatCode>0.0</c:formatCode>
                <c:ptCount val="10"/>
                <c:pt idx="0">
                  <c:v>20.416666666666668</c:v>
                </c:pt>
                <c:pt idx="1">
                  <c:v>16.028368794326241</c:v>
                </c:pt>
                <c:pt idx="2">
                  <c:v>20.483641536273115</c:v>
                </c:pt>
                <c:pt idx="3">
                  <c:v>17.993630573248407</c:v>
                </c:pt>
                <c:pt idx="4">
                  <c:v>14.074074074074074</c:v>
                </c:pt>
                <c:pt idx="5">
                  <c:v>17.076700434153398</c:v>
                </c:pt>
                <c:pt idx="6">
                  <c:v>14.37308868501529</c:v>
                </c:pt>
                <c:pt idx="7">
                  <c:v>13.564668769716087</c:v>
                </c:pt>
                <c:pt idx="8">
                  <c:v>11.111111111111111</c:v>
                </c:pt>
                <c:pt idx="9">
                  <c:v>14.04833836858006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757B-43C1-966F-6DDD485D516B}"/>
            </c:ext>
          </c:extLst>
        </c:ser>
        <c:ser>
          <c:idx val="1"/>
          <c:order val="1"/>
          <c:tx>
            <c:strRef>
              <c:f>'MZ-GRAFY-casti'!$B$9</c:f>
              <c:strCache>
                <c:ptCount val="1"/>
                <c:pt idx="0">
                  <c:v>Informatické obory</c:v>
                </c:pt>
              </c:strCache>
            </c:strRef>
          </c:tx>
          <c:spPr>
            <a:ln w="28575" cap="rnd">
              <a:solidFill>
                <a:schemeClr val="tx2"/>
              </a:solidFill>
              <a:round/>
            </a:ln>
            <a:effectLst/>
          </c:spPr>
          <c:marker>
            <c:symbol val="none"/>
          </c:marker>
          <c:cat>
            <c:numRef>
              <c:f>'MZ-GRAFY-casti'!$P$2:$Y$2</c:f>
              <c:numCache>
                <c:formatCode>General</c:formatCode>
                <c:ptCount val="10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  <c:pt idx="7">
                  <c:v>2023</c:v>
                </c:pt>
                <c:pt idx="8">
                  <c:v>2024</c:v>
                </c:pt>
                <c:pt idx="9">
                  <c:v>2025</c:v>
                </c:pt>
              </c:numCache>
            </c:numRef>
          </c:cat>
          <c:val>
            <c:numRef>
              <c:f>'MZ-GRAFY-casti'!$P$9:$Y$9</c:f>
              <c:numCache>
                <c:formatCode>0.0</c:formatCode>
                <c:ptCount val="10"/>
                <c:pt idx="0">
                  <c:v>34.240734667103965</c:v>
                </c:pt>
                <c:pt idx="1">
                  <c:v>37.136319058515852</c:v>
                </c:pt>
                <c:pt idx="2">
                  <c:v>33.410519351637447</c:v>
                </c:pt>
                <c:pt idx="3">
                  <c:v>33.256805510003282</c:v>
                </c:pt>
                <c:pt idx="4">
                  <c:v>27.411994784876143</c:v>
                </c:pt>
                <c:pt idx="5">
                  <c:v>20.164259416595865</c:v>
                </c:pt>
                <c:pt idx="6">
                  <c:v>27.56111757857974</c:v>
                </c:pt>
                <c:pt idx="7">
                  <c:v>25.64030396847734</c:v>
                </c:pt>
                <c:pt idx="8">
                  <c:v>21.863799283154123</c:v>
                </c:pt>
                <c:pt idx="9">
                  <c:v>23.929747530186606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757B-43C1-966F-6DDD485D516B}"/>
            </c:ext>
          </c:extLst>
        </c:ser>
        <c:ser>
          <c:idx val="2"/>
          <c:order val="3"/>
          <c:tx>
            <c:strRef>
              <c:f>'MZ-GRAFY-casti'!$B$10</c:f>
              <c:strCache>
                <c:ptCount val="1"/>
                <c:pt idx="0">
                  <c:v>Elektrotechnika, telekom. a výpoč. tech.</c:v>
                </c:pt>
              </c:strCache>
            </c:strRef>
          </c:tx>
          <c:spPr>
            <a:ln w="28575" cap="rnd">
              <a:solidFill>
                <a:srgbClr val="FF0000"/>
              </a:solidFill>
              <a:round/>
            </a:ln>
            <a:effectLst/>
          </c:spPr>
          <c:marker>
            <c:symbol val="none"/>
          </c:marker>
          <c:cat>
            <c:numRef>
              <c:f>'MZ-GRAFY-casti'!$P$2:$Y$2</c:f>
              <c:numCache>
                <c:formatCode>General</c:formatCode>
                <c:ptCount val="10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  <c:pt idx="7">
                  <c:v>2023</c:v>
                </c:pt>
                <c:pt idx="8">
                  <c:v>2024</c:v>
                </c:pt>
                <c:pt idx="9">
                  <c:v>2025</c:v>
                </c:pt>
              </c:numCache>
            </c:numRef>
          </c:cat>
          <c:val>
            <c:numRef>
              <c:f>'MZ-GRAFY-casti'!$P$10:$Y$10</c:f>
              <c:numCache>
                <c:formatCode>0.0</c:formatCode>
                <c:ptCount val="10"/>
                <c:pt idx="0">
                  <c:v>34.739308728763909</c:v>
                </c:pt>
                <c:pt idx="1">
                  <c:v>34.537493158182812</c:v>
                </c:pt>
                <c:pt idx="2">
                  <c:v>37.159329140461217</c:v>
                </c:pt>
                <c:pt idx="3">
                  <c:v>34.588488434642279</c:v>
                </c:pt>
                <c:pt idx="4">
                  <c:v>25.779186476492338</c:v>
                </c:pt>
                <c:pt idx="5">
                  <c:v>22.355193872666348</c:v>
                </c:pt>
                <c:pt idx="6">
                  <c:v>28.778661675245669</c:v>
                </c:pt>
                <c:pt idx="7">
                  <c:v>25.272124940842406</c:v>
                </c:pt>
                <c:pt idx="8">
                  <c:v>22.236900044033465</c:v>
                </c:pt>
                <c:pt idx="9">
                  <c:v>29.421556387848526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757B-43C1-966F-6DDD485D516B}"/>
            </c:ext>
          </c:extLst>
        </c:ser>
        <c:ser>
          <c:idx val="3"/>
          <c:order val="4"/>
          <c:tx>
            <c:strRef>
              <c:f>'MZ-GRAFY-casti'!$B$11</c:f>
              <c:strCache>
                <c:ptCount val="1"/>
                <c:pt idx="0">
                  <c:v>Stavebnictví, geodézie a kartografie</c:v>
                </c:pt>
              </c:strCache>
            </c:strRef>
          </c:tx>
          <c:spPr>
            <a:ln w="28575" cap="rnd">
              <a:solidFill>
                <a:srgbClr val="92D050"/>
              </a:solidFill>
              <a:round/>
            </a:ln>
            <a:effectLst/>
          </c:spPr>
          <c:marker>
            <c:symbol val="none"/>
          </c:marker>
          <c:cat>
            <c:numRef>
              <c:f>'MZ-GRAFY-casti'!$P$2:$Y$2</c:f>
              <c:numCache>
                <c:formatCode>General</c:formatCode>
                <c:ptCount val="10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  <c:pt idx="7">
                  <c:v>2023</c:v>
                </c:pt>
                <c:pt idx="8">
                  <c:v>2024</c:v>
                </c:pt>
                <c:pt idx="9">
                  <c:v>2025</c:v>
                </c:pt>
              </c:numCache>
            </c:numRef>
          </c:cat>
          <c:val>
            <c:numRef>
              <c:f>'MZ-GRAFY-casti'!$P$11:$Y$11</c:f>
              <c:numCache>
                <c:formatCode>0.0</c:formatCode>
                <c:ptCount val="10"/>
                <c:pt idx="0">
                  <c:v>38.817891373801913</c:v>
                </c:pt>
                <c:pt idx="1">
                  <c:v>39.457320520067832</c:v>
                </c:pt>
                <c:pt idx="2">
                  <c:v>39.316734221192817</c:v>
                </c:pt>
                <c:pt idx="3">
                  <c:v>38.696172248803826</c:v>
                </c:pt>
                <c:pt idx="4">
                  <c:v>33.352735739231662</c:v>
                </c:pt>
                <c:pt idx="5">
                  <c:v>26.81924882629108</c:v>
                </c:pt>
                <c:pt idx="6">
                  <c:v>30.318543799772467</c:v>
                </c:pt>
                <c:pt idx="7">
                  <c:v>26.040609137055839</c:v>
                </c:pt>
                <c:pt idx="8">
                  <c:v>22.813186813186814</c:v>
                </c:pt>
                <c:pt idx="9">
                  <c:v>28.099173553719009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4-757B-43C1-966F-6DDD485D516B}"/>
            </c:ext>
          </c:extLst>
        </c:ser>
        <c:ser>
          <c:idx val="4"/>
          <c:order val="5"/>
          <c:tx>
            <c:strRef>
              <c:f>'MZ-GRAFY-casti'!$B$12</c:f>
              <c:strCache>
                <c:ptCount val="1"/>
                <c:pt idx="0">
                  <c:v>Strojírenství a strojírenská výroba</c:v>
                </c:pt>
              </c:strCache>
            </c:strRef>
          </c:tx>
          <c:spPr>
            <a:ln w="28575" cap="rnd">
              <a:solidFill>
                <a:srgbClr val="00B0F0"/>
              </a:solidFill>
              <a:round/>
            </a:ln>
            <a:effectLst/>
          </c:spPr>
          <c:marker>
            <c:symbol val="none"/>
          </c:marker>
          <c:cat>
            <c:numRef>
              <c:f>'MZ-GRAFY-casti'!$P$2:$Y$2</c:f>
              <c:numCache>
                <c:formatCode>General</c:formatCode>
                <c:ptCount val="10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  <c:pt idx="7">
                  <c:v>2023</c:v>
                </c:pt>
                <c:pt idx="8">
                  <c:v>2024</c:v>
                </c:pt>
                <c:pt idx="9">
                  <c:v>2025</c:v>
                </c:pt>
              </c:numCache>
            </c:numRef>
          </c:cat>
          <c:val>
            <c:numRef>
              <c:f>'MZ-GRAFY-casti'!$P$12:$Y$12</c:f>
              <c:numCache>
                <c:formatCode>0.0</c:formatCode>
                <c:ptCount val="10"/>
                <c:pt idx="0">
                  <c:v>36.816976127320956</c:v>
                </c:pt>
                <c:pt idx="1">
                  <c:v>37.054191755442332</c:v>
                </c:pt>
                <c:pt idx="2">
                  <c:v>37.205387205387211</c:v>
                </c:pt>
                <c:pt idx="3">
                  <c:v>35.69954601733388</c:v>
                </c:pt>
                <c:pt idx="4">
                  <c:v>28.576952822892498</c:v>
                </c:pt>
                <c:pt idx="5">
                  <c:v>20.691073632250102</c:v>
                </c:pt>
                <c:pt idx="6">
                  <c:v>27.626285203397405</c:v>
                </c:pt>
                <c:pt idx="7">
                  <c:v>26.766495086569957</c:v>
                </c:pt>
                <c:pt idx="8">
                  <c:v>21.776919362626749</c:v>
                </c:pt>
                <c:pt idx="9">
                  <c:v>28.629949931725079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5-757B-43C1-966F-6DDD485D516B}"/>
            </c:ext>
          </c:extLst>
        </c:ser>
        <c:ser>
          <c:idx val="5"/>
          <c:order val="6"/>
          <c:tx>
            <c:strRef>
              <c:f>'MZ-GRAFY-casti'!$B$13</c:f>
              <c:strCache>
                <c:ptCount val="1"/>
                <c:pt idx="0">
                  <c:v>Doprava a spoje</c:v>
                </c:pt>
              </c:strCache>
            </c:strRef>
          </c:tx>
          <c:spPr>
            <a:ln w="28575" cap="rnd">
              <a:solidFill>
                <a:schemeClr val="accent6">
                  <a:lumMod val="75000"/>
                </a:schemeClr>
              </a:solidFill>
              <a:round/>
            </a:ln>
            <a:effectLst/>
          </c:spPr>
          <c:marker>
            <c:symbol val="none"/>
          </c:marker>
          <c:cat>
            <c:numRef>
              <c:f>'MZ-GRAFY-casti'!$P$2:$Y$2</c:f>
              <c:numCache>
                <c:formatCode>General</c:formatCode>
                <c:ptCount val="10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  <c:pt idx="7">
                  <c:v>2023</c:v>
                </c:pt>
                <c:pt idx="8">
                  <c:v>2024</c:v>
                </c:pt>
                <c:pt idx="9">
                  <c:v>2025</c:v>
                </c:pt>
              </c:numCache>
            </c:numRef>
          </c:cat>
          <c:val>
            <c:numRef>
              <c:f>'MZ-GRAFY-casti'!$P$13:$Y$13</c:f>
              <c:numCache>
                <c:formatCode>0.0</c:formatCode>
                <c:ptCount val="10"/>
                <c:pt idx="0">
                  <c:v>44.21182266009852</c:v>
                </c:pt>
                <c:pt idx="1">
                  <c:v>48.034398034398038</c:v>
                </c:pt>
                <c:pt idx="2">
                  <c:v>42.274412855377008</c:v>
                </c:pt>
                <c:pt idx="3">
                  <c:v>45.816186556927299</c:v>
                </c:pt>
                <c:pt idx="4">
                  <c:v>37.54646840148699</c:v>
                </c:pt>
                <c:pt idx="5">
                  <c:v>29.634002361275087</c:v>
                </c:pt>
                <c:pt idx="6">
                  <c:v>33.498759305210918</c:v>
                </c:pt>
                <c:pt idx="7">
                  <c:v>31.425364758698095</c:v>
                </c:pt>
                <c:pt idx="8">
                  <c:v>26.131221719457017</c:v>
                </c:pt>
                <c:pt idx="9">
                  <c:v>36.092396535129936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6-757B-43C1-966F-6DDD485D516B}"/>
            </c:ext>
          </c:extLst>
        </c:ser>
        <c:ser>
          <c:idx val="6"/>
          <c:order val="7"/>
          <c:tx>
            <c:strRef>
              <c:f>'MZ-GRAFY-casti'!$B$14</c:f>
              <c:strCache>
                <c:ptCount val="1"/>
                <c:pt idx="0">
                  <c:v>Technická chemie a chemie silikátů</c:v>
                </c:pt>
              </c:strCache>
            </c:strRef>
          </c:tx>
          <c:spPr>
            <a:ln w="28575" cap="rnd">
              <a:solidFill>
                <a:srgbClr val="FFC000"/>
              </a:solidFill>
              <a:round/>
            </a:ln>
            <a:effectLst/>
          </c:spPr>
          <c:marker>
            <c:symbol val="none"/>
          </c:marker>
          <c:cat>
            <c:numRef>
              <c:f>'MZ-GRAFY-casti'!$P$2:$Y$2</c:f>
              <c:numCache>
                <c:formatCode>General</c:formatCode>
                <c:ptCount val="10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  <c:pt idx="7">
                  <c:v>2023</c:v>
                </c:pt>
                <c:pt idx="8">
                  <c:v>2024</c:v>
                </c:pt>
                <c:pt idx="9">
                  <c:v>2025</c:v>
                </c:pt>
              </c:numCache>
            </c:numRef>
          </c:cat>
          <c:val>
            <c:numRef>
              <c:f>'MZ-GRAFY-casti'!$P$14:$Y$14</c:f>
              <c:numCache>
                <c:formatCode>0.0</c:formatCode>
                <c:ptCount val="10"/>
                <c:pt idx="0">
                  <c:v>33.42175066312997</c:v>
                </c:pt>
                <c:pt idx="1">
                  <c:v>30.384615384615383</c:v>
                </c:pt>
                <c:pt idx="2">
                  <c:v>29.841897233201582</c:v>
                </c:pt>
                <c:pt idx="3">
                  <c:v>23.843416370106763</c:v>
                </c:pt>
                <c:pt idx="4">
                  <c:v>20.801526717557252</c:v>
                </c:pt>
                <c:pt idx="5">
                  <c:v>14.338235294117647</c:v>
                </c:pt>
                <c:pt idx="6">
                  <c:v>19.029126213592232</c:v>
                </c:pt>
                <c:pt idx="7">
                  <c:v>17.058823529411764</c:v>
                </c:pt>
                <c:pt idx="8">
                  <c:v>13.184931506849315</c:v>
                </c:pt>
                <c:pt idx="9">
                  <c:v>18.693284936479131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7-757B-43C1-966F-6DDD485D516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498112559"/>
        <c:axId val="1498116399"/>
      </c:lineChart>
      <c:catAx>
        <c:axId val="1498112559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prstDash val="dash"/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498116399"/>
        <c:crosses val="autoZero"/>
        <c:auto val="1"/>
        <c:lblAlgn val="ctr"/>
        <c:lblOffset val="100"/>
        <c:noMultiLvlLbl val="0"/>
      </c:catAx>
      <c:valAx>
        <c:axId val="1498116399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prstDash val="dash"/>
              <a:round/>
            </a:ln>
            <a:effectLst/>
          </c:spPr>
        </c:majorGridlines>
        <c:numFmt formatCode="0.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498112559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60061393261859475"/>
          <c:y val="0.12280484411676991"/>
          <c:w val="0.38477124930061651"/>
          <c:h val="0.8168515039331100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4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 algn="l"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cs-CZ"/>
              <a:t>MZ CELKEM - HRUBÁ NEÚSPĚŠNOST (%) - SKUPINY TECHNOLOGICKÝCH</a:t>
            </a:r>
            <a:r>
              <a:rPr lang="cs-CZ" baseline="0"/>
              <a:t> SOŠ</a:t>
            </a:r>
          </a:p>
          <a:p>
            <a:pPr algn="l">
              <a:defRPr/>
            </a:pPr>
            <a:r>
              <a:rPr lang="cs-CZ" baseline="0"/>
              <a:t>(JARNÍ ZO, PRVOMATURANTI)</a:t>
            </a:r>
            <a:endParaRPr lang="cs-CZ"/>
          </a:p>
        </c:rich>
      </c:tx>
      <c:layout>
        <c:manualLayout>
          <c:xMode val="edge"/>
          <c:yMode val="edge"/>
          <c:x val="1.5707505015425189E-2"/>
          <c:y val="2.220444978172701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l"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title>
    <c:autoTitleDeleted val="0"/>
    <c:plotArea>
      <c:layout>
        <c:manualLayout>
          <c:layoutTarget val="inner"/>
          <c:xMode val="edge"/>
          <c:yMode val="edge"/>
          <c:x val="7.0929665373923464E-2"/>
          <c:y val="0.17210496685317739"/>
          <c:w val="0.51821744364064337"/>
          <c:h val="0.74627157565672975"/>
        </c:manualLayout>
      </c:layout>
      <c:barChart>
        <c:barDir val="col"/>
        <c:grouping val="clustered"/>
        <c:varyColors val="0"/>
        <c:ser>
          <c:idx val="5"/>
          <c:order val="0"/>
          <c:tx>
            <c:strRef>
              <c:f>'MZ-GRAFY-casti'!$B$3</c:f>
              <c:strCache>
                <c:ptCount val="1"/>
                <c:pt idx="0">
                  <c:v>CELKEM</c:v>
                </c:pt>
              </c:strCache>
            </c:strRef>
          </c:tx>
          <c:spPr>
            <a:solidFill>
              <a:schemeClr val="bg1">
                <a:lumMod val="85000"/>
                <a:alpha val="5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Base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'MZ-GRAFY-casti'!$P$3:$Y$3</c:f>
              <c:numCache>
                <c:formatCode>0.0</c:formatCode>
                <c:ptCount val="10"/>
                <c:pt idx="0">
                  <c:v>31.833806392720117</c:v>
                </c:pt>
                <c:pt idx="1">
                  <c:v>32.534408771904644</c:v>
                </c:pt>
                <c:pt idx="2">
                  <c:v>32.040958201778523</c:v>
                </c:pt>
                <c:pt idx="3">
                  <c:v>30.317764493893545</c:v>
                </c:pt>
                <c:pt idx="4">
                  <c:v>25.957324931977659</c:v>
                </c:pt>
                <c:pt idx="5">
                  <c:v>19.06306702589762</c:v>
                </c:pt>
                <c:pt idx="6">
                  <c:v>26.664441848823628</c:v>
                </c:pt>
                <c:pt idx="7">
                  <c:v>22.256176586949699</c:v>
                </c:pt>
                <c:pt idx="8">
                  <c:v>18.816710439496461</c:v>
                </c:pt>
                <c:pt idx="9">
                  <c:v>23.214329024277848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DF2-4E79-A3D9-ACB120B1F59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axId val="1498112559"/>
        <c:axId val="1498116399"/>
      </c:barChart>
      <c:lineChart>
        <c:grouping val="standard"/>
        <c:varyColors val="0"/>
        <c:ser>
          <c:idx val="0"/>
          <c:order val="1"/>
          <c:tx>
            <c:strRef>
              <c:f>'MZ-GRAFY-casti'!$B$16</c:f>
              <c:strCache>
                <c:ptCount val="1"/>
                <c:pt idx="0">
                  <c:v>Speciální a interdisciplinární obory</c:v>
                </c:pt>
              </c:strCache>
            </c:strRef>
          </c:tx>
          <c:spPr>
            <a:ln w="28575" cap="rnd">
              <a:solidFill>
                <a:schemeClr val="accent6"/>
              </a:solidFill>
              <a:prstDash val="solid"/>
              <a:round/>
            </a:ln>
            <a:effectLst/>
          </c:spPr>
          <c:marker>
            <c:symbol val="none"/>
          </c:marker>
          <c:cat>
            <c:numRef>
              <c:f>'MZ-GRAFY-casti'!$P$2:$Y$2</c:f>
              <c:numCache>
                <c:formatCode>General</c:formatCode>
                <c:ptCount val="10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  <c:pt idx="7">
                  <c:v>2023</c:v>
                </c:pt>
                <c:pt idx="8">
                  <c:v>2024</c:v>
                </c:pt>
                <c:pt idx="9">
                  <c:v>2025</c:v>
                </c:pt>
              </c:numCache>
            </c:numRef>
          </c:cat>
          <c:val>
            <c:numRef>
              <c:f>'MZ-GRAFY-casti'!$P$16:$Y$16</c:f>
              <c:numCache>
                <c:formatCode>0.0</c:formatCode>
                <c:ptCount val="10"/>
                <c:pt idx="0">
                  <c:v>48.795180722891565</c:v>
                </c:pt>
                <c:pt idx="1">
                  <c:v>61.621621621621628</c:v>
                </c:pt>
                <c:pt idx="2">
                  <c:v>57.466063348416284</c:v>
                </c:pt>
                <c:pt idx="3">
                  <c:v>56.016597510373444</c:v>
                </c:pt>
                <c:pt idx="4">
                  <c:v>41.628959276018101</c:v>
                </c:pt>
                <c:pt idx="5">
                  <c:v>36.186770428015564</c:v>
                </c:pt>
                <c:pt idx="6">
                  <c:v>45.634920634920633</c:v>
                </c:pt>
                <c:pt idx="7">
                  <c:v>33.183856502242151</c:v>
                </c:pt>
                <c:pt idx="8">
                  <c:v>31.517509727626457</c:v>
                </c:pt>
                <c:pt idx="9">
                  <c:v>38.114754098360656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4DF2-4E79-A3D9-ACB120B1F590}"/>
            </c:ext>
          </c:extLst>
        </c:ser>
        <c:ser>
          <c:idx val="1"/>
          <c:order val="2"/>
          <c:tx>
            <c:strRef>
              <c:f>'MZ-GRAFY-casti'!$B$17</c:f>
              <c:strCache>
                <c:ptCount val="1"/>
                <c:pt idx="0">
                  <c:v>Potravinářství a potravinářská chemie</c:v>
                </c:pt>
              </c:strCache>
            </c:strRef>
          </c:tx>
          <c:spPr>
            <a:ln w="28575" cap="rnd">
              <a:solidFill>
                <a:schemeClr val="tx2"/>
              </a:solidFill>
              <a:round/>
            </a:ln>
            <a:effectLst/>
          </c:spPr>
          <c:marker>
            <c:symbol val="none"/>
          </c:marker>
          <c:cat>
            <c:numRef>
              <c:f>'MZ-GRAFY-casti'!$P$2:$Y$2</c:f>
              <c:numCache>
                <c:formatCode>General</c:formatCode>
                <c:ptCount val="10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  <c:pt idx="7">
                  <c:v>2023</c:v>
                </c:pt>
                <c:pt idx="8">
                  <c:v>2024</c:v>
                </c:pt>
                <c:pt idx="9">
                  <c:v>2025</c:v>
                </c:pt>
              </c:numCache>
            </c:numRef>
          </c:cat>
          <c:val>
            <c:numRef>
              <c:f>'MZ-GRAFY-casti'!$P$17:$Y$17</c:f>
              <c:numCache>
                <c:formatCode>0.0</c:formatCode>
                <c:ptCount val="10"/>
                <c:pt idx="0">
                  <c:v>42.211055276381906</c:v>
                </c:pt>
                <c:pt idx="1">
                  <c:v>41.414141414141412</c:v>
                </c:pt>
                <c:pt idx="2">
                  <c:v>44.117647058823529</c:v>
                </c:pt>
                <c:pt idx="3">
                  <c:v>35.714285714285715</c:v>
                </c:pt>
                <c:pt idx="4">
                  <c:v>33.333333333333329</c:v>
                </c:pt>
                <c:pt idx="5">
                  <c:v>25.773195876288657</c:v>
                </c:pt>
                <c:pt idx="6">
                  <c:v>36.263736263736263</c:v>
                </c:pt>
                <c:pt idx="7">
                  <c:v>25.252525252525253</c:v>
                </c:pt>
                <c:pt idx="8">
                  <c:v>30.985915492957744</c:v>
                </c:pt>
                <c:pt idx="9">
                  <c:v>34.684684684684683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4DF2-4E79-A3D9-ACB120B1F590}"/>
            </c:ext>
          </c:extLst>
        </c:ser>
        <c:ser>
          <c:idx val="2"/>
          <c:order val="3"/>
          <c:tx>
            <c:strRef>
              <c:f>'MZ-GRAFY-casti'!$B$18</c:f>
              <c:strCache>
                <c:ptCount val="1"/>
                <c:pt idx="0">
                  <c:v>Polygrafie, zpracování papíru, filmu a fotografie</c:v>
                </c:pt>
              </c:strCache>
            </c:strRef>
          </c:tx>
          <c:spPr>
            <a:ln w="28575" cap="rnd">
              <a:solidFill>
                <a:srgbClr val="FF0000"/>
              </a:solidFill>
              <a:round/>
            </a:ln>
            <a:effectLst/>
          </c:spPr>
          <c:marker>
            <c:symbol val="none"/>
          </c:marker>
          <c:cat>
            <c:numRef>
              <c:f>'MZ-GRAFY-casti'!$P$2:$Y$2</c:f>
              <c:numCache>
                <c:formatCode>General</c:formatCode>
                <c:ptCount val="10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  <c:pt idx="7">
                  <c:v>2023</c:v>
                </c:pt>
                <c:pt idx="8">
                  <c:v>2024</c:v>
                </c:pt>
                <c:pt idx="9">
                  <c:v>2025</c:v>
                </c:pt>
              </c:numCache>
            </c:numRef>
          </c:cat>
          <c:val>
            <c:numRef>
              <c:f>'MZ-GRAFY-casti'!$P$18:$Y$18</c:f>
              <c:numCache>
                <c:formatCode>0.0</c:formatCode>
                <c:ptCount val="10"/>
                <c:pt idx="0">
                  <c:v>38.922155688622759</c:v>
                </c:pt>
                <c:pt idx="1">
                  <c:v>50.310559006211179</c:v>
                </c:pt>
                <c:pt idx="2">
                  <c:v>45.731707317073173</c:v>
                </c:pt>
                <c:pt idx="3">
                  <c:v>37.414965986394563</c:v>
                </c:pt>
                <c:pt idx="4">
                  <c:v>31.067961165048541</c:v>
                </c:pt>
                <c:pt idx="5">
                  <c:v>27.513227513227513</c:v>
                </c:pt>
                <c:pt idx="6">
                  <c:v>29.585798816568047</c:v>
                </c:pt>
                <c:pt idx="7">
                  <c:v>28.387096774193548</c:v>
                </c:pt>
                <c:pt idx="8">
                  <c:v>26.627218934911244</c:v>
                </c:pt>
                <c:pt idx="9">
                  <c:v>35.74660633484163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4DF2-4E79-A3D9-ACB120B1F590}"/>
            </c:ext>
          </c:extLst>
        </c:ser>
        <c:ser>
          <c:idx val="3"/>
          <c:order val="4"/>
          <c:tx>
            <c:strRef>
              <c:f>'MZ-GRAFY-casti'!$B$19</c:f>
              <c:strCache>
                <c:ptCount val="1"/>
                <c:pt idx="0">
                  <c:v>Zpracování dřeva a výroba hudebních nástrojů</c:v>
                </c:pt>
              </c:strCache>
            </c:strRef>
          </c:tx>
          <c:spPr>
            <a:ln w="28575" cap="rnd">
              <a:solidFill>
                <a:srgbClr val="92D050"/>
              </a:solidFill>
              <a:round/>
            </a:ln>
            <a:effectLst/>
          </c:spPr>
          <c:marker>
            <c:symbol val="none"/>
          </c:marker>
          <c:cat>
            <c:numRef>
              <c:f>'MZ-GRAFY-casti'!$P$2:$Y$2</c:f>
              <c:numCache>
                <c:formatCode>General</c:formatCode>
                <c:ptCount val="10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  <c:pt idx="7">
                  <c:v>2023</c:v>
                </c:pt>
                <c:pt idx="8">
                  <c:v>2024</c:v>
                </c:pt>
                <c:pt idx="9">
                  <c:v>2025</c:v>
                </c:pt>
              </c:numCache>
            </c:numRef>
          </c:cat>
          <c:val>
            <c:numRef>
              <c:f>'MZ-GRAFY-casti'!$P$19:$Y$19</c:f>
              <c:numCache>
                <c:formatCode>0.0</c:formatCode>
                <c:ptCount val="10"/>
                <c:pt idx="0">
                  <c:v>50.892857142857139</c:v>
                </c:pt>
                <c:pt idx="1">
                  <c:v>53.508771929824562</c:v>
                </c:pt>
                <c:pt idx="2">
                  <c:v>44.186046511627907</c:v>
                </c:pt>
                <c:pt idx="3">
                  <c:v>43.925233644859816</c:v>
                </c:pt>
                <c:pt idx="4">
                  <c:v>40.259740259740262</c:v>
                </c:pt>
                <c:pt idx="5">
                  <c:v>37.931034482758619</c:v>
                </c:pt>
                <c:pt idx="6">
                  <c:v>36.697247706422019</c:v>
                </c:pt>
                <c:pt idx="7">
                  <c:v>26.05042016806723</c:v>
                </c:pt>
                <c:pt idx="8">
                  <c:v>27.142857142857142</c:v>
                </c:pt>
                <c:pt idx="9">
                  <c:v>33.51063829787234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4-4DF2-4E79-A3D9-ACB120B1F590}"/>
            </c:ext>
          </c:extLst>
        </c:ser>
        <c:ser>
          <c:idx val="4"/>
          <c:order val="5"/>
          <c:tx>
            <c:strRef>
              <c:f>'MZ-GRAFY-casti'!$B$20</c:f>
              <c:strCache>
                <c:ptCount val="1"/>
                <c:pt idx="0">
                  <c:v>Textilní výroba a oděvnictví</c:v>
                </c:pt>
              </c:strCache>
            </c:strRef>
          </c:tx>
          <c:spPr>
            <a:ln w="28575" cap="rnd">
              <a:solidFill>
                <a:srgbClr val="00B0F0"/>
              </a:solidFill>
              <a:round/>
            </a:ln>
            <a:effectLst/>
          </c:spPr>
          <c:marker>
            <c:symbol val="none"/>
          </c:marker>
          <c:cat>
            <c:numRef>
              <c:f>'MZ-GRAFY-casti'!$P$2:$Y$2</c:f>
              <c:numCache>
                <c:formatCode>General</c:formatCode>
                <c:ptCount val="10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  <c:pt idx="7">
                  <c:v>2023</c:v>
                </c:pt>
                <c:pt idx="8">
                  <c:v>2024</c:v>
                </c:pt>
                <c:pt idx="9">
                  <c:v>2025</c:v>
                </c:pt>
              </c:numCache>
            </c:numRef>
          </c:cat>
          <c:val>
            <c:numRef>
              <c:f>'MZ-GRAFY-casti'!$P$20:$Y$20</c:f>
              <c:numCache>
                <c:formatCode>0.0</c:formatCode>
                <c:ptCount val="10"/>
                <c:pt idx="0">
                  <c:v>59.574468085106382</c:v>
                </c:pt>
                <c:pt idx="1">
                  <c:v>56.17977528089888</c:v>
                </c:pt>
                <c:pt idx="2">
                  <c:v>48.148148148148145</c:v>
                </c:pt>
                <c:pt idx="3">
                  <c:v>42.857142857142854</c:v>
                </c:pt>
                <c:pt idx="4">
                  <c:v>49.438202247191008</c:v>
                </c:pt>
                <c:pt idx="5">
                  <c:v>36.144578313253014</c:v>
                </c:pt>
                <c:pt idx="6">
                  <c:v>37.5</c:v>
                </c:pt>
                <c:pt idx="7">
                  <c:v>27.500000000000004</c:v>
                </c:pt>
                <c:pt idx="8">
                  <c:v>27.659574468085108</c:v>
                </c:pt>
                <c:pt idx="9">
                  <c:v>30.630630630630627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5-4DF2-4E79-A3D9-ACB120B1F59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498112559"/>
        <c:axId val="1498116399"/>
      </c:lineChart>
      <c:catAx>
        <c:axId val="1498112559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prstDash val="dash"/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498116399"/>
        <c:crosses val="autoZero"/>
        <c:auto val="1"/>
        <c:lblAlgn val="ctr"/>
        <c:lblOffset val="100"/>
        <c:noMultiLvlLbl val="0"/>
      </c:catAx>
      <c:valAx>
        <c:axId val="1498116399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prstDash val="dash"/>
              <a:round/>
            </a:ln>
            <a:effectLst/>
          </c:spPr>
        </c:majorGridlines>
        <c:numFmt formatCode="0.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498112559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60135696769056435"/>
          <c:y val="0.12280484411676991"/>
          <c:w val="0.3969609941984254"/>
          <c:h val="0.87719515588323005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4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 algn="l">
              <a:defRPr sz="1200" b="1" i="0" u="none" strike="noStrike" kern="1200" spc="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r>
              <a:rPr lang="cs-CZ" sz="1200" b="1" i="0" u="none" strike="noStrike" baseline="0">
                <a:effectLst/>
              </a:rPr>
              <a:t>MZ 2025 </a:t>
            </a:r>
            <a:r>
              <a:rPr lang="cs-CZ" sz="1200" b="1"/>
              <a:t>- </a:t>
            </a:r>
            <a:r>
              <a:rPr lang="cs-CZ" sz="1200" b="1" u="sng"/>
              <a:t>ČISTÁ NEÚSPĚŠNOST </a:t>
            </a:r>
            <a:r>
              <a:rPr lang="cs-CZ" sz="1200" b="1"/>
              <a:t>(%)</a:t>
            </a:r>
          </a:p>
          <a:p>
            <a:pPr algn="l">
              <a:defRPr sz="1200" b="1"/>
            </a:pPr>
            <a:r>
              <a:rPr lang="cs-CZ" sz="1200" b="1"/>
              <a:t>(JARNÍ ZO, PRVOMATURANTI)</a:t>
            </a:r>
          </a:p>
        </c:rich>
      </c:tx>
      <c:layout>
        <c:manualLayout>
          <c:xMode val="edge"/>
          <c:yMode val="edge"/>
          <c:x val="1.6388724758946045E-2"/>
          <c:y val="7.5503165911499262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l">
            <a:defRPr sz="1200" b="1" i="0" u="none" strike="noStrike" kern="1200" spc="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cs-CZ"/>
        </a:p>
      </c:txPr>
    </c:title>
    <c:autoTitleDeleted val="0"/>
    <c:plotArea>
      <c:layout>
        <c:manualLayout>
          <c:layoutTarget val="inner"/>
          <c:xMode val="edge"/>
          <c:yMode val="edge"/>
          <c:x val="8.6089415525399809E-2"/>
          <c:y val="0.19386942675159233"/>
          <c:w val="0.88313856133192414"/>
          <c:h val="0.46536026159997007"/>
        </c:manualLayout>
      </c:layout>
      <c:lineChart>
        <c:grouping val="standard"/>
        <c:varyColors val="0"/>
        <c:ser>
          <c:idx val="2"/>
          <c:order val="0"/>
          <c:tx>
            <c:strRef>
              <c:f>'CASTI MZ - GRAFY'!$DG$51</c:f>
              <c:strCache>
                <c:ptCount val="1"/>
                <c:pt idx="0">
                  <c:v>společná část</c:v>
                </c:pt>
              </c:strCache>
            </c:strRef>
          </c:tx>
          <c:spPr>
            <a:ln w="19050" cap="rnd">
              <a:solidFill>
                <a:srgbClr val="C0000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C00000"/>
              </a:solidFill>
              <a:ln w="9525">
                <a:solidFill>
                  <a:srgbClr val="C00000"/>
                </a:solidFill>
              </a:ln>
              <a:effectLst/>
            </c:spPr>
          </c:marker>
          <c:dLbls>
            <c:dLbl>
              <c:idx val="1"/>
              <c:layout>
                <c:manualLayout>
                  <c:x val="-3.1050619691883136E-2"/>
                  <c:y val="2.1353520456437475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0522-43BB-A6C0-44572DC95B55}"/>
                </c:ext>
              </c:extLst>
            </c:dLbl>
            <c:dLbl>
              <c:idx val="2"/>
              <c:layout>
                <c:manualLayout>
                  <c:x val="-3.1050619691883136E-2"/>
                  <c:y val="2.1353520456437475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0522-43BB-A6C0-44572DC95B55}"/>
                </c:ext>
              </c:extLst>
            </c:dLbl>
            <c:dLbl>
              <c:idx val="3"/>
              <c:layout>
                <c:manualLayout>
                  <c:x val="-3.1050619691883174E-2"/>
                  <c:y val="1.8072139734109857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0522-43BB-A6C0-44572DC95B55}"/>
                </c:ext>
              </c:extLst>
            </c:dLbl>
            <c:dLbl>
              <c:idx val="4"/>
              <c:layout>
                <c:manualLayout>
                  <c:x val="-3.1050619691883136E-2"/>
                  <c:y val="2.7916281901092466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0522-43BB-A6C0-44572DC95B55}"/>
                </c:ext>
              </c:extLst>
            </c:dLbl>
            <c:dLbl>
              <c:idx val="5"/>
              <c:layout>
                <c:manualLayout>
                  <c:x val="-3.1050619691883174E-2"/>
                  <c:y val="2.7916281901092466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0522-43BB-A6C0-44572DC95B55}"/>
                </c:ext>
              </c:extLst>
            </c:dLbl>
            <c:dLbl>
              <c:idx val="6"/>
              <c:layout>
                <c:manualLayout>
                  <c:x val="-3.6042357018514465E-2"/>
                  <c:y val="2.7916281901092466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0522-43BB-A6C0-44572DC95B5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rgbClr val="C00000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'CASTI MZ - GRAFY'!$DF$52:$DF$68</c:f>
              <c:strCache>
                <c:ptCount val="17"/>
                <c:pt idx="0">
                  <c:v>CELKEM</c:v>
                </c:pt>
                <c:pt idx="1">
                  <c:v>GYMNÁZIUM 6LETÉ</c:v>
                </c:pt>
                <c:pt idx="2">
                  <c:v>GYMNÁZIUM 8LETÉ</c:v>
                </c:pt>
                <c:pt idx="3">
                  <c:v>GYMNÁZIUM 4LETÉ</c:v>
                </c:pt>
                <c:pt idx="4">
                  <c:v>LYCEUM</c:v>
                </c:pt>
                <c:pt idx="5">
                  <c:v>SOŠ EKONOMICKÉ</c:v>
                </c:pt>
                <c:pt idx="6">
                  <c:v>SOŠ TECHNICKÉ</c:v>
                </c:pt>
                <c:pt idx="7">
                  <c:v>SOŠ UMĚLECKÉ</c:v>
                </c:pt>
                <c:pt idx="8">
                  <c:v>SOŠ PEDAG. A HUMANITNÍ</c:v>
                </c:pt>
                <c:pt idx="9">
                  <c:v>SOŠ HOTELOVÉ A PODNIKAT.</c:v>
                </c:pt>
                <c:pt idx="10">
                  <c:v>SOŠ TECHNOLOGICKÉ</c:v>
                </c:pt>
                <c:pt idx="11">
                  <c:v>SOŠ ZDRAVOTNICKÉ</c:v>
                </c:pt>
                <c:pt idx="12">
                  <c:v>SOŠ ZEMĚDĚLSKÉ</c:v>
                </c:pt>
                <c:pt idx="13">
                  <c:v>SOU TECHNICKÉ</c:v>
                </c:pt>
                <c:pt idx="14">
                  <c:v>SOU OSTATNÍ</c:v>
                </c:pt>
                <c:pt idx="15">
                  <c:v>NÁSTAVBY TECHNICKÉ</c:v>
                </c:pt>
                <c:pt idx="16">
                  <c:v>NÁSTAVBY OSTATNÍ</c:v>
                </c:pt>
              </c:strCache>
            </c:strRef>
          </c:cat>
          <c:val>
            <c:numRef>
              <c:f>'CASTI MZ - GRAFY'!$DG$52:$DG$68</c:f>
              <c:numCache>
                <c:formatCode>0.0</c:formatCode>
                <c:ptCount val="17"/>
                <c:pt idx="0">
                  <c:v>12.260987766198459</c:v>
                </c:pt>
                <c:pt idx="1">
                  <c:v>0.54844606946983543</c:v>
                </c:pt>
                <c:pt idx="2">
                  <c:v>1.4046328240512569</c:v>
                </c:pt>
                <c:pt idx="3">
                  <c:v>2.7831765529036772</c:v>
                </c:pt>
                <c:pt idx="4">
                  <c:v>6.453789071284012</c:v>
                </c:pt>
                <c:pt idx="5">
                  <c:v>9.8427608740044921</c:v>
                </c:pt>
                <c:pt idx="6">
                  <c:v>10.90375899760064</c:v>
                </c:pt>
                <c:pt idx="7">
                  <c:v>13.498162378884063</c:v>
                </c:pt>
                <c:pt idx="8">
                  <c:v>16.218706803870372</c:v>
                </c:pt>
                <c:pt idx="9">
                  <c:v>16.927182615325961</c:v>
                </c:pt>
                <c:pt idx="10">
                  <c:v>17.82178217821782</c:v>
                </c:pt>
                <c:pt idx="11">
                  <c:v>18.619460010188487</c:v>
                </c:pt>
                <c:pt idx="12">
                  <c:v>20.501474926253689</c:v>
                </c:pt>
                <c:pt idx="13">
                  <c:v>23.140732265446225</c:v>
                </c:pt>
                <c:pt idx="14">
                  <c:v>25.125628140703515</c:v>
                </c:pt>
                <c:pt idx="15">
                  <c:v>32.048458149779734</c:v>
                </c:pt>
                <c:pt idx="16">
                  <c:v>37.945093775482469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6-0522-43BB-A6C0-44572DC95B55}"/>
            </c:ext>
          </c:extLst>
        </c:ser>
        <c:ser>
          <c:idx val="3"/>
          <c:order val="1"/>
          <c:tx>
            <c:strRef>
              <c:f>'CASTI MZ - GRAFY'!$DH$51</c:f>
              <c:strCache>
                <c:ptCount val="1"/>
                <c:pt idx="0">
                  <c:v>profilová část</c:v>
                </c:pt>
              </c:strCache>
            </c:strRef>
          </c:tx>
          <c:spPr>
            <a:ln w="19050" cap="rnd">
              <a:solidFill>
                <a:schemeClr val="tx2">
                  <a:lumMod val="75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tx2">
                  <a:lumMod val="75000"/>
                </a:schemeClr>
              </a:solidFill>
              <a:ln w="9525">
                <a:noFill/>
              </a:ln>
              <a:effectLst/>
            </c:spPr>
          </c:marker>
          <c:dLbls>
            <c:dLbl>
              <c:idx val="1"/>
              <c:layout>
                <c:manualLayout>
                  <c:x val="-3.1050619691883136E-2"/>
                  <c:y val="-3.447904334574745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0522-43BB-A6C0-44572DC95B55}"/>
                </c:ext>
              </c:extLst>
            </c:dLbl>
            <c:dLbl>
              <c:idx val="2"/>
              <c:layout>
                <c:manualLayout>
                  <c:x val="-3.1050619691883136E-2"/>
                  <c:y val="-2.4634901178764972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0522-43BB-A6C0-44572DC95B55}"/>
                </c:ext>
              </c:extLst>
            </c:dLbl>
            <c:dLbl>
              <c:idx val="3"/>
              <c:layout>
                <c:manualLayout>
                  <c:x val="-3.1050619691883174E-2"/>
                  <c:y val="-3.447904334574745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0522-43BB-A6C0-44572DC95B55}"/>
                </c:ext>
              </c:extLst>
            </c:dLbl>
            <c:dLbl>
              <c:idx val="4"/>
              <c:layout>
                <c:manualLayout>
                  <c:x val="-3.3239978168475792E-2"/>
                  <c:y val="-3.1197662623419962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0522-43BB-A6C0-44572DC95B55}"/>
                </c:ext>
              </c:extLst>
            </c:dLbl>
            <c:dLbl>
              <c:idx val="5"/>
              <c:layout>
                <c:manualLayout>
                  <c:x val="-3.604235701851443E-2"/>
                  <c:y val="-3.4479043345747522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0522-43BB-A6C0-44572DC95B55}"/>
                </c:ext>
              </c:extLst>
            </c:dLbl>
            <c:dLbl>
              <c:idx val="6"/>
              <c:layout>
                <c:manualLayout>
                  <c:x val="-3.6042357018514465E-2"/>
                  <c:y val="-3.1197662623419962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C-0522-43BB-A6C0-44572DC95B5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tx2">
                        <a:lumMod val="7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'CASTI MZ - GRAFY'!$DF$52:$DF$68</c:f>
              <c:strCache>
                <c:ptCount val="17"/>
                <c:pt idx="0">
                  <c:v>CELKEM</c:v>
                </c:pt>
                <c:pt idx="1">
                  <c:v>GYMNÁZIUM 6LETÉ</c:v>
                </c:pt>
                <c:pt idx="2">
                  <c:v>GYMNÁZIUM 8LETÉ</c:v>
                </c:pt>
                <c:pt idx="3">
                  <c:v>GYMNÁZIUM 4LETÉ</c:v>
                </c:pt>
                <c:pt idx="4">
                  <c:v>LYCEUM</c:v>
                </c:pt>
                <c:pt idx="5">
                  <c:v>SOŠ EKONOMICKÉ</c:v>
                </c:pt>
                <c:pt idx="6">
                  <c:v>SOŠ TECHNICKÉ</c:v>
                </c:pt>
                <c:pt idx="7">
                  <c:v>SOŠ UMĚLECKÉ</c:v>
                </c:pt>
                <c:pt idx="8">
                  <c:v>SOŠ PEDAG. A HUMANITNÍ</c:v>
                </c:pt>
                <c:pt idx="9">
                  <c:v>SOŠ HOTELOVÉ A PODNIKAT.</c:v>
                </c:pt>
                <c:pt idx="10">
                  <c:v>SOŠ TECHNOLOGICKÉ</c:v>
                </c:pt>
                <c:pt idx="11">
                  <c:v>SOŠ ZDRAVOTNICKÉ</c:v>
                </c:pt>
                <c:pt idx="12">
                  <c:v>SOŠ ZEMĚDĚLSKÉ</c:v>
                </c:pt>
                <c:pt idx="13">
                  <c:v>SOU TECHNICKÉ</c:v>
                </c:pt>
                <c:pt idx="14">
                  <c:v>SOU OSTATNÍ</c:v>
                </c:pt>
                <c:pt idx="15">
                  <c:v>NÁSTAVBY TECHNICKÉ</c:v>
                </c:pt>
                <c:pt idx="16">
                  <c:v>NÁSTAVBY OSTATNÍ</c:v>
                </c:pt>
              </c:strCache>
            </c:strRef>
          </c:cat>
          <c:val>
            <c:numRef>
              <c:f>'CASTI MZ - GRAFY'!$DH$52:$DH$68</c:f>
              <c:numCache>
                <c:formatCode>0.0</c:formatCode>
                <c:ptCount val="17"/>
                <c:pt idx="0">
                  <c:v>10.693832879431902</c:v>
                </c:pt>
                <c:pt idx="1">
                  <c:v>3.2833020637898689</c:v>
                </c:pt>
                <c:pt idx="2">
                  <c:v>3.3674602195633403</c:v>
                </c:pt>
                <c:pt idx="3">
                  <c:v>5.6796078736481759</c:v>
                </c:pt>
                <c:pt idx="4">
                  <c:v>7.5293056807935077</c:v>
                </c:pt>
                <c:pt idx="5">
                  <c:v>11.481103166496425</c:v>
                </c:pt>
                <c:pt idx="6">
                  <c:v>15.319299486998053</c:v>
                </c:pt>
                <c:pt idx="7">
                  <c:v>11.111111111111111</c:v>
                </c:pt>
                <c:pt idx="8">
                  <c:v>10.349322210636078</c:v>
                </c:pt>
                <c:pt idx="9">
                  <c:v>13.478426880488737</c:v>
                </c:pt>
                <c:pt idx="10">
                  <c:v>16.984826235927557</c:v>
                </c:pt>
                <c:pt idx="11">
                  <c:v>13.203786746387644</c:v>
                </c:pt>
                <c:pt idx="12">
                  <c:v>13.775322283609576</c:v>
                </c:pt>
                <c:pt idx="13">
                  <c:v>15.676756139348944</c:v>
                </c:pt>
                <c:pt idx="14">
                  <c:v>13.05</c:v>
                </c:pt>
                <c:pt idx="15">
                  <c:v>17.214912280701753</c:v>
                </c:pt>
                <c:pt idx="16">
                  <c:v>17.500683620453923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D-0522-43BB-A6C0-44572DC95B5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951121696"/>
        <c:axId val="1951119616"/>
      </c:lineChart>
      <c:catAx>
        <c:axId val="1951121696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bg1">
                  <a:lumMod val="9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951119616"/>
        <c:crosses val="autoZero"/>
        <c:auto val="1"/>
        <c:lblAlgn val="ctr"/>
        <c:lblOffset val="300"/>
        <c:noMultiLvlLbl val="0"/>
      </c:catAx>
      <c:valAx>
        <c:axId val="195111961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prstDash val="dash"/>
              <a:round/>
            </a:ln>
            <a:effectLst/>
          </c:spPr>
        </c:majorGridlines>
        <c:numFmt formatCode="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95112169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73833956240676557"/>
          <c:y val="7.2077312128920504E-2"/>
          <c:w val="0.24670768861408798"/>
          <c:h val="0.10474373966817231"/>
        </c:manualLayout>
      </c:layout>
      <c:overlay val="0"/>
      <c:spPr>
        <a:solidFill>
          <a:schemeClr val="bg1">
            <a:alpha val="50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ysClr val="windowText" lastClr="000000"/>
          </a:solidFill>
        </a:defRPr>
      </a:pPr>
      <a:endParaRPr lang="cs-CZ"/>
    </a:p>
  </c:txPr>
  <c:externalData r:id="rId4">
    <c:autoUpdate val="0"/>
  </c:externalData>
  <c:userShapes r:id="rId5"/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100" b="1" i="0" u="none" strike="noStrike" kern="1200" spc="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r>
              <a:rPr lang="cs-CZ" sz="1100" b="1"/>
              <a:t>SPOLEČNÁ ČÁST MZ - </a:t>
            </a:r>
            <a:r>
              <a:rPr lang="cs-CZ" sz="1100" b="1" u="sng"/>
              <a:t>ČISTÁ NEÚSPĚŠNOST </a:t>
            </a:r>
            <a:r>
              <a:rPr lang="cs-CZ" sz="1100" b="1"/>
              <a:t>(%)</a:t>
            </a:r>
          </a:p>
          <a:p>
            <a:pPr>
              <a:defRPr sz="1100" b="1"/>
            </a:pPr>
            <a:r>
              <a:rPr lang="cs-CZ" sz="1100" b="1"/>
              <a:t>(JARNÍ ZO, PRVOMATURANTI)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1" i="0" u="none" strike="noStrike" kern="1200" spc="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cs-CZ"/>
        </a:p>
      </c:txPr>
    </c:title>
    <c:autoTitleDeleted val="0"/>
    <c:plotArea>
      <c:layout>
        <c:manualLayout>
          <c:layoutTarget val="inner"/>
          <c:xMode val="edge"/>
          <c:yMode val="edge"/>
          <c:x val="8.6089415525399809E-2"/>
          <c:y val="0.15723116406733609"/>
          <c:w val="0.88313856133192414"/>
          <c:h val="0.69233670502094413"/>
        </c:manualLayout>
      </c:layout>
      <c:barChart>
        <c:barDir val="col"/>
        <c:grouping val="clustered"/>
        <c:varyColors val="0"/>
        <c:ser>
          <c:idx val="1"/>
          <c:order val="0"/>
          <c:tx>
            <c:strRef>
              <c:f>'CASTI MZ - GRAFY'!$F$85</c:f>
              <c:strCache>
                <c:ptCount val="1"/>
                <c:pt idx="0">
                  <c:v>CELKEM</c:v>
                </c:pt>
              </c:strCache>
            </c:strRef>
          </c:tx>
          <c:spPr>
            <a:solidFill>
              <a:schemeClr val="bg1">
                <a:lumMod val="75000"/>
                <a:alpha val="5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Base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'CASTI MZ - GRAFY'!$BL$4:$BX$4</c:f>
              <c:numCache>
                <c:formatCode>General</c:formatCode>
                <c:ptCount val="13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  <c:pt idx="9">
                  <c:v>2022</c:v>
                </c:pt>
                <c:pt idx="10">
                  <c:v>2023</c:v>
                </c:pt>
                <c:pt idx="11">
                  <c:v>2024</c:v>
                </c:pt>
                <c:pt idx="12">
                  <c:v>2025</c:v>
                </c:pt>
              </c:numCache>
            </c:numRef>
          </c:cat>
          <c:val>
            <c:numRef>
              <c:f>'CASTI MZ - GRAFY'!$BL$85:$BX$85</c:f>
              <c:numCache>
                <c:formatCode>0.0</c:formatCode>
                <c:ptCount val="13"/>
                <c:pt idx="0">
                  <c:v>15.845959595959597</c:v>
                </c:pt>
                <c:pt idx="1">
                  <c:v>18.097531956878164</c:v>
                </c:pt>
                <c:pt idx="2">
                  <c:v>20.29541080565161</c:v>
                </c:pt>
                <c:pt idx="3">
                  <c:v>20.141627234490013</c:v>
                </c:pt>
                <c:pt idx="4">
                  <c:v>21.364745449749407</c:v>
                </c:pt>
                <c:pt idx="5">
                  <c:v>21.728143869782095</c:v>
                </c:pt>
                <c:pt idx="6">
                  <c:v>20.325868849827433</c:v>
                </c:pt>
                <c:pt idx="7">
                  <c:v>21.067663551401868</c:v>
                </c:pt>
                <c:pt idx="8">
                  <c:v>11.227732586955888</c:v>
                </c:pt>
                <c:pt idx="9">
                  <c:v>13.664919861481414</c:v>
                </c:pt>
                <c:pt idx="10">
                  <c:v>9.2258216793532792</c:v>
                </c:pt>
                <c:pt idx="11">
                  <c:v>5.9746941045606228</c:v>
                </c:pt>
                <c:pt idx="12">
                  <c:v>12.260987766198459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366-4F12-99B2-AAD6272A127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0"/>
        <c:axId val="1951121696"/>
        <c:axId val="1951119616"/>
      </c:barChart>
      <c:lineChart>
        <c:grouping val="standard"/>
        <c:varyColors val="0"/>
        <c:ser>
          <c:idx val="5"/>
          <c:order val="5"/>
          <c:tx>
            <c:strRef>
              <c:f>'CASTI MZ - GRAFY'!$F$90</c:f>
              <c:strCache>
                <c:ptCount val="1"/>
                <c:pt idx="0">
                  <c:v>SOŠ TECHNICKÉ</c:v>
                </c:pt>
              </c:strCache>
            </c:strRef>
          </c:tx>
          <c:spPr>
            <a:ln w="28575" cap="rnd">
              <a:solidFill>
                <a:schemeClr val="tx2">
                  <a:lumMod val="60000"/>
                  <a:lumOff val="40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tx2">
                  <a:lumMod val="60000"/>
                  <a:lumOff val="40000"/>
                </a:schemeClr>
              </a:solidFill>
              <a:ln w="9525">
                <a:solidFill>
                  <a:schemeClr val="tx2">
                    <a:lumMod val="60000"/>
                    <a:lumOff val="40000"/>
                  </a:schemeClr>
                </a:solidFill>
              </a:ln>
              <a:effectLst/>
            </c:spPr>
          </c:marker>
          <c:dLbls>
            <c:dLbl>
              <c:idx val="11"/>
              <c:layout>
                <c:manualLayout>
                  <c:x val="-4.0091646744521529E-2"/>
                  <c:y val="-3.271881733716599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A366-4F12-99B2-AAD6272A127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'CASTI MZ - GRAFY'!$BL$4:$BX$4</c:f>
              <c:numCache>
                <c:formatCode>General</c:formatCode>
                <c:ptCount val="13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  <c:pt idx="9">
                  <c:v>2022</c:v>
                </c:pt>
                <c:pt idx="10">
                  <c:v>2023</c:v>
                </c:pt>
                <c:pt idx="11">
                  <c:v>2024</c:v>
                </c:pt>
                <c:pt idx="12">
                  <c:v>2025</c:v>
                </c:pt>
              </c:numCache>
            </c:numRef>
          </c:cat>
          <c:val>
            <c:numRef>
              <c:f>'CASTI MZ - GRAFY'!$BL$90:$BX$90</c:f>
              <c:numCache>
                <c:formatCode>0.0</c:formatCode>
                <c:ptCount val="13"/>
                <c:pt idx="0">
                  <c:v>13.687236882636821</c:v>
                </c:pt>
                <c:pt idx="1">
                  <c:v>15.396449704142013</c:v>
                </c:pt>
                <c:pt idx="2">
                  <c:v>19.638178415470993</c:v>
                </c:pt>
                <c:pt idx="3">
                  <c:v>19.000391491582931</c:v>
                </c:pt>
                <c:pt idx="4">
                  <c:v>21.13689959041827</c:v>
                </c:pt>
                <c:pt idx="5">
                  <c:v>20.916048792154989</c:v>
                </c:pt>
                <c:pt idx="6">
                  <c:v>20.458553791887123</c:v>
                </c:pt>
                <c:pt idx="7">
                  <c:v>18.748672190354789</c:v>
                </c:pt>
                <c:pt idx="8">
                  <c:v>8.863099517305125</c:v>
                </c:pt>
                <c:pt idx="9">
                  <c:v>10.604580484098557</c:v>
                </c:pt>
                <c:pt idx="10">
                  <c:v>7.2426937738246506</c:v>
                </c:pt>
                <c:pt idx="11">
                  <c:v>3.5311284046692606</c:v>
                </c:pt>
                <c:pt idx="12">
                  <c:v>10.90375899760064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A366-4F12-99B2-AAD6272A1270}"/>
            </c:ext>
          </c:extLst>
        </c:ser>
        <c:ser>
          <c:idx val="9"/>
          <c:order val="9"/>
          <c:tx>
            <c:strRef>
              <c:f>'CASTI MZ - GRAFY'!$F$94</c:f>
              <c:strCache>
                <c:ptCount val="1"/>
                <c:pt idx="0">
                  <c:v>SOŠ TECHNOLOGICKÉ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3"/>
              </a:solidFill>
              <a:ln w="9525">
                <a:solidFill>
                  <a:schemeClr val="accent3"/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accent3">
                        <a:lumMod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'CASTI MZ - GRAFY'!$BL$4:$BX$4</c:f>
              <c:numCache>
                <c:formatCode>General</c:formatCode>
                <c:ptCount val="13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  <c:pt idx="9">
                  <c:v>2022</c:v>
                </c:pt>
                <c:pt idx="10">
                  <c:v>2023</c:v>
                </c:pt>
                <c:pt idx="11">
                  <c:v>2024</c:v>
                </c:pt>
                <c:pt idx="12">
                  <c:v>2025</c:v>
                </c:pt>
              </c:numCache>
            </c:numRef>
          </c:cat>
          <c:val>
            <c:numRef>
              <c:f>'CASTI MZ - GRAFY'!$BL$94:$BX$94</c:f>
              <c:numCache>
                <c:formatCode>0.0</c:formatCode>
                <c:ptCount val="13"/>
                <c:pt idx="0">
                  <c:v>23.050458715596331</c:v>
                </c:pt>
                <c:pt idx="1">
                  <c:v>22.285353535353536</c:v>
                </c:pt>
                <c:pt idx="2">
                  <c:v>28.131147540983608</c:v>
                </c:pt>
                <c:pt idx="3">
                  <c:v>30.763528539659006</c:v>
                </c:pt>
                <c:pt idx="4">
                  <c:v>34.232209737827716</c:v>
                </c:pt>
                <c:pt idx="5">
                  <c:v>31.375259156876297</c:v>
                </c:pt>
                <c:pt idx="6">
                  <c:v>30.685131195335273</c:v>
                </c:pt>
                <c:pt idx="7">
                  <c:v>30.819477434679339</c:v>
                </c:pt>
                <c:pt idx="8">
                  <c:v>18.005865102639294</c:v>
                </c:pt>
                <c:pt idx="9">
                  <c:v>18.896639188332276</c:v>
                </c:pt>
                <c:pt idx="10">
                  <c:v>12.062726176115802</c:v>
                </c:pt>
                <c:pt idx="11">
                  <c:v>9.4968908988128895</c:v>
                </c:pt>
                <c:pt idx="12">
                  <c:v>17.82178217821782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A366-4F12-99B2-AAD6272A127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951121696"/>
        <c:axId val="1951119616"/>
        <c:extLst>
          <c:ext xmlns:c15="http://schemas.microsoft.com/office/drawing/2012/chart" uri="{02D57815-91ED-43cb-92C2-25804820EDAC}">
            <c15:filteredLineSeries>
              <c15:ser>
                <c:idx val="2"/>
                <c:order val="1"/>
                <c:tx>
                  <c:strRef>
                    <c:extLst>
                      <c:ext uri="{02D57815-91ED-43cb-92C2-25804820EDAC}">
                        <c15:formulaRef>
                          <c15:sqref>'CASTI MZ - GRAFY'!$F$86</c15:sqref>
                        </c15:formulaRef>
                      </c:ext>
                    </c:extLst>
                    <c:strCache>
                      <c:ptCount val="1"/>
                      <c:pt idx="0">
                        <c:v>GYMNÁZIUM 6LETÉ</c:v>
                      </c:pt>
                    </c:strCache>
                  </c:strRef>
                </c:tx>
                <c:spPr>
                  <a:ln w="19050" cap="rnd">
                    <a:solidFill>
                      <a:schemeClr val="tx2">
                        <a:lumMod val="60000"/>
                        <a:lumOff val="40000"/>
                      </a:schemeClr>
                    </a:solidFill>
                    <a:round/>
                  </a:ln>
                  <a:effectLst/>
                </c:spPr>
                <c:marker>
                  <c:symbol val="circle"/>
                  <c:size val="5"/>
                  <c:spPr>
                    <a:solidFill>
                      <a:schemeClr val="tx2">
                        <a:lumMod val="60000"/>
                        <a:lumOff val="40000"/>
                      </a:schemeClr>
                    </a:solidFill>
                    <a:ln w="9525">
                      <a:noFill/>
                    </a:ln>
                    <a:effectLst/>
                  </c:spPr>
                </c:marker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anchor="ctr" anchorCtr="1"/>
                    <a:lstStyle/>
                    <a:p>
                      <a:pPr>
                        <a:defRPr sz="900" b="0" i="0" u="none" strike="noStrike" kern="1200" baseline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cs-CZ"/>
                    </a:p>
                  </c:txPr>
                  <c:dLblPos val="t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0"/>
                  <c:extLst>
                    <c:ext uri="{CE6537A1-D6FC-4f65-9D91-7224C49458BB}">
                      <c15:showLeaderLines val="1"/>
                      <c15:leaderLines>
                        <c:spPr>
                          <a:ln w="9525" cap="flat" cmpd="sng" algn="ctr">
                            <a:solidFill>
                              <a:schemeClr val="tx1">
                                <a:lumMod val="35000"/>
                                <a:lumOff val="65000"/>
                              </a:schemeClr>
                            </a:solidFill>
                            <a:round/>
                          </a:ln>
                          <a:effectLst/>
                        </c:spPr>
                      </c15:leaderLines>
                    </c:ext>
                  </c:extLst>
                </c:dLbls>
                <c:cat>
                  <c:numRef>
                    <c:extLst>
                      <c:ext uri="{02D57815-91ED-43cb-92C2-25804820EDAC}">
                        <c15:formulaRef>
                          <c15:sqref>'CASTI MZ - GRAFY'!$BL$4:$BX$4</c15:sqref>
                        </c15:formulaRef>
                      </c:ext>
                    </c:extLst>
                    <c:numCache>
                      <c:formatCode>General</c:formatCode>
                      <c:ptCount val="13"/>
                      <c:pt idx="0">
                        <c:v>2013</c:v>
                      </c:pt>
                      <c:pt idx="1">
                        <c:v>2014</c:v>
                      </c:pt>
                      <c:pt idx="2">
                        <c:v>2015</c:v>
                      </c:pt>
                      <c:pt idx="3">
                        <c:v>2016</c:v>
                      </c:pt>
                      <c:pt idx="4">
                        <c:v>2017</c:v>
                      </c:pt>
                      <c:pt idx="5">
                        <c:v>2018</c:v>
                      </c:pt>
                      <c:pt idx="6">
                        <c:v>2019</c:v>
                      </c:pt>
                      <c:pt idx="7">
                        <c:v>2020</c:v>
                      </c:pt>
                      <c:pt idx="8">
                        <c:v>2021</c:v>
                      </c:pt>
                      <c:pt idx="9">
                        <c:v>2022</c:v>
                      </c:pt>
                      <c:pt idx="10">
                        <c:v>2023</c:v>
                      </c:pt>
                      <c:pt idx="11">
                        <c:v>2024</c:v>
                      </c:pt>
                      <c:pt idx="12">
                        <c:v>2025</c:v>
                      </c:pt>
                    </c:numCache>
                  </c:numRef>
                </c:cat>
                <c:val>
                  <c:numRef>
                    <c:extLst>
                      <c:ext uri="{02D57815-91ED-43cb-92C2-25804820EDAC}">
                        <c15:formulaRef>
                          <c15:sqref>'CASTI MZ - GRAFY'!$BL$86:$BX$86</c15:sqref>
                        </c15:formulaRef>
                      </c:ext>
                    </c:extLst>
                    <c:numCache>
                      <c:formatCode>0.0</c:formatCode>
                      <c:ptCount val="13"/>
                      <c:pt idx="0">
                        <c:v>1.9867549668874174</c:v>
                      </c:pt>
                      <c:pt idx="1">
                        <c:v>2.2155085599194364</c:v>
                      </c:pt>
                      <c:pt idx="2">
                        <c:v>3.3828805740645826</c:v>
                      </c:pt>
                      <c:pt idx="3">
                        <c:v>2.6133333333333333</c:v>
                      </c:pt>
                      <c:pt idx="4">
                        <c:v>3.6643653744025491</c:v>
                      </c:pt>
                      <c:pt idx="5">
                        <c:v>3.3549783549783552</c:v>
                      </c:pt>
                      <c:pt idx="6">
                        <c:v>3.3333333333333335</c:v>
                      </c:pt>
                      <c:pt idx="7">
                        <c:v>2.0812182741116749</c:v>
                      </c:pt>
                      <c:pt idx="8">
                        <c:v>1.083743842364532</c:v>
                      </c:pt>
                      <c:pt idx="9">
                        <c:v>1.2713936430317847</c:v>
                      </c:pt>
                      <c:pt idx="10">
                        <c:v>0.77406869859700045</c:v>
                      </c:pt>
                      <c:pt idx="11">
                        <c:v>0.28261893546867639</c:v>
                      </c:pt>
                      <c:pt idx="12">
                        <c:v>0.54844606946983543</c:v>
                      </c:pt>
                    </c:numCache>
                  </c:numRef>
                </c:val>
                <c:smooth val="0"/>
                <c:extLst>
                  <c:ext xmlns:c16="http://schemas.microsoft.com/office/drawing/2014/chart" uri="{C3380CC4-5D6E-409C-BE32-E72D297353CC}">
                    <c16:uniqueId val="{00000003-A366-4F12-99B2-AAD6272A1270}"/>
                  </c:ext>
                </c:extLst>
              </c15:ser>
            </c15:filteredLineSeries>
            <c15:filteredLineSeries>
              <c15:ser>
                <c:idx val="3"/>
                <c:order val="2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'CASTI MZ - GRAFY'!$F$87</c15:sqref>
                        </c15:formulaRef>
                      </c:ext>
                    </c:extLst>
                    <c:strCache>
                      <c:ptCount val="1"/>
                      <c:pt idx="0">
                        <c:v>GYMNÁZIUM 8LETÉ</c:v>
                      </c:pt>
                    </c:strCache>
                  </c:strRef>
                </c:tx>
                <c:spPr>
                  <a:ln w="19050" cap="rnd">
                    <a:solidFill>
                      <a:schemeClr val="accent2">
                        <a:lumMod val="60000"/>
                        <a:lumOff val="40000"/>
                      </a:schemeClr>
                    </a:solidFill>
                    <a:round/>
                  </a:ln>
                  <a:effectLst/>
                </c:spPr>
                <c:marker>
                  <c:symbol val="circle"/>
                  <c:size val="5"/>
                  <c:spPr>
                    <a:solidFill>
                      <a:schemeClr val="accent2">
                        <a:lumMod val="60000"/>
                        <a:lumOff val="40000"/>
                      </a:schemeClr>
                    </a:solidFill>
                    <a:ln w="9525">
                      <a:noFill/>
                    </a:ln>
                    <a:effectLst/>
                  </c:spPr>
                </c:marker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anchor="ctr" anchorCtr="1"/>
                    <a:lstStyle/>
                    <a:p>
                      <a:pPr>
                        <a:defRPr sz="900" b="0" i="0" u="none" strike="noStrike" kern="1200" baseline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cs-CZ"/>
                    </a:p>
                  </c:txPr>
                  <c:dLblPos val="b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0"/>
                  <c:extLst xmlns:c15="http://schemas.microsoft.com/office/drawing/2012/chart">
                    <c:ext xmlns:c15="http://schemas.microsoft.com/office/drawing/2012/chart" uri="{CE6537A1-D6FC-4f65-9D91-7224C49458BB}">
                      <c15:showLeaderLines val="1"/>
                      <c15:leaderLines>
                        <c:spPr>
                          <a:ln w="9525" cap="flat" cmpd="sng" algn="ctr">
                            <a:solidFill>
                              <a:schemeClr val="tx1">
                                <a:lumMod val="35000"/>
                                <a:lumOff val="65000"/>
                              </a:schemeClr>
                            </a:solidFill>
                            <a:round/>
                          </a:ln>
                          <a:effectLst/>
                        </c:spPr>
                      </c15:leaderLines>
                    </c:ext>
                  </c:extLst>
                </c:dLbls>
                <c:cat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'CASTI MZ - GRAFY'!$BL$4:$BX$4</c15:sqref>
                        </c15:formulaRef>
                      </c:ext>
                    </c:extLst>
                    <c:numCache>
                      <c:formatCode>General</c:formatCode>
                      <c:ptCount val="13"/>
                      <c:pt idx="0">
                        <c:v>2013</c:v>
                      </c:pt>
                      <c:pt idx="1">
                        <c:v>2014</c:v>
                      </c:pt>
                      <c:pt idx="2">
                        <c:v>2015</c:v>
                      </c:pt>
                      <c:pt idx="3">
                        <c:v>2016</c:v>
                      </c:pt>
                      <c:pt idx="4">
                        <c:v>2017</c:v>
                      </c:pt>
                      <c:pt idx="5">
                        <c:v>2018</c:v>
                      </c:pt>
                      <c:pt idx="6">
                        <c:v>2019</c:v>
                      </c:pt>
                      <c:pt idx="7">
                        <c:v>2020</c:v>
                      </c:pt>
                      <c:pt idx="8">
                        <c:v>2021</c:v>
                      </c:pt>
                      <c:pt idx="9">
                        <c:v>2022</c:v>
                      </c:pt>
                      <c:pt idx="10">
                        <c:v>2023</c:v>
                      </c:pt>
                      <c:pt idx="11">
                        <c:v>2024</c:v>
                      </c:pt>
                      <c:pt idx="12">
                        <c:v>2025</c:v>
                      </c:pt>
                    </c:numCache>
                  </c:num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'CASTI MZ - GRAFY'!$BL$87:$BX$87</c15:sqref>
                        </c15:formulaRef>
                      </c:ext>
                    </c:extLst>
                    <c:numCache>
                      <c:formatCode>0.0</c:formatCode>
                      <c:ptCount val="13"/>
                      <c:pt idx="0">
                        <c:v>1.3223950042855395</c:v>
                      </c:pt>
                      <c:pt idx="1">
                        <c:v>1.7214191852825231</c:v>
                      </c:pt>
                      <c:pt idx="2">
                        <c:v>2.5295109612141653</c:v>
                      </c:pt>
                      <c:pt idx="3">
                        <c:v>2.4549490728649781</c:v>
                      </c:pt>
                      <c:pt idx="4">
                        <c:v>2.8232189973614776</c:v>
                      </c:pt>
                      <c:pt idx="5">
                        <c:v>2.7231059584793749</c:v>
                      </c:pt>
                      <c:pt idx="6">
                        <c:v>2.8108808290155443</c:v>
                      </c:pt>
                      <c:pt idx="7">
                        <c:v>2.8213166144200628</c:v>
                      </c:pt>
                      <c:pt idx="8">
                        <c:v>1.6907270126154246</c:v>
                      </c:pt>
                      <c:pt idx="9">
                        <c:v>0.86387434554973819</c:v>
                      </c:pt>
                      <c:pt idx="10">
                        <c:v>1.1103938024531956</c:v>
                      </c:pt>
                      <c:pt idx="11">
                        <c:v>0.43689926351267006</c:v>
                      </c:pt>
                      <c:pt idx="12">
                        <c:v>1.4046328240512569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4-A366-4F12-99B2-AAD6272A1270}"/>
                  </c:ext>
                </c:extLst>
              </c15:ser>
            </c15:filteredLineSeries>
            <c15:filteredLineSeries>
              <c15:ser>
                <c:idx val="0"/>
                <c:order val="3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'CASTI MZ - GRAFY'!$F$88</c15:sqref>
                        </c15:formulaRef>
                      </c:ext>
                    </c:extLst>
                    <c:strCache>
                      <c:ptCount val="1"/>
                      <c:pt idx="0">
                        <c:v>GYMNÁZIUM 4LETÉ</c:v>
                      </c:pt>
                    </c:strCache>
                  </c:strRef>
                </c:tx>
                <c:spPr>
                  <a:ln w="28575" cap="rnd">
                    <a:solidFill>
                      <a:schemeClr val="accent1"/>
                    </a:solidFill>
                    <a:round/>
                  </a:ln>
                  <a:effectLst/>
                </c:spPr>
                <c:marker>
                  <c:symbol val="circle"/>
                  <c:size val="5"/>
                  <c:spPr>
                    <a:solidFill>
                      <a:schemeClr val="accent1"/>
                    </a:solidFill>
                    <a:ln w="9525">
                      <a:solidFill>
                        <a:schemeClr val="accent1"/>
                      </a:solidFill>
                    </a:ln>
                    <a:effectLst/>
                  </c:spPr>
                </c:marker>
                <c:cat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'CASTI MZ - GRAFY'!$BL$4:$BX$4</c15:sqref>
                        </c15:formulaRef>
                      </c:ext>
                    </c:extLst>
                    <c:numCache>
                      <c:formatCode>General</c:formatCode>
                      <c:ptCount val="13"/>
                      <c:pt idx="0">
                        <c:v>2013</c:v>
                      </c:pt>
                      <c:pt idx="1">
                        <c:v>2014</c:v>
                      </c:pt>
                      <c:pt idx="2">
                        <c:v>2015</c:v>
                      </c:pt>
                      <c:pt idx="3">
                        <c:v>2016</c:v>
                      </c:pt>
                      <c:pt idx="4">
                        <c:v>2017</c:v>
                      </c:pt>
                      <c:pt idx="5">
                        <c:v>2018</c:v>
                      </c:pt>
                      <c:pt idx="6">
                        <c:v>2019</c:v>
                      </c:pt>
                      <c:pt idx="7">
                        <c:v>2020</c:v>
                      </c:pt>
                      <c:pt idx="8">
                        <c:v>2021</c:v>
                      </c:pt>
                      <c:pt idx="9">
                        <c:v>2022</c:v>
                      </c:pt>
                      <c:pt idx="10">
                        <c:v>2023</c:v>
                      </c:pt>
                      <c:pt idx="11">
                        <c:v>2024</c:v>
                      </c:pt>
                      <c:pt idx="12">
                        <c:v>2025</c:v>
                      </c:pt>
                    </c:numCache>
                  </c:num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'CASTI MZ - GRAFY'!$BL$88:$BX$88</c15:sqref>
                        </c15:formulaRef>
                      </c:ext>
                    </c:extLst>
                    <c:numCache>
                      <c:formatCode>0.0</c:formatCode>
                      <c:ptCount val="13"/>
                      <c:pt idx="0">
                        <c:v>3.1635558367605192</c:v>
                      </c:pt>
                      <c:pt idx="1">
                        <c:v>4.3074542171782308</c:v>
                      </c:pt>
                      <c:pt idx="2">
                        <c:v>5.0662792809151984</c:v>
                      </c:pt>
                      <c:pt idx="3">
                        <c:v>5.37378906963992</c:v>
                      </c:pt>
                      <c:pt idx="4">
                        <c:v>5.7593971472144974</c:v>
                      </c:pt>
                      <c:pt idx="5">
                        <c:v>5.7578173443174769</c:v>
                      </c:pt>
                      <c:pt idx="6">
                        <c:v>4.9918096387619615</c:v>
                      </c:pt>
                      <c:pt idx="7">
                        <c:v>4.6987749622419868</c:v>
                      </c:pt>
                      <c:pt idx="8">
                        <c:v>2.7451642875242843</c:v>
                      </c:pt>
                      <c:pt idx="9">
                        <c:v>2.4128456122273745</c:v>
                      </c:pt>
                      <c:pt idx="10">
                        <c:v>1.7433172837456417</c:v>
                      </c:pt>
                      <c:pt idx="11">
                        <c:v>0.70268960503998057</c:v>
                      </c:pt>
                      <c:pt idx="12">
                        <c:v>2.7831765529036772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5-A366-4F12-99B2-AAD6272A1270}"/>
                  </c:ext>
                </c:extLst>
              </c15:ser>
            </c15:filteredLineSeries>
            <c15:filteredLineSeries>
              <c15:ser>
                <c:idx val="4"/>
                <c:order val="4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'CASTI MZ - GRAFY'!$F$89</c15:sqref>
                        </c15:formulaRef>
                      </c:ext>
                    </c:extLst>
                    <c:strCache>
                      <c:ptCount val="1"/>
                      <c:pt idx="0">
                        <c:v>LYCEUM</c:v>
                      </c:pt>
                    </c:strCache>
                  </c:strRef>
                </c:tx>
                <c:spPr>
                  <a:ln w="28575" cap="rnd">
                    <a:solidFill>
                      <a:schemeClr val="accent5"/>
                    </a:solidFill>
                    <a:round/>
                  </a:ln>
                  <a:effectLst/>
                </c:spPr>
                <c:marker>
                  <c:symbol val="circle"/>
                  <c:size val="5"/>
                  <c:spPr>
                    <a:solidFill>
                      <a:schemeClr val="accent5"/>
                    </a:solidFill>
                    <a:ln w="9525">
                      <a:solidFill>
                        <a:schemeClr val="accent5"/>
                      </a:solidFill>
                    </a:ln>
                    <a:effectLst/>
                  </c:spPr>
                </c:marker>
                <c:cat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'CASTI MZ - GRAFY'!$BL$4:$BX$4</c15:sqref>
                        </c15:formulaRef>
                      </c:ext>
                    </c:extLst>
                    <c:numCache>
                      <c:formatCode>General</c:formatCode>
                      <c:ptCount val="13"/>
                      <c:pt idx="0">
                        <c:v>2013</c:v>
                      </c:pt>
                      <c:pt idx="1">
                        <c:v>2014</c:v>
                      </c:pt>
                      <c:pt idx="2">
                        <c:v>2015</c:v>
                      </c:pt>
                      <c:pt idx="3">
                        <c:v>2016</c:v>
                      </c:pt>
                      <c:pt idx="4">
                        <c:v>2017</c:v>
                      </c:pt>
                      <c:pt idx="5">
                        <c:v>2018</c:v>
                      </c:pt>
                      <c:pt idx="6">
                        <c:v>2019</c:v>
                      </c:pt>
                      <c:pt idx="7">
                        <c:v>2020</c:v>
                      </c:pt>
                      <c:pt idx="8">
                        <c:v>2021</c:v>
                      </c:pt>
                      <c:pt idx="9">
                        <c:v>2022</c:v>
                      </c:pt>
                      <c:pt idx="10">
                        <c:v>2023</c:v>
                      </c:pt>
                      <c:pt idx="11">
                        <c:v>2024</c:v>
                      </c:pt>
                      <c:pt idx="12">
                        <c:v>2025</c:v>
                      </c:pt>
                    </c:numCache>
                  </c:num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'CASTI MZ - GRAFY'!$BL$89:$BX$89</c15:sqref>
                        </c15:formulaRef>
                      </c:ext>
                    </c:extLst>
                    <c:numCache>
                      <c:formatCode>0.0</c:formatCode>
                      <c:ptCount val="13"/>
                      <c:pt idx="0">
                        <c:v>6.4260903126206097</c:v>
                      </c:pt>
                      <c:pt idx="1">
                        <c:v>9.111774156529723</c:v>
                      </c:pt>
                      <c:pt idx="2">
                        <c:v>11.547285240887076</c:v>
                      </c:pt>
                      <c:pt idx="3">
                        <c:v>11.242432977803402</c:v>
                      </c:pt>
                      <c:pt idx="4">
                        <c:v>10.59880239520958</c:v>
                      </c:pt>
                      <c:pt idx="5">
                        <c:v>13.550702961411906</c:v>
                      </c:pt>
                      <c:pt idx="6">
                        <c:v>11.940298507462686</c:v>
                      </c:pt>
                      <c:pt idx="7">
                        <c:v>13.374932175800325</c:v>
                      </c:pt>
                      <c:pt idx="8">
                        <c:v>7.8571428571428568</c:v>
                      </c:pt>
                      <c:pt idx="9">
                        <c:v>6.98001688713763</c:v>
                      </c:pt>
                      <c:pt idx="10">
                        <c:v>4.9144119271120923</c:v>
                      </c:pt>
                      <c:pt idx="11">
                        <c:v>2.590034533793784</c:v>
                      </c:pt>
                      <c:pt idx="12">
                        <c:v>6.453789071284012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6-A366-4F12-99B2-AAD6272A1270}"/>
                  </c:ext>
                </c:extLst>
              </c15:ser>
            </c15:filteredLineSeries>
            <c15:filteredLineSeries>
              <c15:ser>
                <c:idx val="6"/>
                <c:order val="6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'CASTI MZ - GRAFY'!$F$91</c15:sqref>
                        </c15:formulaRef>
                      </c:ext>
                    </c:extLst>
                    <c:strCache>
                      <c:ptCount val="1"/>
                      <c:pt idx="0">
                        <c:v>SOŠ EKONOMICKÉ</c:v>
                      </c:pt>
                    </c:strCache>
                  </c:strRef>
                </c:tx>
                <c:spPr>
                  <a:ln w="28575" cap="rnd">
                    <a:solidFill>
                      <a:schemeClr val="accent1">
                        <a:lumMod val="60000"/>
                      </a:schemeClr>
                    </a:solidFill>
                    <a:round/>
                  </a:ln>
                  <a:effectLst/>
                </c:spPr>
                <c:marker>
                  <c:symbol val="circle"/>
                  <c:size val="5"/>
                  <c:spPr>
                    <a:solidFill>
                      <a:schemeClr val="accent1">
                        <a:lumMod val="60000"/>
                      </a:schemeClr>
                    </a:solidFill>
                    <a:ln w="9525">
                      <a:solidFill>
                        <a:schemeClr val="accent1">
                          <a:lumMod val="60000"/>
                        </a:schemeClr>
                      </a:solidFill>
                    </a:ln>
                    <a:effectLst/>
                  </c:spPr>
                </c:marker>
                <c:cat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'CASTI MZ - GRAFY'!$BL$4:$BX$4</c15:sqref>
                        </c15:formulaRef>
                      </c:ext>
                    </c:extLst>
                    <c:numCache>
                      <c:formatCode>General</c:formatCode>
                      <c:ptCount val="13"/>
                      <c:pt idx="0">
                        <c:v>2013</c:v>
                      </c:pt>
                      <c:pt idx="1">
                        <c:v>2014</c:v>
                      </c:pt>
                      <c:pt idx="2">
                        <c:v>2015</c:v>
                      </c:pt>
                      <c:pt idx="3">
                        <c:v>2016</c:v>
                      </c:pt>
                      <c:pt idx="4">
                        <c:v>2017</c:v>
                      </c:pt>
                      <c:pt idx="5">
                        <c:v>2018</c:v>
                      </c:pt>
                      <c:pt idx="6">
                        <c:v>2019</c:v>
                      </c:pt>
                      <c:pt idx="7">
                        <c:v>2020</c:v>
                      </c:pt>
                      <c:pt idx="8">
                        <c:v>2021</c:v>
                      </c:pt>
                      <c:pt idx="9">
                        <c:v>2022</c:v>
                      </c:pt>
                      <c:pt idx="10">
                        <c:v>2023</c:v>
                      </c:pt>
                      <c:pt idx="11">
                        <c:v>2024</c:v>
                      </c:pt>
                      <c:pt idx="12">
                        <c:v>2025</c:v>
                      </c:pt>
                    </c:numCache>
                  </c:num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'CASTI MZ - GRAFY'!$BL$91:$BX$91</c15:sqref>
                        </c15:formulaRef>
                      </c:ext>
                    </c:extLst>
                    <c:numCache>
                      <c:formatCode>0.0</c:formatCode>
                      <c:ptCount val="13"/>
                      <c:pt idx="0">
                        <c:v>12.29559748427673</c:v>
                      </c:pt>
                      <c:pt idx="1">
                        <c:v>14.959773863883452</c:v>
                      </c:pt>
                      <c:pt idx="2">
                        <c:v>19.479589400811651</c:v>
                      </c:pt>
                      <c:pt idx="3">
                        <c:v>16.781083142639204</c:v>
                      </c:pt>
                      <c:pt idx="4">
                        <c:v>21.626716940479398</c:v>
                      </c:pt>
                      <c:pt idx="5">
                        <c:v>22.053231939163499</c:v>
                      </c:pt>
                      <c:pt idx="6">
                        <c:v>21.593897948448184</c:v>
                      </c:pt>
                      <c:pt idx="7">
                        <c:v>23.410547067520945</c:v>
                      </c:pt>
                      <c:pt idx="8">
                        <c:v>10.269005847953217</c:v>
                      </c:pt>
                      <c:pt idx="9">
                        <c:v>12.912019826517968</c:v>
                      </c:pt>
                      <c:pt idx="10">
                        <c:v>8.1998114985862394</c:v>
                      </c:pt>
                      <c:pt idx="11">
                        <c:v>3.7885662431941927</c:v>
                      </c:pt>
                      <c:pt idx="12">
                        <c:v>9.8427608740044921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7-A366-4F12-99B2-AAD6272A1270}"/>
                  </c:ext>
                </c:extLst>
              </c15:ser>
            </c15:filteredLineSeries>
            <c15:filteredLineSeries>
              <c15:ser>
                <c:idx val="7"/>
                <c:order val="7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'CASTI MZ - GRAFY'!$F$92</c15:sqref>
                        </c15:formulaRef>
                      </c:ext>
                    </c:extLst>
                    <c:strCache>
                      <c:ptCount val="1"/>
                      <c:pt idx="0">
                        <c:v>SOŠ UMĚLECKÉ</c:v>
                      </c:pt>
                    </c:strCache>
                  </c:strRef>
                </c:tx>
                <c:spPr>
                  <a:ln w="28575" cap="rnd">
                    <a:solidFill>
                      <a:schemeClr val="accent2">
                        <a:lumMod val="60000"/>
                      </a:schemeClr>
                    </a:solidFill>
                    <a:round/>
                  </a:ln>
                  <a:effectLst/>
                </c:spPr>
                <c:marker>
                  <c:symbol val="circle"/>
                  <c:size val="5"/>
                  <c:spPr>
                    <a:solidFill>
                      <a:schemeClr val="accent2">
                        <a:lumMod val="60000"/>
                      </a:schemeClr>
                    </a:solidFill>
                    <a:ln w="9525">
                      <a:solidFill>
                        <a:schemeClr val="accent2">
                          <a:lumMod val="60000"/>
                        </a:schemeClr>
                      </a:solidFill>
                    </a:ln>
                    <a:effectLst/>
                  </c:spPr>
                </c:marker>
                <c:cat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'CASTI MZ - GRAFY'!$BL$4:$BX$4</c15:sqref>
                        </c15:formulaRef>
                      </c:ext>
                    </c:extLst>
                    <c:numCache>
                      <c:formatCode>General</c:formatCode>
                      <c:ptCount val="13"/>
                      <c:pt idx="0">
                        <c:v>2013</c:v>
                      </c:pt>
                      <c:pt idx="1">
                        <c:v>2014</c:v>
                      </c:pt>
                      <c:pt idx="2">
                        <c:v>2015</c:v>
                      </c:pt>
                      <c:pt idx="3">
                        <c:v>2016</c:v>
                      </c:pt>
                      <c:pt idx="4">
                        <c:v>2017</c:v>
                      </c:pt>
                      <c:pt idx="5">
                        <c:v>2018</c:v>
                      </c:pt>
                      <c:pt idx="6">
                        <c:v>2019</c:v>
                      </c:pt>
                      <c:pt idx="7">
                        <c:v>2020</c:v>
                      </c:pt>
                      <c:pt idx="8">
                        <c:v>2021</c:v>
                      </c:pt>
                      <c:pt idx="9">
                        <c:v>2022</c:v>
                      </c:pt>
                      <c:pt idx="10">
                        <c:v>2023</c:v>
                      </c:pt>
                      <c:pt idx="11">
                        <c:v>2024</c:v>
                      </c:pt>
                      <c:pt idx="12">
                        <c:v>2025</c:v>
                      </c:pt>
                    </c:numCache>
                  </c:num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'CASTI MZ - GRAFY'!$BL$92:$BX$92</c15:sqref>
                        </c15:formulaRef>
                      </c:ext>
                    </c:extLst>
                    <c:numCache>
                      <c:formatCode>0.0</c:formatCode>
                      <c:ptCount val="13"/>
                      <c:pt idx="0">
                        <c:v>14.752370916754479</c:v>
                      </c:pt>
                      <c:pt idx="1">
                        <c:v>18.371719335832886</c:v>
                      </c:pt>
                      <c:pt idx="2">
                        <c:v>20.962025316455694</c:v>
                      </c:pt>
                      <c:pt idx="3">
                        <c:v>20.435428005937656</c:v>
                      </c:pt>
                      <c:pt idx="4">
                        <c:v>24.151309408341415</c:v>
                      </c:pt>
                      <c:pt idx="5">
                        <c:v>24.543325526932083</c:v>
                      </c:pt>
                      <c:pt idx="6">
                        <c:v>23.111111111111111</c:v>
                      </c:pt>
                      <c:pt idx="7">
                        <c:v>23.642302980808495</c:v>
                      </c:pt>
                      <c:pt idx="8">
                        <c:v>12.763554216867471</c:v>
                      </c:pt>
                      <c:pt idx="9">
                        <c:v>17.358078602620086</c:v>
                      </c:pt>
                      <c:pt idx="10">
                        <c:v>8.7123862841147659</c:v>
                      </c:pt>
                      <c:pt idx="11">
                        <c:v>6.6915760869565215</c:v>
                      </c:pt>
                      <c:pt idx="12">
                        <c:v>13.498162378884063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8-A366-4F12-99B2-AAD6272A1270}"/>
                  </c:ext>
                </c:extLst>
              </c15:ser>
            </c15:filteredLineSeries>
            <c15:filteredLineSeries>
              <c15:ser>
                <c:idx val="8"/>
                <c:order val="8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'CASTI MZ - GRAFY'!$F$93</c15:sqref>
                        </c15:formulaRef>
                      </c:ext>
                    </c:extLst>
                    <c:strCache>
                      <c:ptCount val="1"/>
                      <c:pt idx="0">
                        <c:v>SOŠ HOTELOVÉ A PODNIKAT.</c:v>
                      </c:pt>
                    </c:strCache>
                  </c:strRef>
                </c:tx>
                <c:spPr>
                  <a:ln w="28575" cap="rnd">
                    <a:solidFill>
                      <a:schemeClr val="accent3">
                        <a:lumMod val="60000"/>
                      </a:schemeClr>
                    </a:solidFill>
                    <a:round/>
                  </a:ln>
                  <a:effectLst/>
                </c:spPr>
                <c:marker>
                  <c:symbol val="circle"/>
                  <c:size val="5"/>
                  <c:spPr>
                    <a:solidFill>
                      <a:schemeClr val="accent3">
                        <a:lumMod val="60000"/>
                      </a:schemeClr>
                    </a:solidFill>
                    <a:ln w="9525">
                      <a:solidFill>
                        <a:schemeClr val="accent3">
                          <a:lumMod val="60000"/>
                        </a:schemeClr>
                      </a:solidFill>
                    </a:ln>
                    <a:effectLst/>
                  </c:spPr>
                </c:marker>
                <c:cat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'CASTI MZ - GRAFY'!$BL$4:$BX$4</c15:sqref>
                        </c15:formulaRef>
                      </c:ext>
                    </c:extLst>
                    <c:numCache>
                      <c:formatCode>General</c:formatCode>
                      <c:ptCount val="13"/>
                      <c:pt idx="0">
                        <c:v>2013</c:v>
                      </c:pt>
                      <c:pt idx="1">
                        <c:v>2014</c:v>
                      </c:pt>
                      <c:pt idx="2">
                        <c:v>2015</c:v>
                      </c:pt>
                      <c:pt idx="3">
                        <c:v>2016</c:v>
                      </c:pt>
                      <c:pt idx="4">
                        <c:v>2017</c:v>
                      </c:pt>
                      <c:pt idx="5">
                        <c:v>2018</c:v>
                      </c:pt>
                      <c:pt idx="6">
                        <c:v>2019</c:v>
                      </c:pt>
                      <c:pt idx="7">
                        <c:v>2020</c:v>
                      </c:pt>
                      <c:pt idx="8">
                        <c:v>2021</c:v>
                      </c:pt>
                      <c:pt idx="9">
                        <c:v>2022</c:v>
                      </c:pt>
                      <c:pt idx="10">
                        <c:v>2023</c:v>
                      </c:pt>
                      <c:pt idx="11">
                        <c:v>2024</c:v>
                      </c:pt>
                      <c:pt idx="12">
                        <c:v>2025</c:v>
                      </c:pt>
                    </c:numCache>
                  </c:num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'CASTI MZ - GRAFY'!$BL$93:$BX$93</c15:sqref>
                        </c15:formulaRef>
                      </c:ext>
                    </c:extLst>
                    <c:numCache>
                      <c:formatCode>0.0</c:formatCode>
                      <c:ptCount val="13"/>
                      <c:pt idx="0">
                        <c:v>19.658359003080371</c:v>
                      </c:pt>
                      <c:pt idx="1">
                        <c:v>21.478060046189377</c:v>
                      </c:pt>
                      <c:pt idx="2">
                        <c:v>26.794922649742166</c:v>
                      </c:pt>
                      <c:pt idx="3">
                        <c:v>24.867724867724867</c:v>
                      </c:pt>
                      <c:pt idx="4">
                        <c:v>27.914691943127963</c:v>
                      </c:pt>
                      <c:pt idx="5">
                        <c:v>28.265977443609025</c:v>
                      </c:pt>
                      <c:pt idx="6">
                        <c:v>27.498815727143533</c:v>
                      </c:pt>
                      <c:pt idx="7">
                        <c:v>30.732961851693098</c:v>
                      </c:pt>
                      <c:pt idx="8">
                        <c:v>16.804058338617629</c:v>
                      </c:pt>
                      <c:pt idx="9">
                        <c:v>19.087136929460581</c:v>
                      </c:pt>
                      <c:pt idx="10">
                        <c:v>11.848021582733812</c:v>
                      </c:pt>
                      <c:pt idx="11">
                        <c:v>7.6200640341515467</c:v>
                      </c:pt>
                      <c:pt idx="12">
                        <c:v>16.927182615325961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9-A366-4F12-99B2-AAD6272A1270}"/>
                  </c:ext>
                </c:extLst>
              </c15:ser>
            </c15:filteredLineSeries>
          </c:ext>
        </c:extLst>
      </c:lineChart>
      <c:catAx>
        <c:axId val="19511216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951119616"/>
        <c:crosses val="autoZero"/>
        <c:auto val="1"/>
        <c:lblAlgn val="ctr"/>
        <c:lblOffset val="100"/>
        <c:noMultiLvlLbl val="0"/>
      </c:catAx>
      <c:valAx>
        <c:axId val="195111961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95112169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67018330324284725"/>
          <c:y val="0.12923749940385609"/>
          <c:w val="0.31691280391634741"/>
          <c:h val="0.16206335167288827"/>
        </c:manualLayout>
      </c:layout>
      <c:overlay val="0"/>
      <c:spPr>
        <a:solidFill>
          <a:schemeClr val="bg1">
            <a:alpha val="50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ysClr val="windowText" lastClr="000000"/>
          </a:solidFill>
        </a:defRPr>
      </a:pPr>
      <a:endParaRPr lang="cs-CZ"/>
    </a:p>
  </c:txPr>
  <c:externalData r:id="rId4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 algn="l"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cs-CZ"/>
              <a:t>SPOLEČNÁ ČÁST MZ - ČISTÁ</a:t>
            </a:r>
            <a:r>
              <a:rPr lang="cs-CZ" baseline="0"/>
              <a:t> </a:t>
            </a:r>
            <a:r>
              <a:rPr lang="cs-CZ"/>
              <a:t>NEÚSPĚŠNOST (%) - SKUPINY TECHNICKÝCH</a:t>
            </a:r>
            <a:r>
              <a:rPr lang="cs-CZ" baseline="0"/>
              <a:t> </a:t>
            </a:r>
            <a:r>
              <a:rPr lang="cs-CZ"/>
              <a:t>OBORŮ</a:t>
            </a:r>
            <a:r>
              <a:rPr lang="cs-CZ" baseline="0"/>
              <a:t> SOŠ</a:t>
            </a:r>
          </a:p>
          <a:p>
            <a:pPr algn="l">
              <a:defRPr/>
            </a:pPr>
            <a:r>
              <a:rPr lang="cs-CZ" baseline="0"/>
              <a:t>(JARNÍ ZO, PRVOMATURANTI)</a:t>
            </a:r>
            <a:endParaRPr lang="cs-CZ"/>
          </a:p>
        </c:rich>
      </c:tx>
      <c:layout>
        <c:manualLayout>
          <c:xMode val="edge"/>
          <c:yMode val="edge"/>
          <c:x val="1.5707505015425189E-2"/>
          <c:y val="2.220444978172701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l"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title>
    <c:autoTitleDeleted val="0"/>
    <c:plotArea>
      <c:layout>
        <c:manualLayout>
          <c:layoutTarget val="inner"/>
          <c:xMode val="edge"/>
          <c:yMode val="edge"/>
          <c:x val="7.0929665373923464E-2"/>
          <c:y val="0.17210496685317739"/>
          <c:w val="0.51821744364064337"/>
          <c:h val="0.74627157565672975"/>
        </c:manualLayout>
      </c:layout>
      <c:barChart>
        <c:barDir val="col"/>
        <c:grouping val="clustered"/>
        <c:varyColors val="0"/>
        <c:ser>
          <c:idx val="7"/>
          <c:order val="2"/>
          <c:tx>
            <c:strRef>
              <c:f>'MZ-GRAFY-casti'!$B$134</c:f>
              <c:strCache>
                <c:ptCount val="1"/>
                <c:pt idx="0">
                  <c:v>CELKEM</c:v>
                </c:pt>
              </c:strCache>
            </c:strRef>
          </c:tx>
          <c:spPr>
            <a:solidFill>
              <a:schemeClr val="bg1">
                <a:lumMod val="85000"/>
                <a:alpha val="5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Base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'MZ-GRAFY-casti'!$C$134:$L$134</c:f>
              <c:numCache>
                <c:formatCode>0.0</c:formatCode>
                <c:ptCount val="10"/>
                <c:pt idx="0">
                  <c:v>20.141627234490013</c:v>
                </c:pt>
                <c:pt idx="1">
                  <c:v>21.364745449749407</c:v>
                </c:pt>
                <c:pt idx="2">
                  <c:v>21.728143869782095</c:v>
                </c:pt>
                <c:pt idx="3">
                  <c:v>20.325868849827433</c:v>
                </c:pt>
                <c:pt idx="4">
                  <c:v>21.067663551401868</c:v>
                </c:pt>
                <c:pt idx="5">
                  <c:v>11.227732586955888</c:v>
                </c:pt>
                <c:pt idx="6">
                  <c:v>13.664919861481414</c:v>
                </c:pt>
                <c:pt idx="7">
                  <c:v>9.2258216793532792</c:v>
                </c:pt>
                <c:pt idx="8">
                  <c:v>5.9746941045606228</c:v>
                </c:pt>
                <c:pt idx="9">
                  <c:v>12.260987766198459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BC6-4CC6-846B-03F24F11EC6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0"/>
        <c:axId val="1498112559"/>
        <c:axId val="1498116399"/>
      </c:barChart>
      <c:lineChart>
        <c:grouping val="standard"/>
        <c:varyColors val="0"/>
        <c:ser>
          <c:idx val="0"/>
          <c:order val="0"/>
          <c:tx>
            <c:strRef>
              <c:f>'MZ-GRAFY-casti'!$B$135</c:f>
              <c:strCache>
                <c:ptCount val="1"/>
                <c:pt idx="0">
                  <c:v>Technické lyceum</c:v>
                </c:pt>
              </c:strCache>
            </c:strRef>
          </c:tx>
          <c:spPr>
            <a:ln w="28575" cap="rnd">
              <a:solidFill>
                <a:schemeClr val="tx1"/>
              </a:solidFill>
              <a:prstDash val="sysDash"/>
              <a:round/>
            </a:ln>
            <a:effectLst/>
          </c:spPr>
          <c:marker>
            <c:symbol val="none"/>
          </c:marker>
          <c:cat>
            <c:numRef>
              <c:f>'MZ-GRAFY-casti'!$C$126:$L$126</c:f>
              <c:numCache>
                <c:formatCode>General</c:formatCode>
                <c:ptCount val="10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  <c:pt idx="7">
                  <c:v>2023</c:v>
                </c:pt>
                <c:pt idx="8">
                  <c:v>2024</c:v>
                </c:pt>
                <c:pt idx="9">
                  <c:v>2025</c:v>
                </c:pt>
              </c:numCache>
            </c:numRef>
          </c:cat>
          <c:val>
            <c:numRef>
              <c:f>'MZ-GRAFY-casti'!$C$135:$L$135</c:f>
              <c:numCache>
                <c:formatCode>0.0</c:formatCode>
                <c:ptCount val="10"/>
                <c:pt idx="0">
                  <c:v>10.62874251497006</c:v>
                </c:pt>
                <c:pt idx="1">
                  <c:v>9.6726190476190474</c:v>
                </c:pt>
                <c:pt idx="2">
                  <c:v>13.412816691505217</c:v>
                </c:pt>
                <c:pt idx="3">
                  <c:v>10.367892976588628</c:v>
                </c:pt>
                <c:pt idx="4">
                  <c:v>9.5380029806259312</c:v>
                </c:pt>
                <c:pt idx="5">
                  <c:v>9.3333333333333339</c:v>
                </c:pt>
                <c:pt idx="6">
                  <c:v>4.5741324921135647</c:v>
                </c:pt>
                <c:pt idx="7">
                  <c:v>4.383116883116883</c:v>
                </c:pt>
                <c:pt idx="8">
                  <c:v>0.45112781954887221</c:v>
                </c:pt>
                <c:pt idx="9">
                  <c:v>6.0185185185185182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ABC6-4CC6-846B-03F24F11EC63}"/>
            </c:ext>
          </c:extLst>
        </c:ser>
        <c:ser>
          <c:idx val="1"/>
          <c:order val="1"/>
          <c:tx>
            <c:strRef>
              <c:f>'MZ-GRAFY-casti'!$B$137</c:f>
              <c:strCache>
                <c:ptCount val="1"/>
                <c:pt idx="0">
                  <c:v>Informatické obory</c:v>
                </c:pt>
              </c:strCache>
            </c:strRef>
          </c:tx>
          <c:spPr>
            <a:ln w="28575" cap="rnd">
              <a:solidFill>
                <a:schemeClr val="tx2"/>
              </a:solidFill>
              <a:round/>
            </a:ln>
            <a:effectLst/>
          </c:spPr>
          <c:marker>
            <c:symbol val="none"/>
          </c:marker>
          <c:cat>
            <c:numRef>
              <c:f>'MZ-GRAFY-casti'!$C$126:$L$126</c:f>
              <c:numCache>
                <c:formatCode>General</c:formatCode>
                <c:ptCount val="10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  <c:pt idx="7">
                  <c:v>2023</c:v>
                </c:pt>
                <c:pt idx="8">
                  <c:v>2024</c:v>
                </c:pt>
                <c:pt idx="9">
                  <c:v>2025</c:v>
                </c:pt>
              </c:numCache>
            </c:numRef>
          </c:cat>
          <c:val>
            <c:numRef>
              <c:f>'MZ-GRAFY-casti'!$C$137:$L$137</c:f>
              <c:numCache>
                <c:formatCode>0.0</c:formatCode>
                <c:ptCount val="10"/>
                <c:pt idx="0">
                  <c:v>16.387337057728118</c:v>
                </c:pt>
                <c:pt idx="1">
                  <c:v>19.203833394765944</c:v>
                </c:pt>
                <c:pt idx="2">
                  <c:v>16.660468575678692</c:v>
                </c:pt>
                <c:pt idx="3">
                  <c:v>17.608457892818084</c:v>
                </c:pt>
                <c:pt idx="4">
                  <c:v>17.305151915455745</c:v>
                </c:pt>
                <c:pt idx="5">
                  <c:v>6.7846607669616521</c:v>
                </c:pt>
                <c:pt idx="6">
                  <c:v>10.455680399500626</c:v>
                </c:pt>
                <c:pt idx="7">
                  <c:v>6.1119515885022695</c:v>
                </c:pt>
                <c:pt idx="8">
                  <c:v>3.5733622089875476</c:v>
                </c:pt>
                <c:pt idx="9">
                  <c:v>9.2427362159688862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ABC6-4CC6-846B-03F24F11EC63}"/>
            </c:ext>
          </c:extLst>
        </c:ser>
        <c:ser>
          <c:idx val="2"/>
          <c:order val="3"/>
          <c:tx>
            <c:strRef>
              <c:f>'MZ-GRAFY-casti'!$B$139</c:f>
              <c:strCache>
                <c:ptCount val="1"/>
                <c:pt idx="0">
                  <c:v>Elektrotechnika, telekomun. a výpoč. tech.</c:v>
                </c:pt>
              </c:strCache>
            </c:strRef>
          </c:tx>
          <c:spPr>
            <a:ln w="28575" cap="rnd">
              <a:solidFill>
                <a:srgbClr val="FF0000"/>
              </a:solidFill>
              <a:round/>
            </a:ln>
            <a:effectLst/>
          </c:spPr>
          <c:marker>
            <c:symbol val="none"/>
          </c:marker>
          <c:cat>
            <c:numRef>
              <c:f>'MZ-GRAFY-casti'!$C$126:$L$126</c:f>
              <c:numCache>
                <c:formatCode>General</c:formatCode>
                <c:ptCount val="10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  <c:pt idx="7">
                  <c:v>2023</c:v>
                </c:pt>
                <c:pt idx="8">
                  <c:v>2024</c:v>
                </c:pt>
                <c:pt idx="9">
                  <c:v>2025</c:v>
                </c:pt>
              </c:numCache>
            </c:numRef>
          </c:cat>
          <c:val>
            <c:numRef>
              <c:f>'MZ-GRAFY-casti'!$C$139:$L$139</c:f>
              <c:numCache>
                <c:formatCode>0.0</c:formatCode>
                <c:ptCount val="10"/>
                <c:pt idx="0">
                  <c:v>17.835671342685373</c:v>
                </c:pt>
                <c:pt idx="1">
                  <c:v>19.525547445255476</c:v>
                </c:pt>
                <c:pt idx="2">
                  <c:v>22.398589065255731</c:v>
                </c:pt>
                <c:pt idx="3">
                  <c:v>20.387779083431255</c:v>
                </c:pt>
                <c:pt idx="4">
                  <c:v>17.017828200972449</c:v>
                </c:pt>
                <c:pt idx="5">
                  <c:v>8.5886489201406331</c:v>
                </c:pt>
                <c:pt idx="6">
                  <c:v>10.015098137896326</c:v>
                </c:pt>
                <c:pt idx="7">
                  <c:v>7.0457976849521886</c:v>
                </c:pt>
                <c:pt idx="8">
                  <c:v>2.9962546816479403</c:v>
                </c:pt>
                <c:pt idx="9">
                  <c:v>12.244897959183673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ABC6-4CC6-846B-03F24F11EC63}"/>
            </c:ext>
          </c:extLst>
        </c:ser>
        <c:ser>
          <c:idx val="3"/>
          <c:order val="4"/>
          <c:tx>
            <c:strRef>
              <c:f>'MZ-GRAFY-casti'!$B$138</c:f>
              <c:strCache>
                <c:ptCount val="1"/>
                <c:pt idx="0">
                  <c:v>Stavebnictví, geodézie a kartografie</c:v>
                </c:pt>
              </c:strCache>
            </c:strRef>
          </c:tx>
          <c:spPr>
            <a:ln w="28575" cap="rnd">
              <a:solidFill>
                <a:srgbClr val="92D050"/>
              </a:solidFill>
              <a:round/>
            </a:ln>
            <a:effectLst/>
          </c:spPr>
          <c:marker>
            <c:symbol val="none"/>
          </c:marker>
          <c:cat>
            <c:numRef>
              <c:f>'MZ-GRAFY-casti'!$C$126:$L$126</c:f>
              <c:numCache>
                <c:formatCode>General</c:formatCode>
                <c:ptCount val="10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  <c:pt idx="7">
                  <c:v>2023</c:v>
                </c:pt>
                <c:pt idx="8">
                  <c:v>2024</c:v>
                </c:pt>
                <c:pt idx="9">
                  <c:v>2025</c:v>
                </c:pt>
              </c:numCache>
            </c:numRef>
          </c:cat>
          <c:val>
            <c:numRef>
              <c:f>'MZ-GRAFY-casti'!$C$138:$L$138</c:f>
              <c:numCache>
                <c:formatCode>0.0</c:formatCode>
                <c:ptCount val="10"/>
                <c:pt idx="0">
                  <c:v>21.569878749202299</c:v>
                </c:pt>
                <c:pt idx="1">
                  <c:v>25.51299589603283</c:v>
                </c:pt>
                <c:pt idx="2">
                  <c:v>25.60483870967742</c:v>
                </c:pt>
                <c:pt idx="3">
                  <c:v>25.412087912087912</c:v>
                </c:pt>
                <c:pt idx="4">
                  <c:v>23.134328358208954</c:v>
                </c:pt>
                <c:pt idx="5">
                  <c:v>12.749517063747584</c:v>
                </c:pt>
                <c:pt idx="6">
                  <c:v>12.707535121328226</c:v>
                </c:pt>
                <c:pt idx="7">
                  <c:v>8.2589285714285712</c:v>
                </c:pt>
                <c:pt idx="8">
                  <c:v>3.6415908001916621</c:v>
                </c:pt>
                <c:pt idx="9">
                  <c:v>12.124060150375939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4-ABC6-4CC6-846B-03F24F11EC63}"/>
            </c:ext>
          </c:extLst>
        </c:ser>
        <c:ser>
          <c:idx val="4"/>
          <c:order val="5"/>
          <c:tx>
            <c:strRef>
              <c:f>'MZ-GRAFY-casti'!$B$140</c:f>
              <c:strCache>
                <c:ptCount val="1"/>
                <c:pt idx="0">
                  <c:v>Strojírenství a strojírenská výroba</c:v>
                </c:pt>
              </c:strCache>
            </c:strRef>
          </c:tx>
          <c:spPr>
            <a:ln w="28575" cap="rnd">
              <a:solidFill>
                <a:srgbClr val="00B0F0"/>
              </a:solidFill>
              <a:round/>
            </a:ln>
            <a:effectLst/>
          </c:spPr>
          <c:marker>
            <c:symbol val="none"/>
          </c:marker>
          <c:cat>
            <c:numRef>
              <c:f>'MZ-GRAFY-casti'!$C$126:$L$126</c:f>
              <c:numCache>
                <c:formatCode>General</c:formatCode>
                <c:ptCount val="10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  <c:pt idx="7">
                  <c:v>2023</c:v>
                </c:pt>
                <c:pt idx="8">
                  <c:v>2024</c:v>
                </c:pt>
                <c:pt idx="9">
                  <c:v>2025</c:v>
                </c:pt>
              </c:numCache>
            </c:numRef>
          </c:cat>
          <c:val>
            <c:numRef>
              <c:f>'MZ-GRAFY-casti'!$C$140:$L$140</c:f>
              <c:numCache>
                <c:formatCode>0.0</c:formatCode>
                <c:ptCount val="10"/>
                <c:pt idx="0">
                  <c:v>22.473974280465399</c:v>
                </c:pt>
                <c:pt idx="1">
                  <c:v>22.572038420490927</c:v>
                </c:pt>
                <c:pt idx="2">
                  <c:v>23.1643770724775</c:v>
                </c:pt>
                <c:pt idx="3">
                  <c:v>22.623400365630715</c:v>
                </c:pt>
                <c:pt idx="4">
                  <c:v>20.23952095808383</c:v>
                </c:pt>
                <c:pt idx="5">
                  <c:v>9.9872503187420314</c:v>
                </c:pt>
                <c:pt idx="6">
                  <c:v>11.753463927376972</c:v>
                </c:pt>
                <c:pt idx="7">
                  <c:v>9.0316106372303064</c:v>
                </c:pt>
                <c:pt idx="8">
                  <c:v>4.6931407942238268</c:v>
                </c:pt>
                <c:pt idx="9">
                  <c:v>13.278609367455335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5-ABC6-4CC6-846B-03F24F11EC63}"/>
            </c:ext>
          </c:extLst>
        </c:ser>
        <c:ser>
          <c:idx val="5"/>
          <c:order val="6"/>
          <c:tx>
            <c:strRef>
              <c:f>'MZ-GRAFY-casti'!$B$141</c:f>
              <c:strCache>
                <c:ptCount val="1"/>
                <c:pt idx="0">
                  <c:v>Doprava a spoje</c:v>
                </c:pt>
              </c:strCache>
            </c:strRef>
          </c:tx>
          <c:spPr>
            <a:ln w="28575" cap="rnd">
              <a:solidFill>
                <a:schemeClr val="accent6">
                  <a:lumMod val="75000"/>
                </a:schemeClr>
              </a:solidFill>
              <a:round/>
            </a:ln>
            <a:effectLst/>
          </c:spPr>
          <c:marker>
            <c:symbol val="none"/>
          </c:marker>
          <c:cat>
            <c:numRef>
              <c:f>'MZ-GRAFY-casti'!$C$126:$L$126</c:f>
              <c:numCache>
                <c:formatCode>General</c:formatCode>
                <c:ptCount val="10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  <c:pt idx="7">
                  <c:v>2023</c:v>
                </c:pt>
                <c:pt idx="8">
                  <c:v>2024</c:v>
                </c:pt>
                <c:pt idx="9">
                  <c:v>2025</c:v>
                </c:pt>
              </c:numCache>
            </c:numRef>
          </c:cat>
          <c:val>
            <c:numRef>
              <c:f>'MZ-GRAFY-casti'!$C$141:$L$141</c:f>
              <c:numCache>
                <c:formatCode>0.0</c:formatCode>
                <c:ptCount val="10"/>
                <c:pt idx="0">
                  <c:v>28.254437869822485</c:v>
                </c:pt>
                <c:pt idx="1">
                  <c:v>30.229007633587784</c:v>
                </c:pt>
                <c:pt idx="2">
                  <c:v>27.930535455861072</c:v>
                </c:pt>
                <c:pt idx="3">
                  <c:v>32.012678288431061</c:v>
                </c:pt>
                <c:pt idx="4">
                  <c:v>31.021437578814627</c:v>
                </c:pt>
                <c:pt idx="5">
                  <c:v>13.97984886649874</c:v>
                </c:pt>
                <c:pt idx="6">
                  <c:v>17.551020408163264</c:v>
                </c:pt>
                <c:pt idx="7">
                  <c:v>13.048780487804878</c:v>
                </c:pt>
                <c:pt idx="8">
                  <c:v>8.5290482076637826</c:v>
                </c:pt>
                <c:pt idx="9">
                  <c:v>18.012422360248447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6-ABC6-4CC6-846B-03F24F11EC63}"/>
            </c:ext>
          </c:extLst>
        </c:ser>
        <c:ser>
          <c:idx val="6"/>
          <c:order val="7"/>
          <c:tx>
            <c:strRef>
              <c:f>'MZ-GRAFY-casti'!$B$136</c:f>
              <c:strCache>
                <c:ptCount val="1"/>
                <c:pt idx="0">
                  <c:v>Technická chemie a chemie silikátů</c:v>
                </c:pt>
              </c:strCache>
            </c:strRef>
          </c:tx>
          <c:spPr>
            <a:ln w="28575" cap="rnd">
              <a:solidFill>
                <a:srgbClr val="FFC000"/>
              </a:solidFill>
              <a:round/>
            </a:ln>
            <a:effectLst/>
          </c:spPr>
          <c:marker>
            <c:symbol val="none"/>
          </c:marker>
          <c:cat>
            <c:numRef>
              <c:f>'MZ-GRAFY-casti'!$C$126:$L$126</c:f>
              <c:numCache>
                <c:formatCode>General</c:formatCode>
                <c:ptCount val="10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  <c:pt idx="7">
                  <c:v>2023</c:v>
                </c:pt>
                <c:pt idx="8">
                  <c:v>2024</c:v>
                </c:pt>
                <c:pt idx="9">
                  <c:v>2025</c:v>
                </c:pt>
              </c:numCache>
            </c:numRef>
          </c:cat>
          <c:val>
            <c:numRef>
              <c:f>'MZ-GRAFY-casti'!$C$136:$L$136</c:f>
              <c:numCache>
                <c:formatCode>0.0</c:formatCode>
                <c:ptCount val="10"/>
                <c:pt idx="0">
                  <c:v>17.117117117117118</c:v>
                </c:pt>
                <c:pt idx="1">
                  <c:v>19.909502262443439</c:v>
                </c:pt>
                <c:pt idx="2">
                  <c:v>17.634854771784234</c:v>
                </c:pt>
                <c:pt idx="3">
                  <c:v>13.307984790874524</c:v>
                </c:pt>
                <c:pt idx="4">
                  <c:v>12.859884836852206</c:v>
                </c:pt>
                <c:pt idx="5">
                  <c:v>7.6635514018691593</c:v>
                </c:pt>
                <c:pt idx="6">
                  <c:v>5.0607287449392713</c:v>
                </c:pt>
                <c:pt idx="7">
                  <c:v>5.846774193548387</c:v>
                </c:pt>
                <c:pt idx="8">
                  <c:v>1.2280701754385965</c:v>
                </c:pt>
                <c:pt idx="9">
                  <c:v>6.0263653483992465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7-ABC6-4CC6-846B-03F24F11EC6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498112559"/>
        <c:axId val="1498116399"/>
      </c:lineChart>
      <c:catAx>
        <c:axId val="1498112559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prstDash val="dash"/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498116399"/>
        <c:crosses val="autoZero"/>
        <c:auto val="1"/>
        <c:lblAlgn val="ctr"/>
        <c:lblOffset val="100"/>
        <c:noMultiLvlLbl val="0"/>
      </c:catAx>
      <c:valAx>
        <c:axId val="1498116399"/>
        <c:scaling>
          <c:orientation val="minMax"/>
          <c:max val="35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prstDash val="dash"/>
              <a:round/>
            </a:ln>
            <a:effectLst/>
          </c:spPr>
        </c:majorGridlines>
        <c:numFmt formatCode="0.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498112559"/>
        <c:crosses val="autoZero"/>
        <c:crossBetween val="between"/>
        <c:majorUnit val="5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60061393261859475"/>
          <c:y val="0.12280484411676991"/>
          <c:w val="0.38477124930061651"/>
          <c:h val="0.8549162749874991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4">
    <c:autoUpdate val="0"/>
  </c:externalData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100" b="1" i="0" u="none" strike="noStrike" kern="1200" spc="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r>
              <a:rPr lang="cs-CZ" sz="1100" b="1" i="0" u="none" strike="noStrike" baseline="0">
                <a:effectLst/>
              </a:rPr>
              <a:t>MATEMATIKA </a:t>
            </a:r>
            <a:r>
              <a:rPr lang="cs-CZ" sz="1100" b="1"/>
              <a:t>- </a:t>
            </a:r>
            <a:r>
              <a:rPr lang="cs-CZ" sz="1100" b="1" u="sng"/>
              <a:t>ČISTÁ NEÚSPĚŠNOST </a:t>
            </a:r>
            <a:r>
              <a:rPr lang="cs-CZ" sz="1100" b="1"/>
              <a:t>(%)</a:t>
            </a:r>
          </a:p>
          <a:p>
            <a:pPr>
              <a:defRPr sz="1100" b="1"/>
            </a:pPr>
            <a:r>
              <a:rPr lang="cs-CZ" sz="1100" b="1"/>
              <a:t>(JARNÍ ZO, PRVOMATURANTI)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1" i="0" u="none" strike="noStrike" kern="1200" spc="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cs-CZ"/>
        </a:p>
      </c:txPr>
    </c:title>
    <c:autoTitleDeleted val="0"/>
    <c:plotArea>
      <c:layout>
        <c:manualLayout>
          <c:layoutTarget val="inner"/>
          <c:xMode val="edge"/>
          <c:yMode val="edge"/>
          <c:x val="8.6089415525399809E-2"/>
          <c:y val="0.15723116406733609"/>
          <c:w val="0.88313856133192414"/>
          <c:h val="0.71282420414552838"/>
        </c:manualLayout>
      </c:layout>
      <c:barChart>
        <c:barDir val="col"/>
        <c:grouping val="clustered"/>
        <c:varyColors val="0"/>
        <c:ser>
          <c:idx val="1"/>
          <c:order val="0"/>
          <c:tx>
            <c:strRef>
              <c:f>'DT - GRAFY'!$F$182</c:f>
              <c:strCache>
                <c:ptCount val="1"/>
                <c:pt idx="0">
                  <c:v>CELKEM</c:v>
                </c:pt>
              </c:strCache>
            </c:strRef>
          </c:tx>
          <c:spPr>
            <a:solidFill>
              <a:schemeClr val="bg1">
                <a:lumMod val="75000"/>
                <a:alpha val="5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Base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'DT - GRAFY'!$AY$170:$BK$170</c:f>
              <c:numCache>
                <c:formatCode>General</c:formatCode>
                <c:ptCount val="13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  <c:pt idx="9">
                  <c:v>2022</c:v>
                </c:pt>
                <c:pt idx="10">
                  <c:v>2023</c:v>
                </c:pt>
                <c:pt idx="11">
                  <c:v>2024</c:v>
                </c:pt>
                <c:pt idx="12">
                  <c:v>2025</c:v>
                </c:pt>
              </c:numCache>
            </c:numRef>
          </c:cat>
          <c:val>
            <c:numRef>
              <c:f>'DT - GRAFY'!$AY$182:$BK$182</c:f>
              <c:numCache>
                <c:formatCode>0.0</c:formatCode>
                <c:ptCount val="13"/>
                <c:pt idx="0">
                  <c:v>20.150008152616991</c:v>
                </c:pt>
                <c:pt idx="1">
                  <c:v>23.507220509492129</c:v>
                </c:pt>
                <c:pt idx="2">
                  <c:v>23.186103167037388</c:v>
                </c:pt>
                <c:pt idx="3">
                  <c:v>22.492948448658705</c:v>
                </c:pt>
                <c:pt idx="4">
                  <c:v>21.292366170414951</c:v>
                </c:pt>
                <c:pt idx="5">
                  <c:v>21.814432989690722</c:v>
                </c:pt>
                <c:pt idx="6">
                  <c:v>15.463385884779726</c:v>
                </c:pt>
                <c:pt idx="7">
                  <c:v>17.607648298705207</c:v>
                </c:pt>
                <c:pt idx="8">
                  <c:v>16.635873749037721</c:v>
                </c:pt>
                <c:pt idx="9">
                  <c:v>10.100122958018618</c:v>
                </c:pt>
                <c:pt idx="10">
                  <c:v>12.360192668789288</c:v>
                </c:pt>
                <c:pt idx="11">
                  <c:v>4.8659234709249777</c:v>
                </c:pt>
                <c:pt idx="12">
                  <c:v>12.360831656606305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C14-47DF-9553-6970B59E6A9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0"/>
        <c:axId val="1951121696"/>
        <c:axId val="1951119616"/>
      </c:barChart>
      <c:lineChart>
        <c:grouping val="standard"/>
        <c:varyColors val="0"/>
        <c:ser>
          <c:idx val="5"/>
          <c:order val="5"/>
          <c:tx>
            <c:strRef>
              <c:f>'DT - GRAFY'!$F$187</c:f>
              <c:strCache>
                <c:ptCount val="1"/>
                <c:pt idx="0">
                  <c:v>SOŠ TECHNICKÉ</c:v>
                </c:pt>
              </c:strCache>
            </c:strRef>
          </c:tx>
          <c:spPr>
            <a:ln w="28575" cap="rnd">
              <a:solidFill>
                <a:schemeClr val="tx2">
                  <a:lumMod val="60000"/>
                  <a:lumOff val="40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tx2">
                  <a:lumMod val="60000"/>
                  <a:lumOff val="40000"/>
                </a:schemeClr>
              </a:solidFill>
              <a:ln w="9525">
                <a:solidFill>
                  <a:schemeClr val="tx2">
                    <a:lumMod val="60000"/>
                    <a:lumOff val="40000"/>
                  </a:schemeClr>
                </a:solidFill>
              </a:ln>
              <a:effectLst/>
            </c:spPr>
          </c:marker>
          <c:dLbls>
            <c:dLbl>
              <c:idx val="12"/>
              <c:layout>
                <c:manualLayout>
                  <c:x val="-3.3668628948721961E-2"/>
                  <c:y val="3.6979373836684877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DC14-47DF-9553-6970B59E6A9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'DT - GRAFY'!$AY$170:$BK$170</c:f>
              <c:numCache>
                <c:formatCode>General</c:formatCode>
                <c:ptCount val="13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  <c:pt idx="9">
                  <c:v>2022</c:v>
                </c:pt>
                <c:pt idx="10">
                  <c:v>2023</c:v>
                </c:pt>
                <c:pt idx="11">
                  <c:v>2024</c:v>
                </c:pt>
                <c:pt idx="12">
                  <c:v>2025</c:v>
                </c:pt>
              </c:numCache>
            </c:numRef>
          </c:cat>
          <c:val>
            <c:numRef>
              <c:f>'DT - GRAFY'!$AY$187:$BK$187</c:f>
              <c:numCache>
                <c:formatCode>0.0</c:formatCode>
                <c:ptCount val="13"/>
                <c:pt idx="0">
                  <c:v>12.403220811396718</c:v>
                </c:pt>
                <c:pt idx="1">
                  <c:v>16.627358490566039</c:v>
                </c:pt>
                <c:pt idx="2">
                  <c:v>17.616833863469537</c:v>
                </c:pt>
                <c:pt idx="3">
                  <c:v>18.881708345040742</c:v>
                </c:pt>
                <c:pt idx="4">
                  <c:v>19.285506825442926</c:v>
                </c:pt>
                <c:pt idx="5">
                  <c:v>20.409489762755932</c:v>
                </c:pt>
                <c:pt idx="6">
                  <c:v>14.182939362795477</c:v>
                </c:pt>
                <c:pt idx="7">
                  <c:v>15.712240515390121</c:v>
                </c:pt>
                <c:pt idx="8">
                  <c:v>18.100890207715135</c:v>
                </c:pt>
                <c:pt idx="9">
                  <c:v>8.2329317269076299</c:v>
                </c:pt>
                <c:pt idx="10">
                  <c:v>10.881057268722467</c:v>
                </c:pt>
                <c:pt idx="11">
                  <c:v>3.2717474980754426</c:v>
                </c:pt>
                <c:pt idx="12">
                  <c:v>10.638297872340425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DC14-47DF-9553-6970B59E6A90}"/>
            </c:ext>
          </c:extLst>
        </c:ser>
        <c:ser>
          <c:idx val="9"/>
          <c:order val="9"/>
          <c:tx>
            <c:strRef>
              <c:f>'DT - GRAFY'!$F$191</c:f>
              <c:strCache>
                <c:ptCount val="1"/>
                <c:pt idx="0">
                  <c:v>SOŠ TECHNOLOGICKÉ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3">
                  <a:lumMod val="75000"/>
                </a:schemeClr>
              </a:solidFill>
              <a:ln w="9525">
                <a:solidFill>
                  <a:schemeClr val="accent3"/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accent3">
                        <a:lumMod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'DT - GRAFY'!$AY$170:$BK$170</c:f>
              <c:numCache>
                <c:formatCode>General</c:formatCode>
                <c:ptCount val="13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  <c:pt idx="9">
                  <c:v>2022</c:v>
                </c:pt>
                <c:pt idx="10">
                  <c:v>2023</c:v>
                </c:pt>
                <c:pt idx="11">
                  <c:v>2024</c:v>
                </c:pt>
                <c:pt idx="12">
                  <c:v>2025</c:v>
                </c:pt>
              </c:numCache>
            </c:numRef>
          </c:cat>
          <c:val>
            <c:numRef>
              <c:f>'DT - GRAFY'!$AY$191:$BK$191</c:f>
              <c:numCache>
                <c:formatCode>0.0</c:formatCode>
                <c:ptCount val="13"/>
                <c:pt idx="0">
                  <c:v>27.756160830090792</c:v>
                </c:pt>
                <c:pt idx="1">
                  <c:v>30.844155844155846</c:v>
                </c:pt>
                <c:pt idx="2">
                  <c:v>35.412026726057903</c:v>
                </c:pt>
                <c:pt idx="3">
                  <c:v>44.067796610169488</c:v>
                </c:pt>
                <c:pt idx="4">
                  <c:v>39.057239057239059</c:v>
                </c:pt>
                <c:pt idx="5">
                  <c:v>41.265060240963855</c:v>
                </c:pt>
                <c:pt idx="6">
                  <c:v>32.616487455197138</c:v>
                </c:pt>
                <c:pt idx="7">
                  <c:v>39.501779359430607</c:v>
                </c:pt>
                <c:pt idx="8">
                  <c:v>40.611353711790393</c:v>
                </c:pt>
                <c:pt idx="9">
                  <c:v>27.61904761904762</c:v>
                </c:pt>
                <c:pt idx="10">
                  <c:v>25.821596244131456</c:v>
                </c:pt>
                <c:pt idx="11">
                  <c:v>11.538461538461538</c:v>
                </c:pt>
                <c:pt idx="12">
                  <c:v>30.232558139534881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DC14-47DF-9553-6970B59E6A9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951121696"/>
        <c:axId val="1951119616"/>
        <c:extLst>
          <c:ext xmlns:c15="http://schemas.microsoft.com/office/drawing/2012/chart" uri="{02D57815-91ED-43cb-92C2-25804820EDAC}">
            <c15:filteredLineSeries>
              <c15:ser>
                <c:idx val="2"/>
                <c:order val="1"/>
                <c:tx>
                  <c:strRef>
                    <c:extLst>
                      <c:ext uri="{02D57815-91ED-43cb-92C2-25804820EDAC}">
                        <c15:formulaRef>
                          <c15:sqref>'DT - GRAFY'!$F$183</c15:sqref>
                        </c15:formulaRef>
                      </c:ext>
                    </c:extLst>
                    <c:strCache>
                      <c:ptCount val="1"/>
                      <c:pt idx="0">
                        <c:v>GYMNÁZIUM 6LETÉ</c:v>
                      </c:pt>
                    </c:strCache>
                  </c:strRef>
                </c:tx>
                <c:spPr>
                  <a:ln w="19050" cap="rnd">
                    <a:solidFill>
                      <a:schemeClr val="tx2">
                        <a:lumMod val="60000"/>
                        <a:lumOff val="40000"/>
                      </a:schemeClr>
                    </a:solidFill>
                    <a:round/>
                  </a:ln>
                  <a:effectLst/>
                </c:spPr>
                <c:marker>
                  <c:symbol val="circle"/>
                  <c:size val="5"/>
                  <c:spPr>
                    <a:solidFill>
                      <a:schemeClr val="tx2">
                        <a:lumMod val="60000"/>
                        <a:lumOff val="40000"/>
                      </a:schemeClr>
                    </a:solidFill>
                    <a:ln w="9525">
                      <a:noFill/>
                    </a:ln>
                    <a:effectLst/>
                  </c:spPr>
                </c:marker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anchor="ctr" anchorCtr="1"/>
                    <a:lstStyle/>
                    <a:p>
                      <a:pPr>
                        <a:defRPr sz="900" b="0" i="0" u="none" strike="noStrike" kern="1200" baseline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cs-CZ"/>
                    </a:p>
                  </c:txPr>
                  <c:dLblPos val="t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0"/>
                  <c:extLst>
                    <c:ext uri="{CE6537A1-D6FC-4f65-9D91-7224C49458BB}">
                      <c15:showLeaderLines val="1"/>
                      <c15:leaderLines>
                        <c:spPr>
                          <a:ln w="9525" cap="flat" cmpd="sng" algn="ctr">
                            <a:solidFill>
                              <a:schemeClr val="tx1">
                                <a:lumMod val="35000"/>
                                <a:lumOff val="65000"/>
                              </a:schemeClr>
                            </a:solidFill>
                            <a:round/>
                          </a:ln>
                          <a:effectLst/>
                        </c:spPr>
                      </c15:leaderLines>
                    </c:ext>
                  </c:extLst>
                </c:dLbls>
                <c:cat>
                  <c:numRef>
                    <c:extLst>
                      <c:ext uri="{02D57815-91ED-43cb-92C2-25804820EDAC}">
                        <c15:formulaRef>
                          <c15:sqref>'DT - GRAFY'!$AY$170:$BK$170</c15:sqref>
                        </c15:formulaRef>
                      </c:ext>
                    </c:extLst>
                    <c:numCache>
                      <c:formatCode>General</c:formatCode>
                      <c:ptCount val="13"/>
                      <c:pt idx="0">
                        <c:v>2013</c:v>
                      </c:pt>
                      <c:pt idx="1">
                        <c:v>2014</c:v>
                      </c:pt>
                      <c:pt idx="2">
                        <c:v>2015</c:v>
                      </c:pt>
                      <c:pt idx="3">
                        <c:v>2016</c:v>
                      </c:pt>
                      <c:pt idx="4">
                        <c:v>2017</c:v>
                      </c:pt>
                      <c:pt idx="5">
                        <c:v>2018</c:v>
                      </c:pt>
                      <c:pt idx="6">
                        <c:v>2019</c:v>
                      </c:pt>
                      <c:pt idx="7">
                        <c:v>2020</c:v>
                      </c:pt>
                      <c:pt idx="8">
                        <c:v>2021</c:v>
                      </c:pt>
                      <c:pt idx="9">
                        <c:v>2022</c:v>
                      </c:pt>
                      <c:pt idx="10">
                        <c:v>2023</c:v>
                      </c:pt>
                      <c:pt idx="11">
                        <c:v>2024</c:v>
                      </c:pt>
                      <c:pt idx="12">
                        <c:v>2025</c:v>
                      </c:pt>
                    </c:numCache>
                  </c:numRef>
                </c:cat>
                <c:val>
                  <c:numRef>
                    <c:extLst>
                      <c:ext uri="{02D57815-91ED-43cb-92C2-25804820EDAC}">
                        <c15:formulaRef>
                          <c15:sqref>'DT - GRAFY'!$AY$183:$BK$183</c15:sqref>
                        </c15:formulaRef>
                      </c:ext>
                    </c:extLst>
                    <c:numCache>
                      <c:formatCode>0.0</c:formatCode>
                      <c:ptCount val="13"/>
                      <c:pt idx="0">
                        <c:v>1.6417910447761193</c:v>
                      </c:pt>
                      <c:pt idx="1">
                        <c:v>1.308139534883721</c:v>
                      </c:pt>
                      <c:pt idx="2">
                        <c:v>3.1404958677685952</c:v>
                      </c:pt>
                      <c:pt idx="3">
                        <c:v>2.877697841726619</c:v>
                      </c:pt>
                      <c:pt idx="4">
                        <c:v>2.6415094339622645</c:v>
                      </c:pt>
                      <c:pt idx="5">
                        <c:v>1.9762845849802373</c:v>
                      </c:pt>
                      <c:pt idx="6">
                        <c:v>2.4444444444444446</c:v>
                      </c:pt>
                      <c:pt idx="7">
                        <c:v>0.99403578528827041</c:v>
                      </c:pt>
                      <c:pt idx="8">
                        <c:v>2.8753993610223643</c:v>
                      </c:pt>
                      <c:pt idx="9">
                        <c:v>1.3937282229965158</c:v>
                      </c:pt>
                      <c:pt idx="10">
                        <c:v>2.0725388601036272</c:v>
                      </c:pt>
                      <c:pt idx="11">
                        <c:v>0.16051364365971107</c:v>
                      </c:pt>
                      <c:pt idx="12">
                        <c:v>1.0526315789473684</c:v>
                      </c:pt>
                    </c:numCache>
                  </c:numRef>
                </c:val>
                <c:smooth val="0"/>
                <c:extLst>
                  <c:ext xmlns:c16="http://schemas.microsoft.com/office/drawing/2014/chart" uri="{C3380CC4-5D6E-409C-BE32-E72D297353CC}">
                    <c16:uniqueId val="{00000003-DC14-47DF-9553-6970B59E6A90}"/>
                  </c:ext>
                </c:extLst>
              </c15:ser>
            </c15:filteredLineSeries>
            <c15:filteredLineSeries>
              <c15:ser>
                <c:idx val="3"/>
                <c:order val="2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'DT - GRAFY'!$F$184</c15:sqref>
                        </c15:formulaRef>
                      </c:ext>
                    </c:extLst>
                    <c:strCache>
                      <c:ptCount val="1"/>
                      <c:pt idx="0">
                        <c:v>GYMNÁZIUM 8LETÉ</c:v>
                      </c:pt>
                    </c:strCache>
                  </c:strRef>
                </c:tx>
                <c:spPr>
                  <a:ln w="19050" cap="rnd">
                    <a:solidFill>
                      <a:schemeClr val="accent2">
                        <a:lumMod val="60000"/>
                        <a:lumOff val="40000"/>
                      </a:schemeClr>
                    </a:solidFill>
                    <a:round/>
                  </a:ln>
                  <a:effectLst/>
                </c:spPr>
                <c:marker>
                  <c:symbol val="circle"/>
                  <c:size val="5"/>
                  <c:spPr>
                    <a:solidFill>
                      <a:schemeClr val="accent2">
                        <a:lumMod val="60000"/>
                        <a:lumOff val="40000"/>
                      </a:schemeClr>
                    </a:solidFill>
                    <a:ln w="9525">
                      <a:noFill/>
                    </a:ln>
                    <a:effectLst/>
                  </c:spPr>
                </c:marker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anchor="ctr" anchorCtr="1"/>
                    <a:lstStyle/>
                    <a:p>
                      <a:pPr>
                        <a:defRPr sz="900" b="0" i="0" u="none" strike="noStrike" kern="1200" baseline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cs-CZ"/>
                    </a:p>
                  </c:txPr>
                  <c:dLblPos val="b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0"/>
                  <c:extLst xmlns:c15="http://schemas.microsoft.com/office/drawing/2012/chart">
                    <c:ext xmlns:c15="http://schemas.microsoft.com/office/drawing/2012/chart" uri="{CE6537A1-D6FC-4f65-9D91-7224C49458BB}">
                      <c15:showLeaderLines val="1"/>
                      <c15:leaderLines>
                        <c:spPr>
                          <a:ln w="9525" cap="flat" cmpd="sng" algn="ctr">
                            <a:solidFill>
                              <a:schemeClr val="tx1">
                                <a:lumMod val="35000"/>
                                <a:lumOff val="65000"/>
                              </a:schemeClr>
                            </a:solidFill>
                            <a:round/>
                          </a:ln>
                          <a:effectLst/>
                        </c:spPr>
                      </c15:leaderLines>
                    </c:ext>
                  </c:extLst>
                </c:dLbls>
                <c:cat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'DT - GRAFY'!$AY$170:$BK$170</c15:sqref>
                        </c15:formulaRef>
                      </c:ext>
                    </c:extLst>
                    <c:numCache>
                      <c:formatCode>General</c:formatCode>
                      <c:ptCount val="13"/>
                      <c:pt idx="0">
                        <c:v>2013</c:v>
                      </c:pt>
                      <c:pt idx="1">
                        <c:v>2014</c:v>
                      </c:pt>
                      <c:pt idx="2">
                        <c:v>2015</c:v>
                      </c:pt>
                      <c:pt idx="3">
                        <c:v>2016</c:v>
                      </c:pt>
                      <c:pt idx="4">
                        <c:v>2017</c:v>
                      </c:pt>
                      <c:pt idx="5">
                        <c:v>2018</c:v>
                      </c:pt>
                      <c:pt idx="6">
                        <c:v>2019</c:v>
                      </c:pt>
                      <c:pt idx="7">
                        <c:v>2020</c:v>
                      </c:pt>
                      <c:pt idx="8">
                        <c:v>2021</c:v>
                      </c:pt>
                      <c:pt idx="9">
                        <c:v>2022</c:v>
                      </c:pt>
                      <c:pt idx="10">
                        <c:v>2023</c:v>
                      </c:pt>
                      <c:pt idx="11">
                        <c:v>2024</c:v>
                      </c:pt>
                      <c:pt idx="12">
                        <c:v>2025</c:v>
                      </c:pt>
                    </c:numCache>
                  </c:num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'DT - GRAFY'!$AY$184:$BK$184</c15:sqref>
                        </c15:formulaRef>
                      </c:ext>
                    </c:extLst>
                    <c:numCache>
                      <c:formatCode>0.0</c:formatCode>
                      <c:ptCount val="13"/>
                      <c:pt idx="0">
                        <c:v>1.0094830223309881</c:v>
                      </c:pt>
                      <c:pt idx="1">
                        <c:v>1.6113744075829384</c:v>
                      </c:pt>
                      <c:pt idx="2">
                        <c:v>1.5240734326290266</c:v>
                      </c:pt>
                      <c:pt idx="3">
                        <c:v>1.9895287958115182</c:v>
                      </c:pt>
                      <c:pt idx="4">
                        <c:v>2.6586316908897554</c:v>
                      </c:pt>
                      <c:pt idx="5">
                        <c:v>1.9557195571955719</c:v>
                      </c:pt>
                      <c:pt idx="6">
                        <c:v>1.045045045045045</c:v>
                      </c:pt>
                      <c:pt idx="7">
                        <c:v>2.4354243542435423</c:v>
                      </c:pt>
                      <c:pt idx="8">
                        <c:v>3.5948842032492228</c:v>
                      </c:pt>
                      <c:pt idx="9">
                        <c:v>0.88339222614840995</c:v>
                      </c:pt>
                      <c:pt idx="10">
                        <c:v>2.1859819569743233</c:v>
                      </c:pt>
                      <c:pt idx="11">
                        <c:v>0.73145245559038663</c:v>
                      </c:pt>
                      <c:pt idx="12">
                        <c:v>2.2072936660268714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4-DC14-47DF-9553-6970B59E6A90}"/>
                  </c:ext>
                </c:extLst>
              </c15:ser>
            </c15:filteredLineSeries>
            <c15:filteredLineSeries>
              <c15:ser>
                <c:idx val="0"/>
                <c:order val="3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'DT - GRAFY'!$F$185</c15:sqref>
                        </c15:formulaRef>
                      </c:ext>
                    </c:extLst>
                    <c:strCache>
                      <c:ptCount val="1"/>
                      <c:pt idx="0">
                        <c:v>GYMNÁZIUM 4LETÉ</c:v>
                      </c:pt>
                    </c:strCache>
                  </c:strRef>
                </c:tx>
                <c:spPr>
                  <a:ln w="28575" cap="rnd">
                    <a:solidFill>
                      <a:schemeClr val="accent1"/>
                    </a:solidFill>
                    <a:round/>
                  </a:ln>
                  <a:effectLst/>
                </c:spPr>
                <c:marker>
                  <c:symbol val="circle"/>
                  <c:size val="5"/>
                  <c:spPr>
                    <a:solidFill>
                      <a:schemeClr val="accent1"/>
                    </a:solidFill>
                    <a:ln w="9525">
                      <a:solidFill>
                        <a:schemeClr val="accent1"/>
                      </a:solidFill>
                    </a:ln>
                    <a:effectLst/>
                  </c:spPr>
                </c:marker>
                <c:cat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'DT - GRAFY'!$AY$170:$BK$170</c15:sqref>
                        </c15:formulaRef>
                      </c:ext>
                    </c:extLst>
                    <c:numCache>
                      <c:formatCode>General</c:formatCode>
                      <c:ptCount val="13"/>
                      <c:pt idx="0">
                        <c:v>2013</c:v>
                      </c:pt>
                      <c:pt idx="1">
                        <c:v>2014</c:v>
                      </c:pt>
                      <c:pt idx="2">
                        <c:v>2015</c:v>
                      </c:pt>
                      <c:pt idx="3">
                        <c:v>2016</c:v>
                      </c:pt>
                      <c:pt idx="4">
                        <c:v>2017</c:v>
                      </c:pt>
                      <c:pt idx="5">
                        <c:v>2018</c:v>
                      </c:pt>
                      <c:pt idx="6">
                        <c:v>2019</c:v>
                      </c:pt>
                      <c:pt idx="7">
                        <c:v>2020</c:v>
                      </c:pt>
                      <c:pt idx="8">
                        <c:v>2021</c:v>
                      </c:pt>
                      <c:pt idx="9">
                        <c:v>2022</c:v>
                      </c:pt>
                      <c:pt idx="10">
                        <c:v>2023</c:v>
                      </c:pt>
                      <c:pt idx="11">
                        <c:v>2024</c:v>
                      </c:pt>
                      <c:pt idx="12">
                        <c:v>2025</c:v>
                      </c:pt>
                    </c:numCache>
                  </c:num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'DT - GRAFY'!$AY$185:$BK$185</c15:sqref>
                        </c15:formulaRef>
                      </c:ext>
                    </c:extLst>
                    <c:numCache>
                      <c:formatCode>0.0</c:formatCode>
                      <c:ptCount val="13"/>
                      <c:pt idx="0">
                        <c:v>2.4417314095449503</c:v>
                      </c:pt>
                      <c:pt idx="1">
                        <c:v>4.8124557678697801</c:v>
                      </c:pt>
                      <c:pt idx="2">
                        <c:v>5.0586920067076582</c:v>
                      </c:pt>
                      <c:pt idx="3">
                        <c:v>5.0490478938257359</c:v>
                      </c:pt>
                      <c:pt idx="4">
                        <c:v>5.5900621118012426</c:v>
                      </c:pt>
                      <c:pt idx="5">
                        <c:v>6.1086637298091047</c:v>
                      </c:pt>
                      <c:pt idx="6">
                        <c:v>3.3971587399629404</c:v>
                      </c:pt>
                      <c:pt idx="7">
                        <c:v>4.935957513277101</c:v>
                      </c:pt>
                      <c:pt idx="8">
                        <c:v>6.4337215751525232</c:v>
                      </c:pt>
                      <c:pt idx="9">
                        <c:v>2.9617834394904459</c:v>
                      </c:pt>
                      <c:pt idx="10">
                        <c:v>3.5322054021964977</c:v>
                      </c:pt>
                      <c:pt idx="11">
                        <c:v>0.97719869706840379</c:v>
                      </c:pt>
                      <c:pt idx="12">
                        <c:v>5.1564565888056411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5-DC14-47DF-9553-6970B59E6A90}"/>
                  </c:ext>
                </c:extLst>
              </c15:ser>
            </c15:filteredLineSeries>
            <c15:filteredLineSeries>
              <c15:ser>
                <c:idx val="4"/>
                <c:order val="4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'DT - GRAFY'!$F$186</c15:sqref>
                        </c15:formulaRef>
                      </c:ext>
                    </c:extLst>
                    <c:strCache>
                      <c:ptCount val="1"/>
                      <c:pt idx="0">
                        <c:v>LYCEUM</c:v>
                      </c:pt>
                    </c:strCache>
                  </c:strRef>
                </c:tx>
                <c:spPr>
                  <a:ln w="28575" cap="rnd">
                    <a:solidFill>
                      <a:schemeClr val="accent5"/>
                    </a:solidFill>
                    <a:round/>
                  </a:ln>
                  <a:effectLst/>
                </c:spPr>
                <c:marker>
                  <c:symbol val="circle"/>
                  <c:size val="5"/>
                  <c:spPr>
                    <a:solidFill>
                      <a:schemeClr val="accent5"/>
                    </a:solidFill>
                    <a:ln w="9525">
                      <a:solidFill>
                        <a:schemeClr val="accent5"/>
                      </a:solidFill>
                    </a:ln>
                    <a:effectLst/>
                  </c:spPr>
                </c:marker>
                <c:cat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'DT - GRAFY'!$AY$170:$BK$170</c15:sqref>
                        </c15:formulaRef>
                      </c:ext>
                    </c:extLst>
                    <c:numCache>
                      <c:formatCode>General</c:formatCode>
                      <c:ptCount val="13"/>
                      <c:pt idx="0">
                        <c:v>2013</c:v>
                      </c:pt>
                      <c:pt idx="1">
                        <c:v>2014</c:v>
                      </c:pt>
                      <c:pt idx="2">
                        <c:v>2015</c:v>
                      </c:pt>
                      <c:pt idx="3">
                        <c:v>2016</c:v>
                      </c:pt>
                      <c:pt idx="4">
                        <c:v>2017</c:v>
                      </c:pt>
                      <c:pt idx="5">
                        <c:v>2018</c:v>
                      </c:pt>
                      <c:pt idx="6">
                        <c:v>2019</c:v>
                      </c:pt>
                      <c:pt idx="7">
                        <c:v>2020</c:v>
                      </c:pt>
                      <c:pt idx="8">
                        <c:v>2021</c:v>
                      </c:pt>
                      <c:pt idx="9">
                        <c:v>2022</c:v>
                      </c:pt>
                      <c:pt idx="10">
                        <c:v>2023</c:v>
                      </c:pt>
                      <c:pt idx="11">
                        <c:v>2024</c:v>
                      </c:pt>
                      <c:pt idx="12">
                        <c:v>2025</c:v>
                      </c:pt>
                    </c:numCache>
                  </c:num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'DT - GRAFY'!$AY$186:$BK$186</c15:sqref>
                        </c15:formulaRef>
                      </c:ext>
                    </c:extLst>
                    <c:numCache>
                      <c:formatCode>0.0</c:formatCode>
                      <c:ptCount val="13"/>
                      <c:pt idx="0">
                        <c:v>7.2822465492622559</c:v>
                      </c:pt>
                      <c:pt idx="1">
                        <c:v>12.585669781931463</c:v>
                      </c:pt>
                      <c:pt idx="2">
                        <c:v>14.094558429973238</c:v>
                      </c:pt>
                      <c:pt idx="3">
                        <c:v>16.355140186915886</c:v>
                      </c:pt>
                      <c:pt idx="4">
                        <c:v>13.026819923371647</c:v>
                      </c:pt>
                      <c:pt idx="5">
                        <c:v>15.546772068511199</c:v>
                      </c:pt>
                      <c:pt idx="6">
                        <c:v>11.583577712609969</c:v>
                      </c:pt>
                      <c:pt idx="7">
                        <c:v>13.517665130568357</c:v>
                      </c:pt>
                      <c:pt idx="8">
                        <c:v>17.802503477051459</c:v>
                      </c:pt>
                      <c:pt idx="9">
                        <c:v>9.2558983666061696</c:v>
                      </c:pt>
                      <c:pt idx="10">
                        <c:v>10.580204778156997</c:v>
                      </c:pt>
                      <c:pt idx="11">
                        <c:v>3.0351437699680508</c:v>
                      </c:pt>
                      <c:pt idx="12">
                        <c:v>11.444921316165951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6-DC14-47DF-9553-6970B59E6A90}"/>
                  </c:ext>
                </c:extLst>
              </c15:ser>
            </c15:filteredLineSeries>
            <c15:filteredLineSeries>
              <c15:ser>
                <c:idx val="6"/>
                <c:order val="6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'DT - GRAFY'!$F$188</c15:sqref>
                        </c15:formulaRef>
                      </c:ext>
                    </c:extLst>
                    <c:strCache>
                      <c:ptCount val="1"/>
                      <c:pt idx="0">
                        <c:v>SOŠ EKONOMICKÉ</c:v>
                      </c:pt>
                    </c:strCache>
                  </c:strRef>
                </c:tx>
                <c:spPr>
                  <a:ln w="28575" cap="rnd">
                    <a:solidFill>
                      <a:schemeClr val="accent1">
                        <a:lumMod val="60000"/>
                      </a:schemeClr>
                    </a:solidFill>
                    <a:round/>
                  </a:ln>
                  <a:effectLst/>
                </c:spPr>
                <c:marker>
                  <c:symbol val="circle"/>
                  <c:size val="5"/>
                  <c:spPr>
                    <a:solidFill>
                      <a:schemeClr val="accent1">
                        <a:lumMod val="60000"/>
                      </a:schemeClr>
                    </a:solidFill>
                    <a:ln w="9525">
                      <a:solidFill>
                        <a:schemeClr val="accent1">
                          <a:lumMod val="60000"/>
                        </a:schemeClr>
                      </a:solidFill>
                    </a:ln>
                    <a:effectLst/>
                  </c:spPr>
                </c:marker>
                <c:cat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'DT - GRAFY'!$AY$170:$BK$170</c15:sqref>
                        </c15:formulaRef>
                      </c:ext>
                    </c:extLst>
                    <c:numCache>
                      <c:formatCode>General</c:formatCode>
                      <c:ptCount val="13"/>
                      <c:pt idx="0">
                        <c:v>2013</c:v>
                      </c:pt>
                      <c:pt idx="1">
                        <c:v>2014</c:v>
                      </c:pt>
                      <c:pt idx="2">
                        <c:v>2015</c:v>
                      </c:pt>
                      <c:pt idx="3">
                        <c:v>2016</c:v>
                      </c:pt>
                      <c:pt idx="4">
                        <c:v>2017</c:v>
                      </c:pt>
                      <c:pt idx="5">
                        <c:v>2018</c:v>
                      </c:pt>
                      <c:pt idx="6">
                        <c:v>2019</c:v>
                      </c:pt>
                      <c:pt idx="7">
                        <c:v>2020</c:v>
                      </c:pt>
                      <c:pt idx="8">
                        <c:v>2021</c:v>
                      </c:pt>
                      <c:pt idx="9">
                        <c:v>2022</c:v>
                      </c:pt>
                      <c:pt idx="10">
                        <c:v>2023</c:v>
                      </c:pt>
                      <c:pt idx="11">
                        <c:v>2024</c:v>
                      </c:pt>
                      <c:pt idx="12">
                        <c:v>2025</c:v>
                      </c:pt>
                    </c:numCache>
                  </c:num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'DT - GRAFY'!$AY$188:$BK$188</c15:sqref>
                        </c15:formulaRef>
                      </c:ext>
                    </c:extLst>
                    <c:numCache>
                      <c:formatCode>0.0</c:formatCode>
                      <c:ptCount val="13"/>
                      <c:pt idx="0">
                        <c:v>19.392523364485982</c:v>
                      </c:pt>
                      <c:pt idx="1">
                        <c:v>26.408746846089148</c:v>
                      </c:pt>
                      <c:pt idx="2">
                        <c:v>34.751773049645394</c:v>
                      </c:pt>
                      <c:pt idx="3">
                        <c:v>30.322580645161288</c:v>
                      </c:pt>
                      <c:pt idx="4">
                        <c:v>38.779527559055119</c:v>
                      </c:pt>
                      <c:pt idx="5">
                        <c:v>38.858695652173914</c:v>
                      </c:pt>
                      <c:pt idx="6">
                        <c:v>35.127478753541077</c:v>
                      </c:pt>
                      <c:pt idx="7">
                        <c:v>34.740259740259738</c:v>
                      </c:pt>
                      <c:pt idx="8">
                        <c:v>34.375</c:v>
                      </c:pt>
                      <c:pt idx="9">
                        <c:v>24.888888888888889</c:v>
                      </c:pt>
                      <c:pt idx="10">
                        <c:v>33.828996282527882</c:v>
                      </c:pt>
                      <c:pt idx="11">
                        <c:v>13.8996138996139</c:v>
                      </c:pt>
                      <c:pt idx="12">
                        <c:v>27.27272727272727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7-DC14-47DF-9553-6970B59E6A90}"/>
                  </c:ext>
                </c:extLst>
              </c15:ser>
            </c15:filteredLineSeries>
            <c15:filteredLineSeries>
              <c15:ser>
                <c:idx val="7"/>
                <c:order val="7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'DT - GRAFY'!$F$189</c15:sqref>
                        </c15:formulaRef>
                      </c:ext>
                    </c:extLst>
                    <c:strCache>
                      <c:ptCount val="1"/>
                      <c:pt idx="0">
                        <c:v>SOŠ UMĚLECKÉ</c:v>
                      </c:pt>
                    </c:strCache>
                  </c:strRef>
                </c:tx>
                <c:spPr>
                  <a:ln w="28575" cap="rnd">
                    <a:solidFill>
                      <a:schemeClr val="accent2">
                        <a:lumMod val="60000"/>
                      </a:schemeClr>
                    </a:solidFill>
                    <a:round/>
                  </a:ln>
                  <a:effectLst/>
                </c:spPr>
                <c:marker>
                  <c:symbol val="circle"/>
                  <c:size val="5"/>
                  <c:spPr>
                    <a:solidFill>
                      <a:schemeClr val="accent2">
                        <a:lumMod val="60000"/>
                      </a:schemeClr>
                    </a:solidFill>
                    <a:ln w="9525">
                      <a:solidFill>
                        <a:schemeClr val="accent2">
                          <a:lumMod val="60000"/>
                        </a:schemeClr>
                      </a:solidFill>
                    </a:ln>
                    <a:effectLst/>
                  </c:spPr>
                </c:marker>
                <c:cat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'DT - GRAFY'!$AY$170:$BK$170</c15:sqref>
                        </c15:formulaRef>
                      </c:ext>
                    </c:extLst>
                    <c:numCache>
                      <c:formatCode>General</c:formatCode>
                      <c:ptCount val="13"/>
                      <c:pt idx="0">
                        <c:v>2013</c:v>
                      </c:pt>
                      <c:pt idx="1">
                        <c:v>2014</c:v>
                      </c:pt>
                      <c:pt idx="2">
                        <c:v>2015</c:v>
                      </c:pt>
                      <c:pt idx="3">
                        <c:v>2016</c:v>
                      </c:pt>
                      <c:pt idx="4">
                        <c:v>2017</c:v>
                      </c:pt>
                      <c:pt idx="5">
                        <c:v>2018</c:v>
                      </c:pt>
                      <c:pt idx="6">
                        <c:v>2019</c:v>
                      </c:pt>
                      <c:pt idx="7">
                        <c:v>2020</c:v>
                      </c:pt>
                      <c:pt idx="8">
                        <c:v>2021</c:v>
                      </c:pt>
                      <c:pt idx="9">
                        <c:v>2022</c:v>
                      </c:pt>
                      <c:pt idx="10">
                        <c:v>2023</c:v>
                      </c:pt>
                      <c:pt idx="11">
                        <c:v>2024</c:v>
                      </c:pt>
                      <c:pt idx="12">
                        <c:v>2025</c:v>
                      </c:pt>
                    </c:numCache>
                  </c:num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'DT - GRAFY'!$AY$189:$BK$189</c15:sqref>
                        </c15:formulaRef>
                      </c:ext>
                    </c:extLst>
                    <c:numCache>
                      <c:formatCode>0.0</c:formatCode>
                      <c:ptCount val="13"/>
                      <c:pt idx="0">
                        <c:v>36.29032258064516</c:v>
                      </c:pt>
                      <c:pt idx="1">
                        <c:v>43.2</c:v>
                      </c:pt>
                      <c:pt idx="2">
                        <c:v>43.820224719101127</c:v>
                      </c:pt>
                      <c:pt idx="3">
                        <c:v>47.222222222222221</c:v>
                      </c:pt>
                      <c:pt idx="4">
                        <c:v>53.086419753086425</c:v>
                      </c:pt>
                      <c:pt idx="5">
                        <c:v>45.901639344262293</c:v>
                      </c:pt>
                      <c:pt idx="6">
                        <c:v>56.60377358490566</c:v>
                      </c:pt>
                      <c:pt idx="7">
                        <c:v>45.238095238095241</c:v>
                      </c:pt>
                      <c:pt idx="8">
                        <c:v>66.666666666666657</c:v>
                      </c:pt>
                      <c:pt idx="9">
                        <c:v>27.777777777777779</c:v>
                      </c:pt>
                      <c:pt idx="10">
                        <c:v>44.827586206896555</c:v>
                      </c:pt>
                      <c:pt idx="11">
                        <c:v>20.689655172413794</c:v>
                      </c:pt>
                      <c:pt idx="12">
                        <c:v>34.615384615384613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8-DC14-47DF-9553-6970B59E6A90}"/>
                  </c:ext>
                </c:extLst>
              </c15:ser>
            </c15:filteredLineSeries>
            <c15:filteredLineSeries>
              <c15:ser>
                <c:idx val="8"/>
                <c:order val="8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'DT - GRAFY'!$F$190</c15:sqref>
                        </c15:formulaRef>
                      </c:ext>
                    </c:extLst>
                    <c:strCache>
                      <c:ptCount val="1"/>
                      <c:pt idx="0">
                        <c:v>SOŠ HOTELOVÉ A PODNIKAT.</c:v>
                      </c:pt>
                    </c:strCache>
                  </c:strRef>
                </c:tx>
                <c:spPr>
                  <a:ln w="28575" cap="rnd">
                    <a:solidFill>
                      <a:schemeClr val="accent3">
                        <a:lumMod val="60000"/>
                      </a:schemeClr>
                    </a:solidFill>
                    <a:round/>
                  </a:ln>
                  <a:effectLst/>
                </c:spPr>
                <c:marker>
                  <c:symbol val="circle"/>
                  <c:size val="5"/>
                  <c:spPr>
                    <a:solidFill>
                      <a:schemeClr val="accent3">
                        <a:lumMod val="60000"/>
                      </a:schemeClr>
                    </a:solidFill>
                    <a:ln w="9525">
                      <a:solidFill>
                        <a:schemeClr val="accent3">
                          <a:lumMod val="60000"/>
                        </a:schemeClr>
                      </a:solidFill>
                    </a:ln>
                    <a:effectLst/>
                  </c:spPr>
                </c:marker>
                <c:cat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'DT - GRAFY'!$AY$170:$BK$170</c15:sqref>
                        </c15:formulaRef>
                      </c:ext>
                    </c:extLst>
                    <c:numCache>
                      <c:formatCode>General</c:formatCode>
                      <c:ptCount val="13"/>
                      <c:pt idx="0">
                        <c:v>2013</c:v>
                      </c:pt>
                      <c:pt idx="1">
                        <c:v>2014</c:v>
                      </c:pt>
                      <c:pt idx="2">
                        <c:v>2015</c:v>
                      </c:pt>
                      <c:pt idx="3">
                        <c:v>2016</c:v>
                      </c:pt>
                      <c:pt idx="4">
                        <c:v>2017</c:v>
                      </c:pt>
                      <c:pt idx="5">
                        <c:v>2018</c:v>
                      </c:pt>
                      <c:pt idx="6">
                        <c:v>2019</c:v>
                      </c:pt>
                      <c:pt idx="7">
                        <c:v>2020</c:v>
                      </c:pt>
                      <c:pt idx="8">
                        <c:v>2021</c:v>
                      </c:pt>
                      <c:pt idx="9">
                        <c:v>2022</c:v>
                      </c:pt>
                      <c:pt idx="10">
                        <c:v>2023</c:v>
                      </c:pt>
                      <c:pt idx="11">
                        <c:v>2024</c:v>
                      </c:pt>
                      <c:pt idx="12">
                        <c:v>2025</c:v>
                      </c:pt>
                    </c:numCache>
                  </c:num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'DT - GRAFY'!$AY$190:$BK$190</c15:sqref>
                        </c15:formulaRef>
                      </c:ext>
                    </c:extLst>
                    <c:numCache>
                      <c:formatCode>0.0</c:formatCode>
                      <c:ptCount val="13"/>
                      <c:pt idx="0">
                        <c:v>38.6013986013986</c:v>
                      </c:pt>
                      <c:pt idx="1">
                        <c:v>45.305676855895193</c:v>
                      </c:pt>
                      <c:pt idx="2">
                        <c:v>51.480263157894733</c:v>
                      </c:pt>
                      <c:pt idx="3">
                        <c:v>51.344743276283623</c:v>
                      </c:pt>
                      <c:pt idx="4">
                        <c:v>52.994011976047908</c:v>
                      </c:pt>
                      <c:pt idx="5">
                        <c:v>55.555555555555557</c:v>
                      </c:pt>
                      <c:pt idx="6">
                        <c:v>36.160714285714285</c:v>
                      </c:pt>
                      <c:pt idx="7">
                        <c:v>46.05263157894737</c:v>
                      </c:pt>
                      <c:pt idx="8">
                        <c:v>49.489795918367349</c:v>
                      </c:pt>
                      <c:pt idx="9">
                        <c:v>29.333333333333332</c:v>
                      </c:pt>
                      <c:pt idx="10">
                        <c:v>30.927835051546392</c:v>
                      </c:pt>
                      <c:pt idx="11">
                        <c:v>17.901234567901234</c:v>
                      </c:pt>
                      <c:pt idx="12">
                        <c:v>45.689655172413794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9-DC14-47DF-9553-6970B59E6A90}"/>
                  </c:ext>
                </c:extLst>
              </c15:ser>
            </c15:filteredLineSeries>
          </c:ext>
        </c:extLst>
      </c:lineChart>
      <c:catAx>
        <c:axId val="19511216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951119616"/>
        <c:crosses val="autoZero"/>
        <c:auto val="1"/>
        <c:lblAlgn val="ctr"/>
        <c:lblOffset val="100"/>
        <c:noMultiLvlLbl val="0"/>
      </c:catAx>
      <c:valAx>
        <c:axId val="195111961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min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inorGridlines>
        <c:numFmt formatCode="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95112169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69167777007827103"/>
          <c:y val="9.4759503125958364E-2"/>
          <c:w val="0.29637056475240003"/>
          <c:h val="0.14013574665213249"/>
        </c:manualLayout>
      </c:layout>
      <c:overlay val="0"/>
      <c:spPr>
        <a:solidFill>
          <a:schemeClr val="bg1">
            <a:alpha val="50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ysClr val="windowText" lastClr="000000"/>
          </a:solidFill>
        </a:defRPr>
      </a:pPr>
      <a:endParaRPr lang="cs-CZ"/>
    </a:p>
  </c:txPr>
  <c:externalData r:id="rId4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1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2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3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4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5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6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7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8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0.19188</cdr:x>
      <cdr:y>0.14778</cdr:y>
    </cdr:from>
    <cdr:to>
      <cdr:x>0.20788</cdr:x>
      <cdr:y>0.18004</cdr:y>
    </cdr:to>
    <cdr:cxnSp macro="">
      <cdr:nvCxnSpPr>
        <cdr:cNvPr id="2" name="Přímá spojnice se šipkou 1">
          <a:extLst xmlns:a="http://schemas.openxmlformats.org/drawingml/2006/main">
            <a:ext uri="{FF2B5EF4-FFF2-40B4-BE49-F238E27FC236}">
              <a16:creationId xmlns:a16="http://schemas.microsoft.com/office/drawing/2014/main" id="{B81A261A-9A59-C99C-44EA-287AD13B65F8}"/>
            </a:ext>
          </a:extLst>
        </cdr:cNvPr>
        <cdr:cNvCxnSpPr/>
      </cdr:nvCxnSpPr>
      <cdr:spPr>
        <a:xfrm xmlns:a="http://schemas.openxmlformats.org/drawingml/2006/main">
          <a:off x="1719417" y="810225"/>
          <a:ext cx="143448" cy="176912"/>
        </a:xfrm>
        <a:prstGeom xmlns:a="http://schemas.openxmlformats.org/drawingml/2006/main" prst="straightConnector1">
          <a:avLst/>
        </a:prstGeom>
        <a:ln xmlns:a="http://schemas.openxmlformats.org/drawingml/2006/main">
          <a:solidFill>
            <a:schemeClr val="bg1"/>
          </a:solidFill>
          <a:tailEnd type="triangle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0.23056</cdr:x>
      <cdr:y>0.28785</cdr:y>
    </cdr:from>
    <cdr:to>
      <cdr:x>0.24657</cdr:x>
      <cdr:y>0.32012</cdr:y>
    </cdr:to>
    <cdr:cxnSp macro="">
      <cdr:nvCxnSpPr>
        <cdr:cNvPr id="4" name="Přímá spojnice se šipkou 3">
          <a:extLst xmlns:a="http://schemas.openxmlformats.org/drawingml/2006/main">
            <a:ext uri="{FF2B5EF4-FFF2-40B4-BE49-F238E27FC236}">
              <a16:creationId xmlns:a16="http://schemas.microsoft.com/office/drawing/2014/main" id="{1CAD3FE3-5061-EF91-DFD5-85204CE47657}"/>
            </a:ext>
          </a:extLst>
        </cdr:cNvPr>
        <cdr:cNvCxnSpPr/>
      </cdr:nvCxnSpPr>
      <cdr:spPr>
        <a:xfrm xmlns:a="http://schemas.openxmlformats.org/drawingml/2006/main">
          <a:off x="2066052" y="1578202"/>
          <a:ext cx="143448" cy="176912"/>
        </a:xfrm>
        <a:prstGeom xmlns:a="http://schemas.openxmlformats.org/drawingml/2006/main" prst="straightConnector1">
          <a:avLst/>
        </a:prstGeom>
        <a:ln xmlns:a="http://schemas.openxmlformats.org/drawingml/2006/main">
          <a:solidFill>
            <a:schemeClr val="bg1"/>
          </a:solidFill>
          <a:tailEnd type="triangle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0.26957</cdr:x>
      <cdr:y>0.30474</cdr:y>
    </cdr:from>
    <cdr:to>
      <cdr:x>0.28992</cdr:x>
      <cdr:y>0.32517</cdr:y>
    </cdr:to>
    <cdr:cxnSp macro="">
      <cdr:nvCxnSpPr>
        <cdr:cNvPr id="5" name="Přímá spojnice se šipkou 4">
          <a:extLst xmlns:a="http://schemas.openxmlformats.org/drawingml/2006/main">
            <a:ext uri="{FF2B5EF4-FFF2-40B4-BE49-F238E27FC236}">
              <a16:creationId xmlns:a16="http://schemas.microsoft.com/office/drawing/2014/main" id="{F827F363-FCD0-B141-0097-5451BAAA86DD}"/>
            </a:ext>
          </a:extLst>
        </cdr:cNvPr>
        <cdr:cNvCxnSpPr/>
      </cdr:nvCxnSpPr>
      <cdr:spPr>
        <a:xfrm xmlns:a="http://schemas.openxmlformats.org/drawingml/2006/main" flipV="1">
          <a:off x="2415674" y="1670783"/>
          <a:ext cx="182296" cy="112010"/>
        </a:xfrm>
        <a:prstGeom xmlns:a="http://schemas.openxmlformats.org/drawingml/2006/main" prst="straightConnector1">
          <a:avLst/>
        </a:prstGeom>
        <a:ln xmlns:a="http://schemas.openxmlformats.org/drawingml/2006/main">
          <a:solidFill>
            <a:schemeClr val="bg1"/>
          </a:solidFill>
          <a:tailEnd type="triangle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0.31159</cdr:x>
      <cdr:y>0.32026</cdr:y>
    </cdr:from>
    <cdr:to>
      <cdr:x>0.33193</cdr:x>
      <cdr:y>0.34069</cdr:y>
    </cdr:to>
    <cdr:cxnSp macro="">
      <cdr:nvCxnSpPr>
        <cdr:cNvPr id="7" name="Přímá spojnice se šipkou 6">
          <a:extLst xmlns:a="http://schemas.openxmlformats.org/drawingml/2006/main">
            <a:ext uri="{FF2B5EF4-FFF2-40B4-BE49-F238E27FC236}">
              <a16:creationId xmlns:a16="http://schemas.microsoft.com/office/drawing/2014/main" id="{F8E8F9AA-5C1A-8BC0-4AB9-8AE37A4B9A0F}"/>
            </a:ext>
          </a:extLst>
        </cdr:cNvPr>
        <cdr:cNvCxnSpPr/>
      </cdr:nvCxnSpPr>
      <cdr:spPr>
        <a:xfrm xmlns:a="http://schemas.openxmlformats.org/drawingml/2006/main" flipV="1">
          <a:off x="2792191" y="1755899"/>
          <a:ext cx="182296" cy="112010"/>
        </a:xfrm>
        <a:prstGeom xmlns:a="http://schemas.openxmlformats.org/drawingml/2006/main" prst="straightConnector1">
          <a:avLst/>
        </a:prstGeom>
        <a:ln xmlns:a="http://schemas.openxmlformats.org/drawingml/2006/main">
          <a:solidFill>
            <a:schemeClr val="bg1"/>
          </a:solidFill>
          <a:tailEnd type="triangle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0.71797</cdr:x>
      <cdr:y>0.35271</cdr:y>
    </cdr:from>
    <cdr:to>
      <cdr:x>0.73831</cdr:x>
      <cdr:y>0.37314</cdr:y>
    </cdr:to>
    <cdr:cxnSp macro="">
      <cdr:nvCxnSpPr>
        <cdr:cNvPr id="8" name="Přímá spojnice se šipkou 7">
          <a:extLst xmlns:a="http://schemas.openxmlformats.org/drawingml/2006/main">
            <a:ext uri="{FF2B5EF4-FFF2-40B4-BE49-F238E27FC236}">
              <a16:creationId xmlns:a16="http://schemas.microsoft.com/office/drawing/2014/main" id="{F5011103-C781-6237-0AFA-30D92BE90250}"/>
            </a:ext>
          </a:extLst>
        </cdr:cNvPr>
        <cdr:cNvCxnSpPr/>
      </cdr:nvCxnSpPr>
      <cdr:spPr>
        <a:xfrm xmlns:a="http://schemas.openxmlformats.org/drawingml/2006/main" flipV="1">
          <a:off x="6433789" y="1933823"/>
          <a:ext cx="182296" cy="112010"/>
        </a:xfrm>
        <a:prstGeom xmlns:a="http://schemas.openxmlformats.org/drawingml/2006/main" prst="straightConnector1">
          <a:avLst/>
        </a:prstGeom>
        <a:ln xmlns:a="http://schemas.openxmlformats.org/drawingml/2006/main">
          <a:solidFill>
            <a:schemeClr val="bg1"/>
          </a:solidFill>
          <a:tailEnd type="triangle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0.14952</cdr:x>
      <cdr:y>0.41622</cdr:y>
    </cdr:from>
    <cdr:to>
      <cdr:x>0.16987</cdr:x>
      <cdr:y>0.43665</cdr:y>
    </cdr:to>
    <cdr:cxnSp macro="">
      <cdr:nvCxnSpPr>
        <cdr:cNvPr id="9" name="Přímá spojnice se šipkou 8">
          <a:extLst xmlns:a="http://schemas.openxmlformats.org/drawingml/2006/main">
            <a:ext uri="{FF2B5EF4-FFF2-40B4-BE49-F238E27FC236}">
              <a16:creationId xmlns:a16="http://schemas.microsoft.com/office/drawing/2014/main" id="{C6751B79-0FEA-A4D3-361F-CDAE4E1ED3C0}"/>
            </a:ext>
          </a:extLst>
        </cdr:cNvPr>
        <cdr:cNvCxnSpPr/>
      </cdr:nvCxnSpPr>
      <cdr:spPr>
        <a:xfrm xmlns:a="http://schemas.openxmlformats.org/drawingml/2006/main" flipV="1">
          <a:off x="1339910" y="2175470"/>
          <a:ext cx="182296" cy="106780"/>
        </a:xfrm>
        <a:prstGeom xmlns:a="http://schemas.openxmlformats.org/drawingml/2006/main" prst="straightConnector1">
          <a:avLst/>
        </a:prstGeom>
        <a:ln xmlns:a="http://schemas.openxmlformats.org/drawingml/2006/main">
          <a:solidFill>
            <a:schemeClr val="bg1"/>
          </a:solidFill>
          <a:tailEnd type="triangle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0.17748</cdr:x>
      <cdr:y>0.14535</cdr:y>
    </cdr:from>
    <cdr:to>
      <cdr:x>0.19145</cdr:x>
      <cdr:y>0.18884</cdr:y>
    </cdr:to>
    <cdr:cxnSp macro="">
      <cdr:nvCxnSpPr>
        <cdr:cNvPr id="2" name="Přímá spojnice se šipkou 1">
          <a:extLst xmlns:a="http://schemas.openxmlformats.org/drawingml/2006/main">
            <a:ext uri="{FF2B5EF4-FFF2-40B4-BE49-F238E27FC236}">
              <a16:creationId xmlns:a16="http://schemas.microsoft.com/office/drawing/2014/main" id="{13D484D7-32D1-11DD-B60D-7EFF991E4A61}"/>
            </a:ext>
          </a:extLst>
        </cdr:cNvPr>
        <cdr:cNvCxnSpPr/>
      </cdr:nvCxnSpPr>
      <cdr:spPr>
        <a:xfrm xmlns:a="http://schemas.openxmlformats.org/drawingml/2006/main">
          <a:off x="1596899" y="880608"/>
          <a:ext cx="125732" cy="263501"/>
        </a:xfrm>
        <a:prstGeom xmlns:a="http://schemas.openxmlformats.org/drawingml/2006/main" prst="straightConnector1">
          <a:avLst/>
        </a:prstGeom>
        <a:ln xmlns:a="http://schemas.openxmlformats.org/drawingml/2006/main">
          <a:solidFill>
            <a:schemeClr val="bg1"/>
          </a:solidFill>
          <a:tailEnd type="triangle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0.24615</cdr:x>
      <cdr:y>0.36537</cdr:y>
    </cdr:from>
    <cdr:to>
      <cdr:x>0.26534</cdr:x>
      <cdr:y>0.39845</cdr:y>
    </cdr:to>
    <cdr:cxnSp macro="">
      <cdr:nvCxnSpPr>
        <cdr:cNvPr id="4" name="Přímá spojnice se šipkou 3">
          <a:extLst xmlns:a="http://schemas.openxmlformats.org/drawingml/2006/main">
            <a:ext uri="{FF2B5EF4-FFF2-40B4-BE49-F238E27FC236}">
              <a16:creationId xmlns:a16="http://schemas.microsoft.com/office/drawing/2014/main" id="{A67D69EB-55B0-30B5-635B-C76DC00F0EEB}"/>
            </a:ext>
          </a:extLst>
        </cdr:cNvPr>
        <cdr:cNvCxnSpPr/>
      </cdr:nvCxnSpPr>
      <cdr:spPr>
        <a:xfrm xmlns:a="http://schemas.openxmlformats.org/drawingml/2006/main" flipV="1">
          <a:off x="2214817" y="2213609"/>
          <a:ext cx="172657" cy="200431"/>
        </a:xfrm>
        <a:prstGeom xmlns:a="http://schemas.openxmlformats.org/drawingml/2006/main" prst="straightConnector1">
          <a:avLst/>
        </a:prstGeom>
        <a:ln xmlns:a="http://schemas.openxmlformats.org/drawingml/2006/main">
          <a:solidFill>
            <a:schemeClr val="bg1"/>
          </a:solidFill>
          <a:tailEnd type="triangle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0.28214</cdr:x>
      <cdr:y>0.38759</cdr:y>
    </cdr:from>
    <cdr:to>
      <cdr:x>0.30133</cdr:x>
      <cdr:y>0.42068</cdr:y>
    </cdr:to>
    <cdr:cxnSp macro="">
      <cdr:nvCxnSpPr>
        <cdr:cNvPr id="8" name="Přímá spojnice se šipkou 7">
          <a:extLst xmlns:a="http://schemas.openxmlformats.org/drawingml/2006/main">
            <a:ext uri="{FF2B5EF4-FFF2-40B4-BE49-F238E27FC236}">
              <a16:creationId xmlns:a16="http://schemas.microsoft.com/office/drawing/2014/main" id="{EACFA06B-CDE0-BF75-4256-8120622686F1}"/>
            </a:ext>
          </a:extLst>
        </cdr:cNvPr>
        <cdr:cNvCxnSpPr/>
      </cdr:nvCxnSpPr>
      <cdr:spPr>
        <a:xfrm xmlns:a="http://schemas.openxmlformats.org/drawingml/2006/main" flipV="1">
          <a:off x="2538667" y="2348250"/>
          <a:ext cx="172657" cy="200431"/>
        </a:xfrm>
        <a:prstGeom xmlns:a="http://schemas.openxmlformats.org/drawingml/2006/main" prst="straightConnector1">
          <a:avLst/>
        </a:prstGeom>
        <a:ln xmlns:a="http://schemas.openxmlformats.org/drawingml/2006/main">
          <a:solidFill>
            <a:schemeClr val="bg1"/>
          </a:solidFill>
          <a:tailEnd type="triangle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0.31708</cdr:x>
      <cdr:y>0.43441</cdr:y>
    </cdr:from>
    <cdr:to>
      <cdr:x>0.33626</cdr:x>
      <cdr:y>0.4675</cdr:y>
    </cdr:to>
    <cdr:cxnSp macro="">
      <cdr:nvCxnSpPr>
        <cdr:cNvPr id="9" name="Přímá spojnice se šipkou 8">
          <a:extLst xmlns:a="http://schemas.openxmlformats.org/drawingml/2006/main">
            <a:ext uri="{FF2B5EF4-FFF2-40B4-BE49-F238E27FC236}">
              <a16:creationId xmlns:a16="http://schemas.microsoft.com/office/drawing/2014/main" id="{CB522648-6226-7B38-6BA3-B287A75F28B0}"/>
            </a:ext>
          </a:extLst>
        </cdr:cNvPr>
        <cdr:cNvCxnSpPr/>
      </cdr:nvCxnSpPr>
      <cdr:spPr>
        <a:xfrm xmlns:a="http://schemas.openxmlformats.org/drawingml/2006/main" flipV="1">
          <a:off x="2852992" y="2631916"/>
          <a:ext cx="172657" cy="200431"/>
        </a:xfrm>
        <a:prstGeom xmlns:a="http://schemas.openxmlformats.org/drawingml/2006/main" prst="straightConnector1">
          <a:avLst/>
        </a:prstGeom>
        <a:ln xmlns:a="http://schemas.openxmlformats.org/drawingml/2006/main">
          <a:solidFill>
            <a:schemeClr val="bg1"/>
          </a:solidFill>
          <a:tailEnd type="triangle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0.74567</cdr:x>
      <cdr:y>0.40413</cdr:y>
    </cdr:from>
    <cdr:to>
      <cdr:x>0.76486</cdr:x>
      <cdr:y>0.43722</cdr:y>
    </cdr:to>
    <cdr:cxnSp macro="">
      <cdr:nvCxnSpPr>
        <cdr:cNvPr id="10" name="Přímá spojnice se šipkou 9">
          <a:extLst xmlns:a="http://schemas.openxmlformats.org/drawingml/2006/main">
            <a:ext uri="{FF2B5EF4-FFF2-40B4-BE49-F238E27FC236}">
              <a16:creationId xmlns:a16="http://schemas.microsoft.com/office/drawing/2014/main" id="{3CF7EA3D-C4DB-B45A-3B68-331A17B83D57}"/>
            </a:ext>
          </a:extLst>
        </cdr:cNvPr>
        <cdr:cNvCxnSpPr/>
      </cdr:nvCxnSpPr>
      <cdr:spPr>
        <a:xfrm xmlns:a="http://schemas.openxmlformats.org/drawingml/2006/main" flipV="1">
          <a:off x="6709410" y="2448466"/>
          <a:ext cx="172657" cy="200431"/>
        </a:xfrm>
        <a:prstGeom xmlns:a="http://schemas.openxmlformats.org/drawingml/2006/main" prst="straightConnector1">
          <a:avLst/>
        </a:prstGeom>
        <a:ln xmlns:a="http://schemas.openxmlformats.org/drawingml/2006/main">
          <a:solidFill>
            <a:schemeClr val="bg1"/>
          </a:solidFill>
          <a:tailEnd type="triangle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0.21029</cdr:x>
      <cdr:y>0.33707</cdr:y>
    </cdr:from>
    <cdr:to>
      <cdr:x>0.22977</cdr:x>
      <cdr:y>0.36162</cdr:y>
    </cdr:to>
    <cdr:cxnSp macro="">
      <cdr:nvCxnSpPr>
        <cdr:cNvPr id="11" name="Přímá spojnice se šipkou 10">
          <a:extLst xmlns:a="http://schemas.openxmlformats.org/drawingml/2006/main">
            <a:ext uri="{FF2B5EF4-FFF2-40B4-BE49-F238E27FC236}">
              <a16:creationId xmlns:a16="http://schemas.microsoft.com/office/drawing/2014/main" id="{174E7C4A-A906-7CAB-CB53-E3687283BB23}"/>
            </a:ext>
          </a:extLst>
        </cdr:cNvPr>
        <cdr:cNvCxnSpPr/>
      </cdr:nvCxnSpPr>
      <cdr:spPr>
        <a:xfrm xmlns:a="http://schemas.openxmlformats.org/drawingml/2006/main">
          <a:off x="1892174" y="2042159"/>
          <a:ext cx="175220" cy="148726"/>
        </a:xfrm>
        <a:prstGeom xmlns:a="http://schemas.openxmlformats.org/drawingml/2006/main" prst="straightConnector1">
          <a:avLst/>
        </a:prstGeom>
        <a:ln xmlns:a="http://schemas.openxmlformats.org/drawingml/2006/main">
          <a:solidFill>
            <a:schemeClr val="bg1"/>
          </a:solidFill>
          <a:tailEnd type="triangle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0.19291</cdr:x>
      <cdr:y>0.29345</cdr:y>
    </cdr:from>
    <cdr:to>
      <cdr:x>0.20894</cdr:x>
      <cdr:y>0.32356</cdr:y>
    </cdr:to>
    <cdr:cxnSp macro="">
      <cdr:nvCxnSpPr>
        <cdr:cNvPr id="2" name="Přímá spojnice se šipkou 1">
          <a:extLst xmlns:a="http://schemas.openxmlformats.org/drawingml/2006/main">
            <a:ext uri="{FF2B5EF4-FFF2-40B4-BE49-F238E27FC236}">
              <a16:creationId xmlns:a16="http://schemas.microsoft.com/office/drawing/2014/main" id="{786B5F9E-EECD-630E-176E-367D1F06E8BA}"/>
            </a:ext>
          </a:extLst>
        </cdr:cNvPr>
        <cdr:cNvCxnSpPr/>
      </cdr:nvCxnSpPr>
      <cdr:spPr>
        <a:xfrm xmlns:a="http://schemas.openxmlformats.org/drawingml/2006/main">
          <a:off x="1725393" y="1785813"/>
          <a:ext cx="143448" cy="183217"/>
        </a:xfrm>
        <a:prstGeom xmlns:a="http://schemas.openxmlformats.org/drawingml/2006/main" prst="straightConnector1">
          <a:avLst/>
        </a:prstGeom>
        <a:ln xmlns:a="http://schemas.openxmlformats.org/drawingml/2006/main">
          <a:solidFill>
            <a:schemeClr val="bg1"/>
          </a:solidFill>
          <a:tailEnd type="triangle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0.232</cdr:x>
      <cdr:y>0.43948</cdr:y>
    </cdr:from>
    <cdr:to>
      <cdr:x>0.24803</cdr:x>
      <cdr:y>0.46958</cdr:y>
    </cdr:to>
    <cdr:cxnSp macro="">
      <cdr:nvCxnSpPr>
        <cdr:cNvPr id="3" name="Přímá spojnice se šipkou 2">
          <a:extLst xmlns:a="http://schemas.openxmlformats.org/drawingml/2006/main">
            <a:ext uri="{FF2B5EF4-FFF2-40B4-BE49-F238E27FC236}">
              <a16:creationId xmlns:a16="http://schemas.microsoft.com/office/drawing/2014/main" id="{5103745E-BFD3-5A75-B7F5-1E313159C4F3}"/>
            </a:ext>
          </a:extLst>
        </cdr:cNvPr>
        <cdr:cNvCxnSpPr/>
      </cdr:nvCxnSpPr>
      <cdr:spPr>
        <a:xfrm xmlns:a="http://schemas.openxmlformats.org/drawingml/2006/main">
          <a:off x="2075016" y="2674451"/>
          <a:ext cx="143448" cy="183217"/>
        </a:xfrm>
        <a:prstGeom xmlns:a="http://schemas.openxmlformats.org/drawingml/2006/main" prst="straightConnector1">
          <a:avLst/>
        </a:prstGeom>
        <a:ln xmlns:a="http://schemas.openxmlformats.org/drawingml/2006/main">
          <a:solidFill>
            <a:schemeClr val="bg1"/>
          </a:solidFill>
          <a:tailEnd type="triangle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0.72038</cdr:x>
      <cdr:y>0.49179</cdr:y>
    </cdr:from>
    <cdr:to>
      <cdr:x>0.74569</cdr:x>
      <cdr:y>0.50821</cdr:y>
    </cdr:to>
    <cdr:cxnSp macro="">
      <cdr:nvCxnSpPr>
        <cdr:cNvPr id="4" name="Přímá spojnice se šipkou 3">
          <a:extLst xmlns:a="http://schemas.openxmlformats.org/drawingml/2006/main">
            <a:ext uri="{FF2B5EF4-FFF2-40B4-BE49-F238E27FC236}">
              <a16:creationId xmlns:a16="http://schemas.microsoft.com/office/drawing/2014/main" id="{B5C883C1-DA52-5CDF-2DBC-58ADB5990182}"/>
            </a:ext>
          </a:extLst>
        </cdr:cNvPr>
        <cdr:cNvCxnSpPr/>
      </cdr:nvCxnSpPr>
      <cdr:spPr>
        <a:xfrm xmlns:a="http://schemas.openxmlformats.org/drawingml/2006/main" flipV="1">
          <a:off x="6443206" y="2737264"/>
          <a:ext cx="226398" cy="91448"/>
        </a:xfrm>
        <a:prstGeom xmlns:a="http://schemas.openxmlformats.org/drawingml/2006/main" prst="straightConnector1">
          <a:avLst/>
        </a:prstGeom>
        <a:ln xmlns:a="http://schemas.openxmlformats.org/drawingml/2006/main">
          <a:solidFill>
            <a:schemeClr val="bg1"/>
          </a:solidFill>
          <a:tailEnd type="triangle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0.78645</cdr:x>
      <cdr:y>0.06962</cdr:y>
    </cdr:from>
    <cdr:to>
      <cdr:x>0.78705</cdr:x>
      <cdr:y>0.97394</cdr:y>
    </cdr:to>
    <cdr:cxnSp macro="">
      <cdr:nvCxnSpPr>
        <cdr:cNvPr id="6" name="Přímá spojnice 5">
          <a:extLst xmlns:a="http://schemas.openxmlformats.org/drawingml/2006/main">
            <a:ext uri="{FF2B5EF4-FFF2-40B4-BE49-F238E27FC236}">
              <a16:creationId xmlns:a16="http://schemas.microsoft.com/office/drawing/2014/main" id="{7E267073-3E85-5288-573B-86C9639F4D1C}"/>
            </a:ext>
          </a:extLst>
        </cdr:cNvPr>
        <cdr:cNvCxnSpPr/>
      </cdr:nvCxnSpPr>
      <cdr:spPr>
        <a:xfrm xmlns:a="http://schemas.openxmlformats.org/drawingml/2006/main">
          <a:off x="4834799" y="492809"/>
          <a:ext cx="3688" cy="6401507"/>
        </a:xfrm>
        <a:prstGeom xmlns:a="http://schemas.openxmlformats.org/drawingml/2006/main" prst="line">
          <a:avLst/>
        </a:prstGeom>
        <a:ln xmlns:a="http://schemas.openxmlformats.org/drawingml/2006/main" w="28575">
          <a:solidFill>
            <a:schemeClr val="tx1">
              <a:lumMod val="50000"/>
              <a:lumOff val="50000"/>
              <a:alpha val="50196"/>
            </a:schemeClr>
          </a:solidFill>
          <a:prstDash val="sysDash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0.6773</cdr:x>
      <cdr:y>0.02439</cdr:y>
    </cdr:from>
    <cdr:to>
      <cdr:x>0.67787</cdr:x>
      <cdr:y>0.91583</cdr:y>
    </cdr:to>
    <cdr:cxnSp macro="">
      <cdr:nvCxnSpPr>
        <cdr:cNvPr id="2" name="Přímá spojnice 1">
          <a:extLst xmlns:a="http://schemas.openxmlformats.org/drawingml/2006/main">
            <a:ext uri="{FF2B5EF4-FFF2-40B4-BE49-F238E27FC236}">
              <a16:creationId xmlns:a16="http://schemas.microsoft.com/office/drawing/2014/main" id="{477FA50A-50F2-245A-F2E1-5A2AA5AAEE34}"/>
            </a:ext>
          </a:extLst>
        </cdr:cNvPr>
        <cdr:cNvCxnSpPr/>
      </cdr:nvCxnSpPr>
      <cdr:spPr>
        <a:xfrm xmlns:a="http://schemas.openxmlformats.org/drawingml/2006/main">
          <a:off x="4045057" y="134182"/>
          <a:ext cx="3396" cy="4904713"/>
        </a:xfrm>
        <a:prstGeom xmlns:a="http://schemas.openxmlformats.org/drawingml/2006/main" prst="line">
          <a:avLst/>
        </a:prstGeom>
        <a:ln xmlns:a="http://schemas.openxmlformats.org/drawingml/2006/main" w="28575">
          <a:solidFill>
            <a:schemeClr val="tx1">
              <a:lumMod val="50000"/>
              <a:lumOff val="50000"/>
              <a:alpha val="50196"/>
            </a:schemeClr>
          </a:solidFill>
          <a:prstDash val="sysDash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0.10673</cdr:x>
      <cdr:y>0.32083</cdr:y>
    </cdr:from>
    <cdr:to>
      <cdr:x>0.96532</cdr:x>
      <cdr:y>0.32083</cdr:y>
    </cdr:to>
    <cdr:cxnSp macro="">
      <cdr:nvCxnSpPr>
        <cdr:cNvPr id="3" name="Přímá spojnice 2">
          <a:extLst xmlns:a="http://schemas.openxmlformats.org/drawingml/2006/main">
            <a:ext uri="{FF2B5EF4-FFF2-40B4-BE49-F238E27FC236}">
              <a16:creationId xmlns:a16="http://schemas.microsoft.com/office/drawing/2014/main" id="{C0BDE9FC-C60D-ACA0-5974-E2FE608E7D77}"/>
            </a:ext>
          </a:extLst>
        </cdr:cNvPr>
        <cdr:cNvCxnSpPr/>
      </cdr:nvCxnSpPr>
      <cdr:spPr>
        <a:xfrm xmlns:a="http://schemas.openxmlformats.org/drawingml/2006/main">
          <a:off x="637397" y="1765182"/>
          <a:ext cx="5127812" cy="0"/>
        </a:xfrm>
        <a:prstGeom xmlns:a="http://schemas.openxmlformats.org/drawingml/2006/main" prst="line">
          <a:avLst/>
        </a:prstGeom>
        <a:ln xmlns:a="http://schemas.openxmlformats.org/drawingml/2006/main" w="28575">
          <a:solidFill>
            <a:schemeClr val="tx1">
              <a:lumMod val="50000"/>
              <a:lumOff val="50000"/>
              <a:alpha val="50196"/>
            </a:schemeClr>
          </a:solidFill>
          <a:prstDash val="sysDash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0.67433</cdr:x>
      <cdr:y>0.04076</cdr:y>
    </cdr:from>
    <cdr:to>
      <cdr:x>0.98851</cdr:x>
      <cdr:y>0.25764</cdr:y>
    </cdr:to>
    <cdr:sp macro="" textlink="">
      <cdr:nvSpPr>
        <cdr:cNvPr id="6" name="Ovál 5">
          <a:extLst xmlns:a="http://schemas.openxmlformats.org/drawingml/2006/main">
            <a:ext uri="{FF2B5EF4-FFF2-40B4-BE49-F238E27FC236}">
              <a16:creationId xmlns:a16="http://schemas.microsoft.com/office/drawing/2014/main" id="{F026F933-FDD7-E81A-116A-D43ED23FD680}"/>
            </a:ext>
          </a:extLst>
        </cdr:cNvPr>
        <cdr:cNvSpPr/>
      </cdr:nvSpPr>
      <cdr:spPr>
        <a:xfrm xmlns:a="http://schemas.openxmlformats.org/drawingml/2006/main" rot="20944071">
          <a:off x="4027292" y="224264"/>
          <a:ext cx="1876412" cy="1193265"/>
        </a:xfrm>
        <a:prstGeom xmlns:a="http://schemas.openxmlformats.org/drawingml/2006/main" prst="ellipse">
          <a:avLst/>
        </a:prstGeom>
        <a:solidFill xmlns:a="http://schemas.openxmlformats.org/drawingml/2006/main">
          <a:srgbClr val="92D050">
            <a:alpha val="10000"/>
          </a:srgbClr>
        </a:solidFill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15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tlCol="0" anchor="ctr"/>
        <a:lstStyle xmlns:a="http://schemas.openxmlformats.org/drawingml/2006/main">
          <a:defPPr>
            <a:defRPr lang="cs-CZ"/>
          </a:defPPr>
          <a:lvl1pPr marL="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endParaRPr lang="cs-CZ"/>
        </a:p>
      </cdr:txBody>
    </cdr:sp>
  </cdr:relSizeAnchor>
  <cdr:relSizeAnchor xmlns:cdr="http://schemas.openxmlformats.org/drawingml/2006/chartDrawing">
    <cdr:from>
      <cdr:x>0.49246</cdr:x>
      <cdr:y>0.16358</cdr:y>
    </cdr:from>
    <cdr:to>
      <cdr:x>0.67362</cdr:x>
      <cdr:y>0.25213</cdr:y>
    </cdr:to>
    <cdr:sp macro="" textlink="">
      <cdr:nvSpPr>
        <cdr:cNvPr id="7" name="Ovál 6">
          <a:extLst xmlns:a="http://schemas.openxmlformats.org/drawingml/2006/main">
            <a:ext uri="{FF2B5EF4-FFF2-40B4-BE49-F238E27FC236}">
              <a16:creationId xmlns:a16="http://schemas.microsoft.com/office/drawing/2014/main" id="{399F857A-A36E-B30F-7A24-9108B50B68C8}"/>
            </a:ext>
          </a:extLst>
        </cdr:cNvPr>
        <cdr:cNvSpPr/>
      </cdr:nvSpPr>
      <cdr:spPr>
        <a:xfrm xmlns:a="http://schemas.openxmlformats.org/drawingml/2006/main" rot="558298">
          <a:off x="2941116" y="900035"/>
          <a:ext cx="1081951" cy="487200"/>
        </a:xfrm>
        <a:prstGeom xmlns:a="http://schemas.openxmlformats.org/drawingml/2006/main" prst="ellipse">
          <a:avLst/>
        </a:prstGeom>
        <a:solidFill xmlns:a="http://schemas.openxmlformats.org/drawingml/2006/main">
          <a:srgbClr val="F0E146">
            <a:alpha val="20000"/>
          </a:srgbClr>
        </a:solidFill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15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tlCol="0" anchor="ctr"/>
        <a:lstStyle xmlns:a="http://schemas.openxmlformats.org/drawingml/2006/main">
          <a:defPPr>
            <a:defRPr lang="cs-CZ"/>
          </a:defPPr>
          <a:lvl1pPr marL="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endParaRPr lang="cs-CZ"/>
        </a:p>
      </cdr:txBody>
    </cdr:sp>
  </cdr:relSizeAnchor>
  <cdr:relSizeAnchor xmlns:cdr="http://schemas.openxmlformats.org/drawingml/2006/chartDrawing">
    <cdr:from>
      <cdr:x>0.45637</cdr:x>
      <cdr:y>0.25902</cdr:y>
    </cdr:from>
    <cdr:to>
      <cdr:x>0.8172</cdr:x>
      <cdr:y>0.4301</cdr:y>
    </cdr:to>
    <cdr:sp macro="" textlink="">
      <cdr:nvSpPr>
        <cdr:cNvPr id="8" name="Ovál 7">
          <a:extLst xmlns:a="http://schemas.openxmlformats.org/drawingml/2006/main">
            <a:ext uri="{FF2B5EF4-FFF2-40B4-BE49-F238E27FC236}">
              <a16:creationId xmlns:a16="http://schemas.microsoft.com/office/drawing/2014/main" id="{F99FCF64-5E7A-79DD-467A-F4F59B969AE0}"/>
            </a:ext>
          </a:extLst>
        </cdr:cNvPr>
        <cdr:cNvSpPr/>
      </cdr:nvSpPr>
      <cdr:spPr>
        <a:xfrm xmlns:a="http://schemas.openxmlformats.org/drawingml/2006/main">
          <a:off x="2725569" y="1425100"/>
          <a:ext cx="2155017" cy="941293"/>
        </a:xfrm>
        <a:prstGeom xmlns:a="http://schemas.openxmlformats.org/drawingml/2006/main" prst="ellipse">
          <a:avLst/>
        </a:prstGeom>
        <a:solidFill xmlns:a="http://schemas.openxmlformats.org/drawingml/2006/main">
          <a:schemeClr val="accent6">
            <a:alpha val="10000"/>
          </a:schemeClr>
        </a:solidFill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15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tlCol="0" anchor="ctr"/>
        <a:lstStyle xmlns:a="http://schemas.openxmlformats.org/drawingml/2006/main">
          <a:defPPr>
            <a:defRPr lang="cs-CZ"/>
          </a:defPPr>
          <a:lvl1pPr marL="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endParaRPr lang="cs-CZ"/>
        </a:p>
      </cdr:txBody>
    </cdr:sp>
  </cdr:relSizeAnchor>
  <cdr:relSizeAnchor xmlns:cdr="http://schemas.openxmlformats.org/drawingml/2006/chartDrawing">
    <cdr:from>
      <cdr:x>0.31155</cdr:x>
      <cdr:y>0.46188</cdr:y>
    </cdr:from>
    <cdr:to>
      <cdr:x>0.59132</cdr:x>
      <cdr:y>0.60445</cdr:y>
    </cdr:to>
    <cdr:sp macro="" textlink="">
      <cdr:nvSpPr>
        <cdr:cNvPr id="10" name="Ovál 9">
          <a:extLst xmlns:a="http://schemas.openxmlformats.org/drawingml/2006/main">
            <a:ext uri="{FF2B5EF4-FFF2-40B4-BE49-F238E27FC236}">
              <a16:creationId xmlns:a16="http://schemas.microsoft.com/office/drawing/2014/main" id="{88AB2BAE-3369-49FB-C3EC-F26BC7DA5773}"/>
            </a:ext>
          </a:extLst>
        </cdr:cNvPr>
        <cdr:cNvSpPr/>
      </cdr:nvSpPr>
      <cdr:spPr>
        <a:xfrm xmlns:a="http://schemas.openxmlformats.org/drawingml/2006/main" rot="20429901">
          <a:off x="1860698" y="2541254"/>
          <a:ext cx="1670812" cy="784412"/>
        </a:xfrm>
        <a:prstGeom xmlns:a="http://schemas.openxmlformats.org/drawingml/2006/main" prst="ellipse">
          <a:avLst/>
        </a:prstGeom>
        <a:solidFill xmlns:a="http://schemas.openxmlformats.org/drawingml/2006/main">
          <a:schemeClr val="accent2">
            <a:alpha val="10000"/>
          </a:schemeClr>
        </a:solidFill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15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tlCol="0" anchor="ctr"/>
        <a:lstStyle xmlns:a="http://schemas.openxmlformats.org/drawingml/2006/main">
          <a:defPPr>
            <a:defRPr lang="cs-CZ"/>
          </a:defPPr>
          <a:lvl1pPr marL="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endParaRPr lang="cs-CZ"/>
        </a:p>
      </cdr:txBody>
    </cdr:sp>
  </cdr:relSizeAnchor>
</c:userShapes>
</file>

<file path=ppt/drawings/drawing6.xml><?xml version="1.0" encoding="utf-8"?>
<c:userShapes xmlns:c="http://schemas.openxmlformats.org/drawingml/2006/chart">
  <cdr:relSizeAnchor xmlns:cdr="http://schemas.openxmlformats.org/drawingml/2006/chartDrawing">
    <cdr:from>
      <cdr:x>0.71835</cdr:x>
      <cdr:y>0.52824</cdr:y>
    </cdr:from>
    <cdr:to>
      <cdr:x>0.90126</cdr:x>
      <cdr:y>0.60282</cdr:y>
    </cdr:to>
    <cdr:cxnSp macro="">
      <cdr:nvCxnSpPr>
        <cdr:cNvPr id="2" name="Přímá spojnice se šipkou 1">
          <a:extLst xmlns:a="http://schemas.openxmlformats.org/drawingml/2006/main">
            <a:ext uri="{FF2B5EF4-FFF2-40B4-BE49-F238E27FC236}">
              <a16:creationId xmlns:a16="http://schemas.microsoft.com/office/drawing/2014/main" id="{54D6D51B-2A8C-753C-AFBB-A5464D606BD7}"/>
            </a:ext>
          </a:extLst>
        </cdr:cNvPr>
        <cdr:cNvCxnSpPr/>
      </cdr:nvCxnSpPr>
      <cdr:spPr>
        <a:xfrm xmlns:a="http://schemas.openxmlformats.org/drawingml/2006/main" flipV="1">
          <a:off x="3438956" y="2195227"/>
          <a:ext cx="875654" cy="309966"/>
        </a:xfrm>
        <a:prstGeom xmlns:a="http://schemas.openxmlformats.org/drawingml/2006/main" prst="straightConnector1">
          <a:avLst/>
        </a:prstGeom>
        <a:ln xmlns:a="http://schemas.openxmlformats.org/drawingml/2006/main">
          <a:tailEnd type="triangle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drawings/drawing7.xml><?xml version="1.0" encoding="utf-8"?>
<c:userShapes xmlns:c="http://schemas.openxmlformats.org/drawingml/2006/chart">
  <cdr:relSizeAnchor xmlns:cdr="http://schemas.openxmlformats.org/drawingml/2006/chartDrawing">
    <cdr:from>
      <cdr:x>0.39473</cdr:x>
      <cdr:y>0.19542</cdr:y>
    </cdr:from>
    <cdr:to>
      <cdr:x>0.45051</cdr:x>
      <cdr:y>0.66423</cdr:y>
    </cdr:to>
    <cdr:sp macro="" textlink="">
      <cdr:nvSpPr>
        <cdr:cNvPr id="3" name="Obdélník 2">
          <a:extLst xmlns:a="http://schemas.openxmlformats.org/drawingml/2006/main">
            <a:ext uri="{FF2B5EF4-FFF2-40B4-BE49-F238E27FC236}">
              <a16:creationId xmlns:a16="http://schemas.microsoft.com/office/drawing/2014/main" id="{9998F6C2-D172-DDA2-0CE3-67A1EC61BDB7}"/>
            </a:ext>
          </a:extLst>
        </cdr:cNvPr>
        <cdr:cNvSpPr/>
      </cdr:nvSpPr>
      <cdr:spPr>
        <a:xfrm xmlns:a="http://schemas.openxmlformats.org/drawingml/2006/main">
          <a:off x="2788433" y="863791"/>
          <a:ext cx="394035" cy="2072239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2">
            <a:lumMod val="60000"/>
            <a:lumOff val="40000"/>
            <a:alpha val="10000"/>
          </a:schemeClr>
        </a:solidFill>
        <a:ln xmlns:a="http://schemas.openxmlformats.org/drawingml/2006/main">
          <a:solidFill>
            <a:schemeClr val="accent2">
              <a:lumMod val="40000"/>
              <a:lumOff val="60000"/>
            </a:schemeClr>
          </a:solidFill>
          <a:prstDash val="sysDash"/>
        </a:ln>
      </cdr:spPr>
      <cdr:style>
        <a:lnRef xmlns:a="http://schemas.openxmlformats.org/drawingml/2006/main" idx="2">
          <a:schemeClr val="accent1">
            <a:shade val="15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cs-CZ" kern="1200"/>
        </a:p>
      </cdr:txBody>
    </cdr:sp>
  </cdr:relSizeAnchor>
  <cdr:relSizeAnchor xmlns:cdr="http://schemas.openxmlformats.org/drawingml/2006/chartDrawing">
    <cdr:from>
      <cdr:x>0.60568</cdr:x>
      <cdr:y>0.19264</cdr:y>
    </cdr:from>
    <cdr:to>
      <cdr:x>0.65591</cdr:x>
      <cdr:y>0.66145</cdr:y>
    </cdr:to>
    <cdr:sp macro="" textlink="">
      <cdr:nvSpPr>
        <cdr:cNvPr id="4" name="Obdélník 3">
          <a:extLst xmlns:a="http://schemas.openxmlformats.org/drawingml/2006/main">
            <a:ext uri="{FF2B5EF4-FFF2-40B4-BE49-F238E27FC236}">
              <a16:creationId xmlns:a16="http://schemas.microsoft.com/office/drawing/2014/main" id="{E4B596F8-F67D-34BE-B41B-64043ADAB12A}"/>
            </a:ext>
          </a:extLst>
        </cdr:cNvPr>
        <cdr:cNvSpPr/>
      </cdr:nvSpPr>
      <cdr:spPr>
        <a:xfrm xmlns:a="http://schemas.openxmlformats.org/drawingml/2006/main">
          <a:off x="3513418" y="745565"/>
          <a:ext cx="291353" cy="1814469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2">
            <a:lumMod val="60000"/>
            <a:lumOff val="40000"/>
            <a:alpha val="10000"/>
          </a:schemeClr>
        </a:solidFill>
        <a:ln xmlns:a="http://schemas.openxmlformats.org/drawingml/2006/main">
          <a:solidFill>
            <a:schemeClr val="accent2">
              <a:lumMod val="40000"/>
              <a:lumOff val="60000"/>
            </a:schemeClr>
          </a:solidFill>
          <a:prstDash val="sysDash"/>
        </a:ln>
      </cdr:spPr>
      <cdr:style>
        <a:lnRef xmlns:a="http://schemas.openxmlformats.org/drawingml/2006/main" idx="2">
          <a:schemeClr val="accent1">
            <a:shade val="15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cs-CZ" kern="1200"/>
        </a:p>
      </cdr:txBody>
    </cdr:sp>
  </cdr:relSizeAnchor>
  <cdr:relSizeAnchor xmlns:cdr="http://schemas.openxmlformats.org/drawingml/2006/chartDrawing">
    <cdr:from>
      <cdr:x>0.76215</cdr:x>
      <cdr:y>0.19264</cdr:y>
    </cdr:from>
    <cdr:to>
      <cdr:x>0.81238</cdr:x>
      <cdr:y>0.66145</cdr:y>
    </cdr:to>
    <cdr:sp macro="" textlink="">
      <cdr:nvSpPr>
        <cdr:cNvPr id="5" name="Obdélník 4">
          <a:extLst xmlns:a="http://schemas.openxmlformats.org/drawingml/2006/main">
            <a:ext uri="{FF2B5EF4-FFF2-40B4-BE49-F238E27FC236}">
              <a16:creationId xmlns:a16="http://schemas.microsoft.com/office/drawing/2014/main" id="{D6C81FC9-1270-3B8A-C678-999CA85CE16E}"/>
            </a:ext>
          </a:extLst>
        </cdr:cNvPr>
        <cdr:cNvSpPr/>
      </cdr:nvSpPr>
      <cdr:spPr>
        <a:xfrm xmlns:a="http://schemas.openxmlformats.org/drawingml/2006/main">
          <a:off x="4421094" y="745565"/>
          <a:ext cx="291353" cy="1814469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2">
            <a:lumMod val="60000"/>
            <a:lumOff val="40000"/>
            <a:alpha val="10000"/>
          </a:schemeClr>
        </a:solidFill>
        <a:ln xmlns:a="http://schemas.openxmlformats.org/drawingml/2006/main">
          <a:solidFill>
            <a:schemeClr val="accent2">
              <a:lumMod val="40000"/>
              <a:lumOff val="60000"/>
            </a:schemeClr>
          </a:solidFill>
          <a:prstDash val="sysDash"/>
        </a:ln>
      </cdr:spPr>
      <cdr:style>
        <a:lnRef xmlns:a="http://schemas.openxmlformats.org/drawingml/2006/main" idx="2">
          <a:schemeClr val="accent1">
            <a:shade val="15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cs-CZ" kern="1200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FB1567-F215-490C-A3E7-8AF9523F69FE}" type="datetimeFigureOut">
              <a:rPr lang="cs-CZ" smtClean="0"/>
              <a:t>06.10.2025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15CEEB-D5EE-44A0-9094-20EEEAFA50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76207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6D0850-578F-401E-830A-BF3B5969ABFE}" type="datetime1">
              <a:rPr lang="cs-CZ" smtClean="0"/>
              <a:t>06.10.2025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F7983B-439E-476B-96A6-5CF24C820BBE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173789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3995936" y="6356352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0FC937-F2D0-4AA1-96EF-1D3ABE21EEDB}" type="datetime1">
              <a:rPr lang="cs-CZ" smtClean="0"/>
              <a:t>06.10.2025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387648"/>
            <a:ext cx="2895600" cy="365125"/>
          </a:xfrm>
        </p:spPr>
        <p:txBody>
          <a:bodyPr/>
          <a:lstStyle>
            <a:lvl1pPr>
              <a:defRPr/>
            </a:lvl1pPr>
          </a:lstStyle>
          <a:p>
            <a:pPr algn="l"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1ECB02-9BF1-492D-BE86-7C40357968C5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831134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15971-3226-44CF-A276-E5A40737BB70}" type="datetime1">
              <a:rPr lang="cs-CZ" smtClean="0"/>
              <a:t>06.10.2025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DF08C4-3AEB-47AE-BD5A-7F8C53414D11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050588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CEA355-B179-4447-B3F7-B1872FA61273}" type="datetime1">
              <a:rPr lang="cs-CZ" smtClean="0"/>
              <a:t>06.10.2025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D83E34-ACD8-41C8-BE07-0268CD5632F3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735692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4DDD11-0201-4D44-B1B6-73F0144D882D}" type="datetime1">
              <a:rPr lang="cs-CZ" smtClean="0"/>
              <a:t>06.10.2025</a:t>
            </a:fld>
            <a:endParaRPr lang="cs-CZ" dirty="0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3A8C93-A027-4114-B9AE-1583FB57DD21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029510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73D60D-4AEE-4890-B8EC-72104C7AB7D5}" type="datetime1">
              <a:rPr lang="cs-CZ" smtClean="0"/>
              <a:t>06.10.2025</a:t>
            </a:fld>
            <a:endParaRPr lang="cs-CZ" dirty="0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136B23-1E81-4504-9372-B49CC88371DC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202690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402756-C205-4D4B-B267-D1A02CAB095B}" type="datetime1">
              <a:rPr lang="cs-CZ" smtClean="0"/>
              <a:t>06.10.2025</a:t>
            </a:fld>
            <a:endParaRPr lang="cs-CZ" dirty="0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88508D-7738-4A58-B910-83BF47AB7EE8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186087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6AD875-834B-44C7-87C7-30BAD267546E}" type="datetime1">
              <a:rPr lang="cs-CZ" smtClean="0"/>
              <a:t>06.10.2025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766345-C443-4563-BF9D-3E63D6CB8A6D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366553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cs-CZ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9E3031-2C49-49D3-AD01-5B1AE734DCE9}" type="datetime1">
              <a:rPr lang="cs-CZ" smtClean="0"/>
              <a:t>06.10.2025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7CD659-7C21-4DB7-BDDE-07EB0A367BC3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84413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3" descr="cermat-CMYK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6" y="404815"/>
            <a:ext cx="1020763" cy="992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D9422C-BD94-459B-A9A2-5E7BF1FA4137}" type="datetime1">
              <a:rPr lang="cs-CZ" smtClean="0"/>
              <a:t>06.10.2025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B46416-0C80-4F41-B76C-B4744E200427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161887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3" descr="cermat-CMYK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6" y="404815"/>
            <a:ext cx="1020763" cy="992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2D1F3D-31F5-4205-B433-5BF4D3F0EA8C}" type="datetime1">
              <a:rPr lang="cs-CZ" smtClean="0"/>
              <a:t>06.10.2025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3F8641-CD16-4B3F-A019-9B400E43BC08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365117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ačát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3" descr="cermat-CMYK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6" y="404815"/>
            <a:ext cx="1020763" cy="992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Nadpis 1"/>
          <p:cNvSpPr>
            <a:spLocks noGrp="1"/>
          </p:cNvSpPr>
          <p:nvPr>
            <p:ph type="title"/>
          </p:nvPr>
        </p:nvSpPr>
        <p:spPr>
          <a:xfrm>
            <a:off x="457200" y="2643182"/>
            <a:ext cx="8229600" cy="1143000"/>
          </a:xfrm>
        </p:spPr>
        <p:txBody>
          <a:bodyPr/>
          <a:lstStyle/>
          <a:p>
            <a:r>
              <a:rPr lang="cs-CZ" dirty="0"/>
              <a:t>Klepnutím lze upravit styl předlohy nadpisů.</a:t>
            </a:r>
          </a:p>
        </p:txBody>
      </p:sp>
    </p:spTree>
    <p:extLst>
      <p:ext uri="{BB962C8B-B14F-4D97-AF65-F5344CB8AC3E}">
        <p14:creationId xmlns:p14="http://schemas.microsoft.com/office/powerpoint/2010/main" val="195288230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one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 userDrawn="1"/>
        </p:nvSpPr>
        <p:spPr>
          <a:xfrm>
            <a:off x="1285876" y="6288089"/>
            <a:ext cx="4323620" cy="34624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825" b="1" dirty="0">
                <a:solidFill>
                  <a:srgbClr val="666666"/>
                </a:solidFill>
                <a:latin typeface="+mn-lt"/>
                <a:cs typeface="+mn-cs"/>
              </a:rPr>
              <a:t>Centrum pro zjišťování výsledků vzdělávání – CERMAT, </a:t>
            </a:r>
            <a:r>
              <a:rPr lang="cs-CZ" sz="825" b="1" dirty="0">
                <a:solidFill>
                  <a:srgbClr val="005CAB"/>
                </a:solidFill>
                <a:latin typeface="+mn-lt"/>
                <a:cs typeface="+mn-cs"/>
              </a:rPr>
              <a:t>www.cermat.cz, www.novamaturita.cz</a:t>
            </a:r>
          </a:p>
          <a:p>
            <a:pPr>
              <a:spcAft>
                <a:spcPts val="0"/>
              </a:spcAft>
              <a:defRPr/>
            </a:pPr>
            <a:r>
              <a:rPr lang="cs-CZ" sz="825" dirty="0">
                <a:solidFill>
                  <a:srgbClr val="595959"/>
                </a:solidFill>
                <a:latin typeface="Tahoma"/>
                <a:ea typeface="Calibri"/>
                <a:cs typeface="Times New Roman"/>
              </a:rPr>
              <a:t>Jankovcova 933/63, 170 00 Praha 7, tel.: +420 224 507 507</a:t>
            </a:r>
            <a:endParaRPr lang="cs-CZ" sz="1200" dirty="0">
              <a:latin typeface="Consolas"/>
              <a:ea typeface="Calibri"/>
              <a:cs typeface="Times New Roman"/>
            </a:endParaRPr>
          </a:p>
        </p:txBody>
      </p:sp>
      <p:pic>
        <p:nvPicPr>
          <p:cNvPr id="4" name="Zástupný symbol pro obsah 12" descr="cermat.wmf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1" y="6215065"/>
            <a:ext cx="428625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43182"/>
            <a:ext cx="8229600" cy="1143000"/>
          </a:xfrm>
        </p:spPr>
        <p:txBody>
          <a:bodyPr/>
          <a:lstStyle/>
          <a:p>
            <a:r>
              <a:rPr lang="cs-CZ" dirty="0"/>
              <a:t>Klepnutím lze upravit styl předlohy nadpisů.</a:t>
            </a:r>
          </a:p>
        </p:txBody>
      </p:sp>
    </p:spTree>
    <p:extLst>
      <p:ext uri="{BB962C8B-B14F-4D97-AF65-F5344CB8AC3E}">
        <p14:creationId xmlns:p14="http://schemas.microsoft.com/office/powerpoint/2010/main" val="276829046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A090F-35BC-4753-ADED-229DCD7EAAA5}" type="datetimeFigureOut">
              <a:rPr lang="cs-CZ" smtClean="0"/>
              <a:t>06.10.2025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5F00D-8674-41EA-9293-EBA84F6D452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9456172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A090F-35BC-4753-ADED-229DCD7EAAA5}" type="datetimeFigureOut">
              <a:rPr lang="cs-CZ" smtClean="0"/>
              <a:t>06.10.2025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5F00D-8674-41EA-9293-EBA84F6D452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5473399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A090F-35BC-4753-ADED-229DCD7EAAA5}" type="datetimeFigureOut">
              <a:rPr lang="cs-CZ" smtClean="0"/>
              <a:t>06.10.2025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5F00D-8674-41EA-9293-EBA84F6D452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51132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A090F-35BC-4753-ADED-229DCD7EAAA5}" type="datetimeFigureOut">
              <a:rPr lang="cs-CZ" smtClean="0"/>
              <a:t>06.10.2025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5F00D-8674-41EA-9293-EBA84F6D452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410931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A090F-35BC-4753-ADED-229DCD7EAAA5}" type="datetimeFigureOut">
              <a:rPr lang="cs-CZ" smtClean="0"/>
              <a:t>06.10.2025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5F00D-8674-41EA-9293-EBA84F6D452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6745096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A090F-35BC-4753-ADED-229DCD7EAAA5}" type="datetimeFigureOut">
              <a:rPr lang="cs-CZ" smtClean="0"/>
              <a:t>06.10.2025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5F00D-8674-41EA-9293-EBA84F6D452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4195324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A090F-35BC-4753-ADED-229DCD7EAAA5}" type="datetimeFigureOut">
              <a:rPr lang="cs-CZ" smtClean="0"/>
              <a:t>06.10.2025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5F00D-8674-41EA-9293-EBA84F6D452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341777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A090F-35BC-4753-ADED-229DCD7EAAA5}" type="datetimeFigureOut">
              <a:rPr lang="cs-CZ" smtClean="0"/>
              <a:t>06.10.2025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5F00D-8674-41EA-9293-EBA84F6D452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858325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A090F-35BC-4753-ADED-229DCD7EAAA5}" type="datetimeFigureOut">
              <a:rPr lang="cs-CZ" smtClean="0"/>
              <a:t>06.10.2025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5F00D-8674-41EA-9293-EBA84F6D452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1087785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A090F-35BC-4753-ADED-229DCD7EAAA5}" type="datetimeFigureOut">
              <a:rPr lang="cs-CZ" smtClean="0"/>
              <a:t>06.10.2025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5F00D-8674-41EA-9293-EBA84F6D452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954257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A090F-35BC-4753-ADED-229DCD7EAAA5}" type="datetimeFigureOut">
              <a:rPr lang="cs-CZ" smtClean="0"/>
              <a:t>06.10.2025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5F00D-8674-41EA-9293-EBA84F6D452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04033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2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F21C314-B7CA-45FE-9FDB-1A1EC50443E6}" type="datetime1">
              <a:rPr lang="cs-CZ" smtClean="0"/>
              <a:t>06.10.2025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EEE4C28-89AC-4E7B-BB1C-2156D475342D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  <p:cxnSp>
        <p:nvCxnSpPr>
          <p:cNvPr id="7" name="Přímá spojovací čára 6"/>
          <p:cNvCxnSpPr/>
          <p:nvPr userDrawn="1"/>
        </p:nvCxnSpPr>
        <p:spPr>
          <a:xfrm>
            <a:off x="428625" y="6072188"/>
            <a:ext cx="828675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94408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5pPr>
      <a:lvl6pPr marL="342900" algn="ctr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6pPr>
      <a:lvl7pPr marL="685800" algn="ctr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7pPr>
      <a:lvl8pPr marL="1028700" algn="ctr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8pPr>
      <a:lvl9pPr marL="1371600" algn="ctr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9pPr>
    </p:titleStyle>
    <p:bodyStyle>
      <a:lvl1pPr marL="257175" indent="-257175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CA090F-35BC-4753-ADED-229DCD7EAAA5}" type="datetimeFigureOut">
              <a:rPr lang="cs-CZ" smtClean="0"/>
              <a:t>06.10.2025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15F00D-8674-41EA-9293-EBA84F6D452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87391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svg"/><Relationship Id="rId3" Type="http://schemas.openxmlformats.org/officeDocument/2006/relationships/image" Target="../media/image4.svg"/><Relationship Id="rId7" Type="http://schemas.openxmlformats.org/officeDocument/2006/relationships/image" Target="../media/image8.svg"/><Relationship Id="rId12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openxmlformats.org/officeDocument/2006/relationships/image" Target="../media/image12.svg"/><Relationship Id="rId5" Type="http://schemas.openxmlformats.org/officeDocument/2006/relationships/image" Target="../media/image6.sv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sv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4.xml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6.xml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7.xml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8.xml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Nadpis 3"/>
          <p:cNvSpPr>
            <a:spLocks noGrp="1"/>
          </p:cNvSpPr>
          <p:nvPr>
            <p:ph type="title"/>
          </p:nvPr>
        </p:nvSpPr>
        <p:spPr>
          <a:xfrm>
            <a:off x="457200" y="1981201"/>
            <a:ext cx="8229600" cy="2637498"/>
          </a:xfrm>
        </p:spPr>
        <p:txBody>
          <a:bodyPr/>
          <a:lstStyle/>
          <a:p>
            <a:r>
              <a:rPr lang="cs-CZ" sz="4400" b="1" cap="all" dirty="0">
                <a:solidFill>
                  <a:srgbClr val="004182"/>
                </a:solidFill>
              </a:rPr>
              <a:t>STŘEDNÍ PRŮMYSLOVÉ ŠKOLY</a:t>
            </a:r>
            <a:br>
              <a:rPr lang="cs-CZ" sz="4400" b="1" cap="all" dirty="0">
                <a:solidFill>
                  <a:srgbClr val="004182"/>
                </a:solidFill>
              </a:rPr>
            </a:br>
            <a:br>
              <a:rPr lang="cs-CZ" sz="4400" b="1" cap="all" dirty="0">
                <a:solidFill>
                  <a:srgbClr val="004182"/>
                </a:solidFill>
              </a:rPr>
            </a:br>
            <a:r>
              <a:rPr lang="cs-CZ" sz="3200" b="1" cap="all" dirty="0">
                <a:solidFill>
                  <a:srgbClr val="004182"/>
                </a:solidFill>
              </a:rPr>
              <a:t>PŘIJÍMACÍ ZKOUŠKA A MATURITNÍ ZKOUŠKA</a:t>
            </a:r>
            <a:br>
              <a:rPr lang="cs-CZ" sz="3200" b="1" cap="all" dirty="0">
                <a:solidFill>
                  <a:srgbClr val="004182"/>
                </a:solidFill>
              </a:rPr>
            </a:br>
            <a:endParaRPr lang="cs-CZ" sz="3200" b="1" cap="all" dirty="0">
              <a:solidFill>
                <a:srgbClr val="006EC0"/>
              </a:solidFill>
            </a:endParaRPr>
          </a:p>
        </p:txBody>
      </p:sp>
      <p:sp>
        <p:nvSpPr>
          <p:cNvPr id="3" name="Nadpis 3"/>
          <p:cNvSpPr txBox="1">
            <a:spLocks/>
          </p:cNvSpPr>
          <p:nvPr/>
        </p:nvSpPr>
        <p:spPr bwMode="auto">
          <a:xfrm>
            <a:off x="457200" y="5479084"/>
            <a:ext cx="7247148" cy="4939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 eaLnBrk="1" hangingPunct="1"/>
            <a:r>
              <a:rPr lang="cs-CZ" sz="1350" dirty="0">
                <a:solidFill>
                  <a:srgbClr val="1F497D">
                    <a:lumMod val="50000"/>
                  </a:srgbClr>
                </a:solidFill>
                <a:latin typeface="Calibri"/>
              </a:rPr>
              <a:t>Zpracoval: Centrum pro zjišťování výsledků vzdělávání – Oddělení analýz</a:t>
            </a:r>
          </a:p>
          <a:p>
            <a:pPr algn="l" eaLnBrk="1" hangingPunct="1"/>
            <a:r>
              <a:rPr lang="cs-CZ" sz="1350" dirty="0">
                <a:solidFill>
                  <a:srgbClr val="1F497D">
                    <a:lumMod val="50000"/>
                  </a:srgbClr>
                </a:solidFill>
                <a:latin typeface="Calibri"/>
              </a:rPr>
              <a:t>ZÁŘÍ 2025</a:t>
            </a:r>
          </a:p>
        </p:txBody>
      </p:sp>
    </p:spTree>
    <p:extLst>
      <p:ext uri="{BB962C8B-B14F-4D97-AF65-F5344CB8AC3E}">
        <p14:creationId xmlns:p14="http://schemas.microsoft.com/office/powerpoint/2010/main" val="6822622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Obdélník 20">
            <a:extLst>
              <a:ext uri="{FF2B5EF4-FFF2-40B4-BE49-F238E27FC236}">
                <a16:creationId xmlns:a16="http://schemas.microsoft.com/office/drawing/2014/main" id="{C836CB3F-F676-2032-E424-24F89B85BFD9}"/>
              </a:ext>
            </a:extLst>
          </p:cNvPr>
          <p:cNvSpPr/>
          <p:nvPr/>
        </p:nvSpPr>
        <p:spPr>
          <a:xfrm>
            <a:off x="342176" y="6024282"/>
            <a:ext cx="8505989" cy="853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" name="Grafický objekt 6" descr="Internet obrys">
            <a:extLst>
              <a:ext uri="{FF2B5EF4-FFF2-40B4-BE49-F238E27FC236}">
                <a16:creationId xmlns:a16="http://schemas.microsoft.com/office/drawing/2014/main" id="{D48D8713-DE90-1808-F926-45ECC2E5F9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04188" y="469526"/>
            <a:ext cx="727984" cy="727984"/>
          </a:xfrm>
          <a:prstGeom prst="rect">
            <a:avLst/>
          </a:prstGeom>
        </p:spPr>
      </p:pic>
      <p:pic>
        <p:nvPicPr>
          <p:cNvPr id="9" name="Grafický objekt 8" descr="Zapojené/odpojené obrys">
            <a:extLst>
              <a:ext uri="{FF2B5EF4-FFF2-40B4-BE49-F238E27FC236}">
                <a16:creationId xmlns:a16="http://schemas.microsoft.com/office/drawing/2014/main" id="{DFD3B23E-13BC-CF54-E03C-10D3F16AEA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04188" y="1370890"/>
            <a:ext cx="727984" cy="727984"/>
          </a:xfrm>
          <a:prstGeom prst="rect">
            <a:avLst/>
          </a:prstGeom>
        </p:spPr>
      </p:pic>
      <p:pic>
        <p:nvPicPr>
          <p:cNvPr id="11" name="Grafický objekt 10" descr="Robotická ruka obrys">
            <a:extLst>
              <a:ext uri="{FF2B5EF4-FFF2-40B4-BE49-F238E27FC236}">
                <a16:creationId xmlns:a16="http://schemas.microsoft.com/office/drawing/2014/main" id="{137BCDD2-7E61-F853-8D6D-EFD05D0826D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04188" y="3815861"/>
            <a:ext cx="727984" cy="727984"/>
          </a:xfrm>
          <a:prstGeom prst="rect">
            <a:avLst/>
          </a:prstGeom>
        </p:spPr>
      </p:pic>
      <p:pic>
        <p:nvPicPr>
          <p:cNvPr id="13" name="Grafický objekt 12" descr="Architektura obrys">
            <a:extLst>
              <a:ext uri="{FF2B5EF4-FFF2-40B4-BE49-F238E27FC236}">
                <a16:creationId xmlns:a16="http://schemas.microsoft.com/office/drawing/2014/main" id="{D1B5725C-FE1E-BC5D-17A2-DBB3D3E0DC0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604188" y="2570666"/>
            <a:ext cx="727984" cy="727984"/>
          </a:xfrm>
          <a:prstGeom prst="rect">
            <a:avLst/>
          </a:prstGeom>
        </p:spPr>
      </p:pic>
      <p:pic>
        <p:nvPicPr>
          <p:cNvPr id="15" name="Grafický objekt 14" descr="Kádinka obrys">
            <a:extLst>
              <a:ext uri="{FF2B5EF4-FFF2-40B4-BE49-F238E27FC236}">
                <a16:creationId xmlns:a16="http://schemas.microsoft.com/office/drawing/2014/main" id="{7DF48E7E-F234-2AF4-2801-E967F50864B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04188" y="4803829"/>
            <a:ext cx="727984" cy="727984"/>
          </a:xfrm>
          <a:prstGeom prst="rect">
            <a:avLst/>
          </a:prstGeom>
        </p:spPr>
      </p:pic>
      <p:pic>
        <p:nvPicPr>
          <p:cNvPr id="17" name="Grafický objekt 16" descr="Autobus obrys">
            <a:extLst>
              <a:ext uri="{FF2B5EF4-FFF2-40B4-BE49-F238E27FC236}">
                <a16:creationId xmlns:a16="http://schemas.microsoft.com/office/drawing/2014/main" id="{E0353DA5-A5B0-6744-06CC-7DC858AA826A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604188" y="5818685"/>
            <a:ext cx="727984" cy="727984"/>
          </a:xfrm>
          <a:prstGeom prst="rect">
            <a:avLst/>
          </a:prstGeom>
        </p:spPr>
      </p:pic>
      <p:sp>
        <p:nvSpPr>
          <p:cNvPr id="20" name="Obdélník 19">
            <a:extLst>
              <a:ext uri="{FF2B5EF4-FFF2-40B4-BE49-F238E27FC236}">
                <a16:creationId xmlns:a16="http://schemas.microsoft.com/office/drawing/2014/main" id="{F272AE1C-F995-EAF4-4A0A-3FCAD33384A9}"/>
              </a:ext>
            </a:extLst>
          </p:cNvPr>
          <p:cNvSpPr/>
          <p:nvPr/>
        </p:nvSpPr>
        <p:spPr>
          <a:xfrm>
            <a:off x="1594184" y="462487"/>
            <a:ext cx="5722765" cy="6232783"/>
          </a:xfrm>
          <a:prstGeom prst="rect">
            <a:avLst/>
          </a:prstGeom>
        </p:spPr>
        <p:txBody>
          <a:bodyPr/>
          <a:lstStyle/>
          <a:p>
            <a:pPr marL="285750" indent="-285750">
              <a:buFont typeface="Calibri" panose="020F0502020204030204" pitchFamily="34" charset="0"/>
              <a:buChar char="∞"/>
            </a:pPr>
            <a:r>
              <a:rPr lang="cs-CZ" b="1" dirty="0">
                <a:solidFill>
                  <a:schemeClr val="tx2"/>
                </a:solidFill>
              </a:rPr>
              <a:t>Informatické obory</a:t>
            </a:r>
          </a:p>
          <a:p>
            <a:pPr marL="742950" lvl="1" indent="-285750">
              <a:buFont typeface="Calibri" panose="020F0502020204030204" pitchFamily="34" charset="0"/>
              <a:buChar char="∞"/>
            </a:pPr>
            <a:r>
              <a:rPr lang="cs-CZ" sz="1600" dirty="0"/>
              <a:t>Informační technologie</a:t>
            </a:r>
          </a:p>
          <a:p>
            <a:pPr lvl="1"/>
            <a:endParaRPr lang="cs-CZ" sz="1600" dirty="0"/>
          </a:p>
          <a:p>
            <a:pPr marL="285750" lvl="0" indent="-285750">
              <a:buFont typeface="Calibri" panose="020F0502020204030204" pitchFamily="34" charset="0"/>
              <a:buChar char="∞"/>
            </a:pPr>
            <a:r>
              <a:rPr lang="cs-CZ" b="1" dirty="0">
                <a:solidFill>
                  <a:schemeClr val="tx2"/>
                </a:solidFill>
              </a:rPr>
              <a:t>Elektrotechnika, telekomunikační a výpočetní technika </a:t>
            </a:r>
          </a:p>
          <a:p>
            <a:pPr marL="742950" lvl="1" indent="-285750">
              <a:buFont typeface="Calibri" panose="020F0502020204030204" pitchFamily="34" charset="0"/>
              <a:buChar char="∞"/>
            </a:pPr>
            <a:r>
              <a:rPr lang="cs-CZ" sz="1600" dirty="0"/>
              <a:t>Elektrotechnika</a:t>
            </a:r>
          </a:p>
          <a:p>
            <a:pPr marL="742950" lvl="1" indent="-285750">
              <a:buFont typeface="Calibri" panose="020F0502020204030204" pitchFamily="34" charset="0"/>
              <a:buChar char="∞"/>
            </a:pPr>
            <a:r>
              <a:rPr lang="cs-CZ" sz="1600" dirty="0"/>
              <a:t>Telekomunikace</a:t>
            </a:r>
          </a:p>
          <a:p>
            <a:pPr marL="742950" lvl="1" indent="-285750">
              <a:buFont typeface="Calibri" panose="020F0502020204030204" pitchFamily="34" charset="0"/>
              <a:buChar char="∞"/>
            </a:pPr>
            <a:r>
              <a:rPr lang="cs-CZ" sz="1600" dirty="0"/>
              <a:t>Mechanik elektrotechnik</a:t>
            </a:r>
          </a:p>
          <a:p>
            <a:pPr marL="285750" lvl="0" indent="-285750">
              <a:buFont typeface="Calibri" panose="020F0502020204030204" pitchFamily="34" charset="0"/>
              <a:buChar char="∞"/>
            </a:pPr>
            <a:endParaRPr lang="cs-CZ" sz="1600" dirty="0"/>
          </a:p>
          <a:p>
            <a:pPr marL="285750" lvl="0" indent="-285750">
              <a:buFont typeface="Calibri" panose="020F0502020204030204" pitchFamily="34" charset="0"/>
              <a:buChar char="∞"/>
            </a:pPr>
            <a:r>
              <a:rPr lang="cs-CZ" b="1" dirty="0">
                <a:solidFill>
                  <a:schemeClr val="tx2"/>
                </a:solidFill>
              </a:rPr>
              <a:t>Stavebnictví, geodézie a kartografie</a:t>
            </a:r>
            <a:endParaRPr lang="cs-CZ" dirty="0"/>
          </a:p>
          <a:p>
            <a:pPr marL="742950" lvl="1" indent="-285750">
              <a:buFont typeface="Calibri" panose="020F0502020204030204" pitchFamily="34" charset="0"/>
              <a:buChar char="∞"/>
            </a:pPr>
            <a:r>
              <a:rPr lang="cs-CZ" sz="1600" dirty="0"/>
              <a:t>Stavebnictví</a:t>
            </a:r>
          </a:p>
          <a:p>
            <a:pPr marL="742950" lvl="1" indent="-285750">
              <a:buFont typeface="Calibri" panose="020F0502020204030204" pitchFamily="34" charset="0"/>
              <a:buChar char="∞"/>
            </a:pPr>
            <a:r>
              <a:rPr lang="cs-CZ" sz="1600" dirty="0"/>
              <a:t>Technická zařízení budov</a:t>
            </a:r>
          </a:p>
          <a:p>
            <a:pPr marL="742950" lvl="1" indent="-285750">
              <a:buFont typeface="Calibri" panose="020F0502020204030204" pitchFamily="34" charset="0"/>
              <a:buChar char="∞"/>
            </a:pPr>
            <a:r>
              <a:rPr lang="cs-CZ" sz="1600" dirty="0"/>
              <a:t>Geodézie a katastr nemovitostí</a:t>
            </a:r>
          </a:p>
          <a:p>
            <a:pPr marL="285750" lvl="0" indent="-285750">
              <a:buFont typeface="Calibri" panose="020F0502020204030204" pitchFamily="34" charset="0"/>
              <a:buChar char="∞"/>
            </a:pPr>
            <a:endParaRPr lang="cs-CZ" sz="1600" dirty="0"/>
          </a:p>
          <a:p>
            <a:pPr marL="285750" lvl="0" indent="-285750">
              <a:buFont typeface="Calibri" panose="020F0502020204030204" pitchFamily="34" charset="0"/>
              <a:buChar char="∞"/>
            </a:pPr>
            <a:r>
              <a:rPr lang="cs-CZ" b="1" dirty="0">
                <a:solidFill>
                  <a:schemeClr val="tx2"/>
                </a:solidFill>
              </a:rPr>
              <a:t>Strojírenství a strojírenská výroba </a:t>
            </a:r>
          </a:p>
          <a:p>
            <a:pPr marL="742950" lvl="1" indent="-285750">
              <a:buFont typeface="Calibri" panose="020F0502020204030204" pitchFamily="34" charset="0"/>
              <a:buChar char="∞"/>
            </a:pPr>
            <a:r>
              <a:rPr lang="cs-CZ" sz="1600" dirty="0"/>
              <a:t>Strojírenství</a:t>
            </a:r>
          </a:p>
          <a:p>
            <a:pPr marL="742950" lvl="1" indent="-285750">
              <a:buFont typeface="Calibri" panose="020F0502020204030204" pitchFamily="34" charset="0"/>
              <a:buChar char="∞"/>
            </a:pPr>
            <a:r>
              <a:rPr lang="cs-CZ" sz="1600" dirty="0"/>
              <a:t>Dopravní prostředky</a:t>
            </a:r>
          </a:p>
          <a:p>
            <a:pPr marL="742950" lvl="1" indent="-285750">
              <a:buFont typeface="Calibri" panose="020F0502020204030204" pitchFamily="34" charset="0"/>
              <a:buChar char="∞"/>
            </a:pPr>
            <a:endParaRPr lang="cs-CZ" sz="1600" dirty="0"/>
          </a:p>
          <a:p>
            <a:pPr marL="285750" lvl="0" indent="-285750">
              <a:buFont typeface="Calibri" panose="020F0502020204030204" pitchFamily="34" charset="0"/>
              <a:buChar char="∞"/>
            </a:pPr>
            <a:r>
              <a:rPr lang="cs-CZ" b="1" dirty="0">
                <a:solidFill>
                  <a:schemeClr val="tx2"/>
                </a:solidFill>
              </a:rPr>
              <a:t>Chemické obory, technologie potravin</a:t>
            </a:r>
          </a:p>
          <a:p>
            <a:pPr marL="742950" lvl="1" indent="-285750">
              <a:buFont typeface="Calibri" panose="020F0502020204030204" pitchFamily="34" charset="0"/>
              <a:buChar char="∞"/>
            </a:pPr>
            <a:r>
              <a:rPr lang="cs-CZ" sz="1600" dirty="0"/>
              <a:t>Aplikovaná chemie</a:t>
            </a:r>
          </a:p>
          <a:p>
            <a:pPr marL="742950" lvl="1" indent="-285750">
              <a:buFont typeface="Calibri" panose="020F0502020204030204" pitchFamily="34" charset="0"/>
              <a:buChar char="∞"/>
            </a:pPr>
            <a:r>
              <a:rPr lang="cs-CZ" sz="1600" dirty="0"/>
              <a:t>Analýza potravin</a:t>
            </a:r>
          </a:p>
          <a:p>
            <a:pPr lvl="1"/>
            <a:endParaRPr lang="cs-CZ" sz="1600" dirty="0"/>
          </a:p>
          <a:p>
            <a:pPr marL="285750" lvl="0" indent="-285750">
              <a:buFont typeface="Calibri" panose="020F0502020204030204" pitchFamily="34" charset="0"/>
              <a:buChar char="∞"/>
            </a:pPr>
            <a:r>
              <a:rPr lang="cs-CZ" b="1" dirty="0">
                <a:solidFill>
                  <a:schemeClr val="tx2"/>
                </a:solidFill>
              </a:rPr>
              <a:t>Doprava a spoje</a:t>
            </a:r>
            <a:endParaRPr lang="cs-CZ" sz="1600" b="1" dirty="0">
              <a:solidFill>
                <a:schemeClr val="tx2"/>
              </a:solidFill>
            </a:endParaRPr>
          </a:p>
          <a:p>
            <a:pPr marL="742950" lvl="1" indent="-285750">
              <a:buFont typeface="Calibri" panose="020F0502020204030204" pitchFamily="34" charset="0"/>
              <a:buChar char="∞"/>
            </a:pPr>
            <a:r>
              <a:rPr lang="cs-CZ" sz="1600" dirty="0"/>
              <a:t>Provoz a ekonomika dopravy</a:t>
            </a:r>
          </a:p>
          <a:p>
            <a:pPr marL="742950" lvl="1" indent="-285750">
              <a:buFont typeface="Calibri" panose="020F0502020204030204" pitchFamily="34" charset="0"/>
              <a:buChar char="∞"/>
            </a:pPr>
            <a:r>
              <a:rPr lang="cs-CZ" sz="1600" dirty="0"/>
              <a:t>Logistické a finanční služby</a:t>
            </a:r>
          </a:p>
        </p:txBody>
      </p:sp>
      <p:sp>
        <p:nvSpPr>
          <p:cNvPr id="53" name="Nadpis 1">
            <a:extLst>
              <a:ext uri="{FF2B5EF4-FFF2-40B4-BE49-F238E27FC236}">
                <a16:creationId xmlns:a16="http://schemas.microsoft.com/office/drawing/2014/main" id="{297CDEAA-C5C4-155E-5064-BBE00E58FBC2}"/>
              </a:ext>
            </a:extLst>
          </p:cNvPr>
          <p:cNvSpPr txBox="1">
            <a:spLocks/>
          </p:cNvSpPr>
          <p:nvPr/>
        </p:nvSpPr>
        <p:spPr>
          <a:xfrm>
            <a:off x="5067946" y="276044"/>
            <a:ext cx="3721142" cy="9445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cs-CZ" sz="2400" b="1" dirty="0">
                <a:solidFill>
                  <a:srgbClr val="004182"/>
                </a:solidFill>
                <a:latin typeface="+mn-lt"/>
              </a:rPr>
              <a:t>KATEGORIZACE NEJVÍCE ZATOUPENÝCH OBORŮ </a:t>
            </a:r>
          </a:p>
          <a:p>
            <a:pPr algn="r"/>
            <a:r>
              <a:rPr lang="cs-CZ" sz="2400" b="1" dirty="0">
                <a:solidFill>
                  <a:srgbClr val="004182"/>
                </a:solidFill>
                <a:latin typeface="+mn-lt"/>
              </a:rPr>
              <a:t>SPŠ</a:t>
            </a:r>
            <a:endParaRPr lang="cs-CZ" sz="2400" b="1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0279165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3E06A7-D8AE-CB21-55F5-F0A4678359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>
            <a:extLst>
              <a:ext uri="{FF2B5EF4-FFF2-40B4-BE49-F238E27FC236}">
                <a16:creationId xmlns:a16="http://schemas.microsoft.com/office/drawing/2014/main" id="{49E61F22-745C-2668-8DBC-BB0882E0C1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PŘIJÍMACÍ ZKOUŠKA</a:t>
            </a:r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DF6D0589-8DF2-37C1-A38B-E3606A8304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41ECB02-9BF1-492D-BE86-7C40357968C5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551479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33BD14-BABA-583C-FEAF-7CBF3988A5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>
            <a:extLst>
              <a:ext uri="{FF2B5EF4-FFF2-40B4-BE49-F238E27FC236}">
                <a16:creationId xmlns:a16="http://schemas.microsoft.com/office/drawing/2014/main" id="{286FF764-E6F7-D957-1F81-B7FCC0D909CA}"/>
              </a:ext>
            </a:extLst>
          </p:cNvPr>
          <p:cNvSpPr/>
          <p:nvPr/>
        </p:nvSpPr>
        <p:spPr>
          <a:xfrm>
            <a:off x="259976" y="5997035"/>
            <a:ext cx="8584848" cy="182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B68F3CD8-2488-5A42-F23A-AFED88227A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41ECB02-9BF1-492D-BE86-7C40357968C5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Nadpis 1">
            <a:extLst>
              <a:ext uri="{FF2B5EF4-FFF2-40B4-BE49-F238E27FC236}">
                <a16:creationId xmlns:a16="http://schemas.microsoft.com/office/drawing/2014/main" id="{6A55B6C4-BE65-058C-6162-6D6A9181726F}"/>
              </a:ext>
            </a:extLst>
          </p:cNvPr>
          <p:cNvSpPr txBox="1">
            <a:spLocks/>
          </p:cNvSpPr>
          <p:nvPr/>
        </p:nvSpPr>
        <p:spPr>
          <a:xfrm>
            <a:off x="108374" y="109524"/>
            <a:ext cx="8944186" cy="55341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sz="2400" b="1" dirty="0">
                <a:solidFill>
                  <a:srgbClr val="004182"/>
                </a:solidFill>
                <a:latin typeface="+mn-lt"/>
              </a:rPr>
              <a:t>PZ 2024-2025 – </a:t>
            </a:r>
            <a:r>
              <a:rPr lang="cs-CZ" sz="2400" b="1" u="sng" dirty="0">
                <a:solidFill>
                  <a:srgbClr val="004182"/>
                </a:solidFill>
                <a:latin typeface="+mn-lt"/>
              </a:rPr>
              <a:t>KAPACITY</a:t>
            </a:r>
            <a:r>
              <a:rPr lang="cs-CZ" sz="2400" b="1" dirty="0">
                <a:solidFill>
                  <a:srgbClr val="004182"/>
                </a:solidFill>
                <a:latin typeface="+mn-lt"/>
              </a:rPr>
              <a:t> – podle skupin technických oborů</a:t>
            </a:r>
            <a:endParaRPr lang="cs-CZ" sz="2400" b="1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sp>
        <p:nvSpPr>
          <p:cNvPr id="13" name="Řečová bublina: obdélníkový bublinový popisek se zakulacenými rohy 12">
            <a:extLst>
              <a:ext uri="{FF2B5EF4-FFF2-40B4-BE49-F238E27FC236}">
                <a16:creationId xmlns:a16="http://schemas.microsoft.com/office/drawing/2014/main" id="{6CB24106-F0E0-2866-AA6C-C81531151515}"/>
              </a:ext>
            </a:extLst>
          </p:cNvPr>
          <p:cNvSpPr/>
          <p:nvPr/>
        </p:nvSpPr>
        <p:spPr>
          <a:xfrm>
            <a:off x="404504" y="763576"/>
            <a:ext cx="8282296" cy="993505"/>
          </a:xfrm>
          <a:prstGeom prst="wedgeRoundRectCallout">
            <a:avLst>
              <a:gd name="adj1" fmla="val -48152"/>
              <a:gd name="adj2" fmla="val 44803"/>
              <a:gd name="adj3" fmla="val 16667"/>
            </a:avLst>
          </a:prstGeom>
          <a:solidFill>
            <a:schemeClr val="bg1">
              <a:lumMod val="85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Největší nabídka míst je v </a:t>
            </a:r>
            <a:r>
              <a:rPr lang="cs-CZ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informatických oborech </a:t>
            </a:r>
            <a:r>
              <a:rPr lang="cs-CZ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– meziročně narostla v soukromých školách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Další nejvíce zastoupené skupiny – </a:t>
            </a:r>
            <a:r>
              <a:rPr lang="cs-CZ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strojírenství</a:t>
            </a:r>
            <a:r>
              <a:rPr lang="cs-CZ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 </a:t>
            </a:r>
            <a:r>
              <a:rPr lang="cs-CZ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elektrotechnika</a:t>
            </a:r>
            <a:r>
              <a:rPr lang="cs-CZ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 </a:t>
            </a:r>
            <a:r>
              <a:rPr lang="cs-CZ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stavebnictví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Na </a:t>
            </a:r>
            <a:r>
              <a:rPr lang="cs-CZ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technických lyceích </a:t>
            </a:r>
            <a:r>
              <a:rPr lang="cs-CZ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vzrostla kapacita na krajských školách</a:t>
            </a:r>
          </a:p>
        </p:txBody>
      </p:sp>
      <p:pic>
        <p:nvPicPr>
          <p:cNvPr id="16" name="Obrázek 15">
            <a:extLst>
              <a:ext uri="{FF2B5EF4-FFF2-40B4-BE49-F238E27FC236}">
                <a16:creationId xmlns:a16="http://schemas.microsoft.com/office/drawing/2014/main" id="{4F3BE058-1F46-6CE3-45B9-DD1E3E39F2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7031" y="2069543"/>
            <a:ext cx="7906871" cy="4110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30990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" name="Graf 17">
            <a:extLst>
              <a:ext uri="{FF2B5EF4-FFF2-40B4-BE49-F238E27FC236}">
                <a16:creationId xmlns:a16="http://schemas.microsoft.com/office/drawing/2014/main" id="{72E366A5-7239-6BFA-D2AC-A43B0485AF7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22780"/>
              </p:ext>
            </p:extLst>
          </p:nvPr>
        </p:nvGraphicFramePr>
        <p:xfrm>
          <a:off x="91440" y="1464011"/>
          <a:ext cx="8961120" cy="52267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41ECB02-9BF1-492D-BE86-7C40357968C5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Nadpis 1"/>
          <p:cNvSpPr txBox="1">
            <a:spLocks/>
          </p:cNvSpPr>
          <p:nvPr/>
        </p:nvSpPr>
        <p:spPr>
          <a:xfrm>
            <a:off x="108374" y="109524"/>
            <a:ext cx="8944186" cy="55341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sz="2400" b="1" dirty="0">
                <a:solidFill>
                  <a:srgbClr val="004182"/>
                </a:solidFill>
                <a:latin typeface="+mn-lt"/>
              </a:rPr>
              <a:t>PZ 2024-2025 – skupiny oborů - </a:t>
            </a:r>
            <a:r>
              <a:rPr lang="cs-CZ" sz="2400" b="1" u="sng" dirty="0">
                <a:solidFill>
                  <a:srgbClr val="004182"/>
                </a:solidFill>
                <a:latin typeface="+mn-lt"/>
              </a:rPr>
              <a:t>počet přihlášených uchazečů</a:t>
            </a:r>
            <a:endParaRPr lang="cs-CZ" sz="2400" b="1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sp>
        <p:nvSpPr>
          <p:cNvPr id="25" name="Řečová bublina: obdélníkový bublinový popisek se zakulacenými rohy 24">
            <a:extLst>
              <a:ext uri="{FF2B5EF4-FFF2-40B4-BE49-F238E27FC236}">
                <a16:creationId xmlns:a16="http://schemas.microsoft.com/office/drawing/2014/main" id="{15FE9ECC-D415-849B-ECB0-59E39D351D43}"/>
              </a:ext>
            </a:extLst>
          </p:cNvPr>
          <p:cNvSpPr/>
          <p:nvPr/>
        </p:nvSpPr>
        <p:spPr>
          <a:xfrm>
            <a:off x="161360" y="629082"/>
            <a:ext cx="8830237" cy="937273"/>
          </a:xfrm>
          <a:prstGeom prst="wedgeRoundRectCallout">
            <a:avLst>
              <a:gd name="adj1" fmla="val -48225"/>
              <a:gd name="adj2" fmla="val 42705"/>
              <a:gd name="adj3" fmla="val 16667"/>
            </a:avLst>
          </a:prstGeom>
          <a:solidFill>
            <a:schemeClr val="bg1">
              <a:lumMod val="85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9388" indent="-179388">
              <a:buFont typeface="Arial" panose="020B0604020202020204" pitchFamily="34" charset="0"/>
              <a:buChar char="•"/>
            </a:pPr>
            <a:r>
              <a:rPr lang="cs-CZ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Nejvíce uchazečů </a:t>
            </a:r>
            <a:r>
              <a:rPr lang="cs-CZ" sz="1400" b="1" dirty="0">
                <a:solidFill>
                  <a:schemeClr val="tx2"/>
                </a:solidFill>
              </a:rPr>
              <a:t>informační technologie </a:t>
            </a:r>
            <a:r>
              <a:rPr lang="cs-CZ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(11 tis.) </a:t>
            </a:r>
            <a:r>
              <a:rPr lang="cs-CZ" sz="1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- </a:t>
            </a:r>
            <a:r>
              <a:rPr lang="cs-CZ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meziroční </a:t>
            </a:r>
            <a:r>
              <a:rPr lang="cs-CZ" sz="1400" dirty="0">
                <a:solidFill>
                  <a:srgbClr val="FF0000"/>
                </a:solidFill>
              </a:rPr>
              <a:t>pokles</a:t>
            </a:r>
          </a:p>
          <a:p>
            <a:pPr marL="179388" indent="-179388">
              <a:buFont typeface="Arial" panose="020B0604020202020204" pitchFamily="34" charset="0"/>
              <a:buChar char="•"/>
            </a:pPr>
            <a:r>
              <a:rPr lang="cs-CZ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Další nejvíce zastoupené oborové skupiny SOŠ </a:t>
            </a:r>
            <a:r>
              <a:rPr lang="cs-CZ" sz="1400" b="1" dirty="0">
                <a:solidFill>
                  <a:schemeClr val="tx2"/>
                </a:solidFill>
              </a:rPr>
              <a:t>- elektrotechnika</a:t>
            </a:r>
            <a:r>
              <a:rPr lang="cs-CZ" sz="1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cs-CZ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(meziroční </a:t>
            </a:r>
            <a:r>
              <a:rPr lang="cs-CZ" sz="1400" dirty="0">
                <a:solidFill>
                  <a:srgbClr val="FF0000"/>
                </a:solidFill>
              </a:rPr>
              <a:t>pokles</a:t>
            </a:r>
            <a:r>
              <a:rPr lang="cs-CZ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), </a:t>
            </a:r>
            <a:r>
              <a:rPr lang="cs-CZ" sz="1400" b="1" dirty="0">
                <a:solidFill>
                  <a:schemeClr val="tx2"/>
                </a:solidFill>
              </a:rPr>
              <a:t>stavebnictví</a:t>
            </a:r>
            <a:r>
              <a:rPr lang="cs-CZ" sz="1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cs-CZ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(meziroční </a:t>
            </a:r>
            <a:r>
              <a:rPr lang="cs-CZ" sz="1400" dirty="0">
                <a:solidFill>
                  <a:srgbClr val="00B050"/>
                </a:solidFill>
              </a:rPr>
              <a:t>nárůst</a:t>
            </a:r>
            <a:r>
              <a:rPr lang="cs-CZ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), </a:t>
            </a:r>
            <a:r>
              <a:rPr lang="cs-CZ" sz="1400" b="1" dirty="0">
                <a:solidFill>
                  <a:schemeClr val="tx2"/>
                </a:solidFill>
              </a:rPr>
              <a:t>strojírenství</a:t>
            </a:r>
            <a:r>
              <a:rPr lang="cs-CZ" sz="1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cs-CZ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(meziroční </a:t>
            </a:r>
            <a:r>
              <a:rPr lang="cs-CZ" sz="1400" dirty="0">
                <a:solidFill>
                  <a:srgbClr val="00B050"/>
                </a:solidFill>
              </a:rPr>
              <a:t>nárůst</a:t>
            </a:r>
            <a:r>
              <a:rPr lang="cs-CZ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)</a:t>
            </a:r>
          </a:p>
          <a:p>
            <a:pPr marL="179388" indent="-179388">
              <a:buFont typeface="Arial" panose="020B0604020202020204" pitchFamily="34" charset="0"/>
              <a:buChar char="•"/>
            </a:pPr>
            <a:r>
              <a:rPr lang="cs-CZ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Na</a:t>
            </a:r>
            <a:r>
              <a:rPr lang="cs-CZ" sz="1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SOU </a:t>
            </a:r>
            <a:r>
              <a:rPr lang="cs-CZ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nejvíce volená</a:t>
            </a:r>
            <a:r>
              <a:rPr lang="cs-CZ" sz="1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cs-CZ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skupina oborů </a:t>
            </a:r>
            <a:r>
              <a:rPr lang="cs-CZ" sz="1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– </a:t>
            </a:r>
            <a:r>
              <a:rPr lang="cs-CZ" sz="1400" b="1" dirty="0">
                <a:solidFill>
                  <a:schemeClr val="tx2"/>
                </a:solidFill>
              </a:rPr>
              <a:t>elektrotechnika </a:t>
            </a:r>
            <a:r>
              <a:rPr lang="cs-CZ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(meziroční </a:t>
            </a:r>
            <a:r>
              <a:rPr lang="cs-CZ" sz="1400" dirty="0">
                <a:solidFill>
                  <a:srgbClr val="00B050"/>
                </a:solidFill>
              </a:rPr>
              <a:t>nárůst</a:t>
            </a:r>
            <a:r>
              <a:rPr lang="cs-CZ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)</a:t>
            </a:r>
            <a:endParaRPr lang="cs-CZ" sz="1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" name="Levá jednoduchá závorka 2">
            <a:extLst>
              <a:ext uri="{FF2B5EF4-FFF2-40B4-BE49-F238E27FC236}">
                <a16:creationId xmlns:a16="http://schemas.microsoft.com/office/drawing/2014/main" id="{5BF1BBAF-51B4-26C7-56DE-C25E100D28E3}"/>
              </a:ext>
            </a:extLst>
          </p:cNvPr>
          <p:cNvSpPr/>
          <p:nvPr/>
        </p:nvSpPr>
        <p:spPr>
          <a:xfrm rot="5400000">
            <a:off x="3775537" y="-283808"/>
            <a:ext cx="222824" cy="4382247"/>
          </a:xfrm>
          <a:prstGeom prst="leftBracket">
            <a:avLst>
              <a:gd name="adj" fmla="val 4538"/>
            </a:avLst>
          </a:prstGeom>
          <a:ln w="19050">
            <a:solidFill>
              <a:schemeClr val="tx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: se zakulacenými rohy 4">
            <a:extLst>
              <a:ext uri="{FF2B5EF4-FFF2-40B4-BE49-F238E27FC236}">
                <a16:creationId xmlns:a16="http://schemas.microsoft.com/office/drawing/2014/main" id="{35511C0A-009D-5E90-7A1F-DC778C2E77C2}"/>
              </a:ext>
            </a:extLst>
          </p:cNvPr>
          <p:cNvSpPr/>
          <p:nvPr/>
        </p:nvSpPr>
        <p:spPr>
          <a:xfrm>
            <a:off x="3355340" y="1686607"/>
            <a:ext cx="1600200" cy="230832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/>
              <a:t>obory SOŠ (M)</a:t>
            </a:r>
          </a:p>
        </p:txBody>
      </p:sp>
      <p:sp>
        <p:nvSpPr>
          <p:cNvPr id="10" name="Levá jednoduchá závorka 9">
            <a:extLst>
              <a:ext uri="{FF2B5EF4-FFF2-40B4-BE49-F238E27FC236}">
                <a16:creationId xmlns:a16="http://schemas.microsoft.com/office/drawing/2014/main" id="{DA3B4C38-2E99-E8FD-A639-D85D3B748D6F}"/>
              </a:ext>
            </a:extLst>
          </p:cNvPr>
          <p:cNvSpPr/>
          <p:nvPr/>
        </p:nvSpPr>
        <p:spPr>
          <a:xfrm rot="5400000">
            <a:off x="7409977" y="813621"/>
            <a:ext cx="222824" cy="2187390"/>
          </a:xfrm>
          <a:prstGeom prst="leftBracket">
            <a:avLst>
              <a:gd name="adj" fmla="val 4538"/>
            </a:avLst>
          </a:prstGeom>
          <a:ln w="19050">
            <a:solidFill>
              <a:schemeClr val="accent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: se zakulacenými rohy 10">
            <a:extLst>
              <a:ext uri="{FF2B5EF4-FFF2-40B4-BE49-F238E27FC236}">
                <a16:creationId xmlns:a16="http://schemas.microsoft.com/office/drawing/2014/main" id="{BF87B7A2-E810-AD98-BD06-E6C7A8AB209A}"/>
              </a:ext>
            </a:extLst>
          </p:cNvPr>
          <p:cNvSpPr/>
          <p:nvPr/>
        </p:nvSpPr>
        <p:spPr>
          <a:xfrm>
            <a:off x="7048500" y="1679169"/>
            <a:ext cx="1351070" cy="238269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/>
              <a:t>obory SOU (L0)</a:t>
            </a:r>
          </a:p>
        </p:txBody>
      </p:sp>
      <p:sp>
        <p:nvSpPr>
          <p:cNvPr id="6" name="Obdélník 5"/>
          <p:cNvSpPr/>
          <p:nvPr/>
        </p:nvSpPr>
        <p:spPr>
          <a:xfrm>
            <a:off x="146177" y="6572703"/>
            <a:ext cx="4486783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900" i="1" dirty="0">
                <a:solidFill>
                  <a:schemeClr val="bg1">
                    <a:lumMod val="50000"/>
                  </a:schemeClr>
                </a:solidFill>
              </a:rPr>
              <a:t>Počet uchazečů = počet těch, kteří podali alespoň 1 přihlášku do daného oboru</a:t>
            </a:r>
          </a:p>
        </p:txBody>
      </p:sp>
    </p:spTree>
    <p:extLst>
      <p:ext uri="{BB962C8B-B14F-4D97-AF65-F5344CB8AC3E}">
        <p14:creationId xmlns:p14="http://schemas.microsoft.com/office/powerpoint/2010/main" val="39467106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597735-D7C9-FA72-B07B-0FA825993F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Graf 14">
            <a:extLst>
              <a:ext uri="{FF2B5EF4-FFF2-40B4-BE49-F238E27FC236}">
                <a16:creationId xmlns:a16="http://schemas.microsoft.com/office/drawing/2014/main" id="{D701D24A-D808-EF9D-B908-DD5438EFD185}"/>
              </a:ext>
            </a:extLst>
          </p:cNvPr>
          <p:cNvGraphicFramePr>
            <a:graphicFrameLocks/>
          </p:cNvGraphicFramePr>
          <p:nvPr/>
        </p:nvGraphicFramePr>
        <p:xfrm>
          <a:off x="146176" y="447675"/>
          <a:ext cx="8997823" cy="62738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DADEBA57-B30D-8BD0-595F-D29F453C8D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41ECB02-9BF1-492D-BE86-7C40357968C5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Nadpis 1">
            <a:extLst>
              <a:ext uri="{FF2B5EF4-FFF2-40B4-BE49-F238E27FC236}">
                <a16:creationId xmlns:a16="http://schemas.microsoft.com/office/drawing/2014/main" id="{CA9C2F94-988A-2C2E-AA64-88FE82813C84}"/>
              </a:ext>
            </a:extLst>
          </p:cNvPr>
          <p:cNvSpPr txBox="1">
            <a:spLocks/>
          </p:cNvSpPr>
          <p:nvPr/>
        </p:nvSpPr>
        <p:spPr>
          <a:xfrm>
            <a:off x="108374" y="109524"/>
            <a:ext cx="8944186" cy="55341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sz="2400" b="1" dirty="0">
                <a:solidFill>
                  <a:srgbClr val="004182"/>
                </a:solidFill>
                <a:latin typeface="+mn-lt"/>
              </a:rPr>
              <a:t>PZ 2024-2025 – obory </a:t>
            </a:r>
            <a:r>
              <a:rPr lang="cs-CZ" sz="2400" b="1" dirty="0">
                <a:solidFill>
                  <a:srgbClr val="004182"/>
                </a:solidFill>
              </a:rPr>
              <a:t>–</a:t>
            </a:r>
            <a:r>
              <a:rPr lang="cs-CZ" sz="2400" b="1" dirty="0">
                <a:solidFill>
                  <a:srgbClr val="004182"/>
                </a:solidFill>
                <a:latin typeface="+mn-lt"/>
              </a:rPr>
              <a:t> </a:t>
            </a:r>
            <a:r>
              <a:rPr lang="cs-CZ" sz="2400" b="1" u="sng" dirty="0">
                <a:solidFill>
                  <a:srgbClr val="004182"/>
                </a:solidFill>
                <a:latin typeface="+mn-lt"/>
              </a:rPr>
              <a:t>počet přihlášených uchazečů</a:t>
            </a:r>
            <a:endParaRPr lang="cs-CZ" sz="2400" b="1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sp>
        <p:nvSpPr>
          <p:cNvPr id="25" name="Řečová bublina: obdélníkový bublinový popisek se zakulacenými rohy 24">
            <a:extLst>
              <a:ext uri="{FF2B5EF4-FFF2-40B4-BE49-F238E27FC236}">
                <a16:creationId xmlns:a16="http://schemas.microsoft.com/office/drawing/2014/main" id="{C4D44D93-596A-0A83-DF46-FF8731665FA7}"/>
              </a:ext>
            </a:extLst>
          </p:cNvPr>
          <p:cNvSpPr/>
          <p:nvPr/>
        </p:nvSpPr>
        <p:spPr>
          <a:xfrm>
            <a:off x="2378658" y="1365018"/>
            <a:ext cx="3363063" cy="527002"/>
          </a:xfrm>
          <a:prstGeom prst="wedgeRoundRectCallout">
            <a:avLst>
              <a:gd name="adj1" fmla="val -62787"/>
              <a:gd name="adj2" fmla="val 10385"/>
              <a:gd name="adj3" fmla="val 16667"/>
            </a:avLst>
          </a:prstGeom>
          <a:solidFill>
            <a:schemeClr val="bg1">
              <a:lumMod val="85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Nejvyšší</a:t>
            </a:r>
            <a:r>
              <a:rPr lang="cs-CZ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nabídka </a:t>
            </a:r>
            <a:r>
              <a:rPr lang="cs-CZ" sz="1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míst</a:t>
            </a:r>
            <a:r>
              <a:rPr lang="cs-CZ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i počet </a:t>
            </a:r>
            <a:r>
              <a:rPr lang="cs-CZ" sz="1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uchazečů</a:t>
            </a:r>
            <a:r>
              <a:rPr lang="cs-CZ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cs-CZ" sz="1400" b="1" dirty="0">
                <a:solidFill>
                  <a:schemeClr val="tx2"/>
                </a:solidFill>
              </a:rPr>
              <a:t>Informační technologie </a:t>
            </a:r>
            <a:r>
              <a:rPr lang="cs-CZ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(meziroční </a:t>
            </a:r>
            <a:r>
              <a:rPr lang="cs-CZ" sz="1400" dirty="0">
                <a:solidFill>
                  <a:srgbClr val="FF0000"/>
                </a:solidFill>
              </a:rPr>
              <a:t>pokles</a:t>
            </a:r>
            <a:r>
              <a:rPr lang="cs-CZ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)</a:t>
            </a:r>
            <a:endParaRPr lang="cs-CZ" sz="1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" name="Levá jednoduchá závorka 2">
            <a:extLst>
              <a:ext uri="{FF2B5EF4-FFF2-40B4-BE49-F238E27FC236}">
                <a16:creationId xmlns:a16="http://schemas.microsoft.com/office/drawing/2014/main" id="{9926BFA7-D9AB-2E68-F60D-C291FF877F41}"/>
              </a:ext>
            </a:extLst>
          </p:cNvPr>
          <p:cNvSpPr/>
          <p:nvPr/>
        </p:nvSpPr>
        <p:spPr>
          <a:xfrm rot="5400000">
            <a:off x="3959581" y="-1355369"/>
            <a:ext cx="201218" cy="4818380"/>
          </a:xfrm>
          <a:prstGeom prst="leftBracket">
            <a:avLst>
              <a:gd name="adj" fmla="val 4538"/>
            </a:avLst>
          </a:prstGeom>
          <a:ln w="19050">
            <a:solidFill>
              <a:schemeClr val="tx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: se zakulacenými rohy 4">
            <a:extLst>
              <a:ext uri="{FF2B5EF4-FFF2-40B4-BE49-F238E27FC236}">
                <a16:creationId xmlns:a16="http://schemas.microsoft.com/office/drawing/2014/main" id="{363987B7-0945-EDAA-5FDB-F3FF1515C99C}"/>
              </a:ext>
            </a:extLst>
          </p:cNvPr>
          <p:cNvSpPr/>
          <p:nvPr/>
        </p:nvSpPr>
        <p:spPr>
          <a:xfrm>
            <a:off x="3355340" y="843915"/>
            <a:ext cx="1600200" cy="230832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/>
              <a:t>obory SOŠ (M)</a:t>
            </a:r>
          </a:p>
        </p:txBody>
      </p:sp>
      <p:sp>
        <p:nvSpPr>
          <p:cNvPr id="10" name="Levá jednoduchá závorka 9">
            <a:extLst>
              <a:ext uri="{FF2B5EF4-FFF2-40B4-BE49-F238E27FC236}">
                <a16:creationId xmlns:a16="http://schemas.microsoft.com/office/drawing/2014/main" id="{C7C94695-4843-16AD-2606-A10FE2E89543}"/>
              </a:ext>
            </a:extLst>
          </p:cNvPr>
          <p:cNvSpPr/>
          <p:nvPr/>
        </p:nvSpPr>
        <p:spPr>
          <a:xfrm rot="5400000">
            <a:off x="7628611" y="81001"/>
            <a:ext cx="201218" cy="1945640"/>
          </a:xfrm>
          <a:prstGeom prst="leftBracket">
            <a:avLst>
              <a:gd name="adj" fmla="val 4538"/>
            </a:avLst>
          </a:prstGeom>
          <a:ln w="19050">
            <a:solidFill>
              <a:schemeClr val="accent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: se zakulacenými rohy 10">
            <a:extLst>
              <a:ext uri="{FF2B5EF4-FFF2-40B4-BE49-F238E27FC236}">
                <a16:creationId xmlns:a16="http://schemas.microsoft.com/office/drawing/2014/main" id="{7D883029-FA30-4EC9-8296-B86977FB9AA0}"/>
              </a:ext>
            </a:extLst>
          </p:cNvPr>
          <p:cNvSpPr/>
          <p:nvPr/>
        </p:nvSpPr>
        <p:spPr>
          <a:xfrm>
            <a:off x="7048500" y="836477"/>
            <a:ext cx="1351070" cy="238269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/>
              <a:t>obory SOU (L0)</a:t>
            </a:r>
          </a:p>
        </p:txBody>
      </p:sp>
      <p:sp>
        <p:nvSpPr>
          <p:cNvPr id="12" name="Řečová bublina: obdélníkový bublinový popisek se zakulacenými rohy 11">
            <a:extLst>
              <a:ext uri="{FF2B5EF4-FFF2-40B4-BE49-F238E27FC236}">
                <a16:creationId xmlns:a16="http://schemas.microsoft.com/office/drawing/2014/main" id="{C3A79B36-8E70-B4B8-61BD-197B42B5D203}"/>
              </a:ext>
            </a:extLst>
          </p:cNvPr>
          <p:cNvSpPr/>
          <p:nvPr/>
        </p:nvSpPr>
        <p:spPr>
          <a:xfrm>
            <a:off x="3355340" y="2002505"/>
            <a:ext cx="2948315" cy="1222298"/>
          </a:xfrm>
          <a:prstGeom prst="wedgeRoundRectCallout">
            <a:avLst>
              <a:gd name="adj1" fmla="val -71665"/>
              <a:gd name="adj2" fmla="val -14454"/>
              <a:gd name="adj3" fmla="val 16667"/>
            </a:avLst>
          </a:prstGeom>
          <a:solidFill>
            <a:schemeClr val="bg1">
              <a:lumMod val="85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Další nejvíce zastoupené obory:</a:t>
            </a:r>
          </a:p>
          <a:p>
            <a:r>
              <a:rPr lang="cs-CZ" sz="1400" b="1" dirty="0">
                <a:solidFill>
                  <a:schemeClr val="tx2"/>
                </a:solidFill>
              </a:rPr>
              <a:t>Elektrotechnika</a:t>
            </a:r>
            <a:r>
              <a:rPr lang="cs-CZ" sz="1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cs-CZ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(meziroční </a:t>
            </a:r>
            <a:r>
              <a:rPr lang="cs-CZ" sz="1400" dirty="0">
                <a:solidFill>
                  <a:srgbClr val="FF0000"/>
                </a:solidFill>
              </a:rPr>
              <a:t>pokles</a:t>
            </a:r>
            <a:r>
              <a:rPr lang="cs-CZ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)</a:t>
            </a:r>
          </a:p>
          <a:p>
            <a:r>
              <a:rPr lang="cs-CZ" sz="1400" b="1" dirty="0">
                <a:solidFill>
                  <a:schemeClr val="tx2"/>
                </a:solidFill>
              </a:rPr>
              <a:t>Stavebnictví</a:t>
            </a:r>
            <a:r>
              <a:rPr lang="cs-CZ" sz="1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cs-CZ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(meziroční </a:t>
            </a:r>
            <a:r>
              <a:rPr lang="cs-CZ" sz="1400" dirty="0">
                <a:solidFill>
                  <a:srgbClr val="00B050"/>
                </a:solidFill>
              </a:rPr>
              <a:t>nárůst</a:t>
            </a:r>
            <a:r>
              <a:rPr lang="cs-CZ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)</a:t>
            </a:r>
          </a:p>
          <a:p>
            <a:r>
              <a:rPr lang="cs-CZ" sz="1400" b="1" dirty="0">
                <a:solidFill>
                  <a:schemeClr val="tx2"/>
                </a:solidFill>
              </a:rPr>
              <a:t>Strojírenství</a:t>
            </a:r>
            <a:r>
              <a:rPr lang="cs-CZ" sz="1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cs-CZ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(meziroční </a:t>
            </a:r>
            <a:r>
              <a:rPr lang="cs-CZ" sz="1400" dirty="0">
                <a:solidFill>
                  <a:srgbClr val="00B050"/>
                </a:solidFill>
              </a:rPr>
              <a:t>nárůst</a:t>
            </a:r>
            <a:r>
              <a:rPr lang="cs-CZ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)</a:t>
            </a:r>
          </a:p>
          <a:p>
            <a:r>
              <a:rPr lang="cs-CZ" sz="1400" b="1" dirty="0">
                <a:solidFill>
                  <a:schemeClr val="accent5">
                    <a:lumMod val="75000"/>
                  </a:schemeClr>
                </a:solidFill>
              </a:rPr>
              <a:t>Technické lyceum </a:t>
            </a:r>
            <a:r>
              <a:rPr lang="cs-CZ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(meziroční </a:t>
            </a:r>
            <a:r>
              <a:rPr lang="cs-CZ" sz="1400" dirty="0">
                <a:solidFill>
                  <a:srgbClr val="00B050"/>
                </a:solidFill>
              </a:rPr>
              <a:t>nárůst</a:t>
            </a:r>
            <a:r>
              <a:rPr lang="cs-CZ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)</a:t>
            </a:r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9EB3F469-043A-8D74-7063-8CA86083B86F}"/>
              </a:ext>
            </a:extLst>
          </p:cNvPr>
          <p:cNvSpPr/>
          <p:nvPr/>
        </p:nvSpPr>
        <p:spPr>
          <a:xfrm>
            <a:off x="146177" y="6572703"/>
            <a:ext cx="4486783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900" i="1" dirty="0">
                <a:solidFill>
                  <a:schemeClr val="bg1">
                    <a:lumMod val="50000"/>
                  </a:schemeClr>
                </a:solidFill>
              </a:rPr>
              <a:t>Počet uchazečů = počet těch, kteří podali alespoň 1 přihlášku do daného oboru</a:t>
            </a:r>
          </a:p>
        </p:txBody>
      </p:sp>
      <p:sp>
        <p:nvSpPr>
          <p:cNvPr id="13" name="Řečová bublina: obdélníkový bublinový popisek se zakulacenými rohy 12">
            <a:extLst>
              <a:ext uri="{FF2B5EF4-FFF2-40B4-BE49-F238E27FC236}">
                <a16:creationId xmlns:a16="http://schemas.microsoft.com/office/drawing/2014/main" id="{C2B70F97-DB71-169B-8931-F0313C6BFC26}"/>
              </a:ext>
            </a:extLst>
          </p:cNvPr>
          <p:cNvSpPr/>
          <p:nvPr/>
        </p:nvSpPr>
        <p:spPr>
          <a:xfrm>
            <a:off x="6391700" y="1480969"/>
            <a:ext cx="2415540" cy="662940"/>
          </a:xfrm>
          <a:prstGeom prst="wedgeRoundRectCallout">
            <a:avLst>
              <a:gd name="adj1" fmla="val -24688"/>
              <a:gd name="adj2" fmla="val 105247"/>
              <a:gd name="adj3" fmla="val 16667"/>
            </a:avLst>
          </a:prstGeom>
          <a:solidFill>
            <a:schemeClr val="bg1">
              <a:lumMod val="85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Na SOU </a:t>
            </a:r>
            <a:r>
              <a:rPr lang="cs-CZ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nejfrekventovanější obor </a:t>
            </a:r>
            <a:r>
              <a:rPr lang="cs-CZ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– Mechanik elektrotechnik </a:t>
            </a:r>
            <a:r>
              <a:rPr lang="cs-CZ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(meziroční </a:t>
            </a:r>
            <a:r>
              <a:rPr lang="cs-CZ" sz="1200" dirty="0">
                <a:solidFill>
                  <a:srgbClr val="00B050"/>
                </a:solidFill>
              </a:rPr>
              <a:t>nárůst</a:t>
            </a:r>
            <a:r>
              <a:rPr lang="cs-CZ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)</a:t>
            </a:r>
            <a:endParaRPr lang="cs-CZ" sz="12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07970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0B202F-C286-B29C-C874-BFB7843249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Graf 5">
            <a:extLst>
              <a:ext uri="{FF2B5EF4-FFF2-40B4-BE49-F238E27FC236}">
                <a16:creationId xmlns:a16="http://schemas.microsoft.com/office/drawing/2014/main" id="{E9ADE19A-1A14-619B-34B4-DF69C3BCC57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03443051"/>
              </p:ext>
            </p:extLst>
          </p:nvPr>
        </p:nvGraphicFramePr>
        <p:xfrm>
          <a:off x="556929" y="661341"/>
          <a:ext cx="6005233" cy="61947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C631376D-20AE-467F-0440-C93788D84E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41ECB02-9BF1-492D-BE86-7C40357968C5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Nadpis 1">
            <a:extLst>
              <a:ext uri="{FF2B5EF4-FFF2-40B4-BE49-F238E27FC236}">
                <a16:creationId xmlns:a16="http://schemas.microsoft.com/office/drawing/2014/main" id="{08E6B241-3337-D253-5C31-3E45D60A16F4}"/>
              </a:ext>
            </a:extLst>
          </p:cNvPr>
          <p:cNvSpPr txBox="1">
            <a:spLocks/>
          </p:cNvSpPr>
          <p:nvPr/>
        </p:nvSpPr>
        <p:spPr>
          <a:xfrm>
            <a:off x="108374" y="109524"/>
            <a:ext cx="8944186" cy="55341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sz="2400" b="1" dirty="0">
                <a:solidFill>
                  <a:srgbClr val="004182"/>
                </a:solidFill>
                <a:latin typeface="+mn-lt"/>
              </a:rPr>
              <a:t>PZ 2025 – obory </a:t>
            </a:r>
            <a:r>
              <a:rPr lang="cs-CZ" sz="2400" b="1" dirty="0">
                <a:solidFill>
                  <a:srgbClr val="004182"/>
                </a:solidFill>
              </a:rPr>
              <a:t>–</a:t>
            </a:r>
            <a:r>
              <a:rPr lang="cs-CZ" sz="2400" b="1" dirty="0">
                <a:solidFill>
                  <a:srgbClr val="004182"/>
                </a:solidFill>
                <a:latin typeface="+mn-lt"/>
              </a:rPr>
              <a:t> struktura přihlášek podle priorit</a:t>
            </a:r>
            <a:endParaRPr lang="cs-CZ" sz="2400" b="1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sp>
        <p:nvSpPr>
          <p:cNvPr id="3" name="Levá jednoduchá závorka 2">
            <a:extLst>
              <a:ext uri="{FF2B5EF4-FFF2-40B4-BE49-F238E27FC236}">
                <a16:creationId xmlns:a16="http://schemas.microsoft.com/office/drawing/2014/main" id="{7C073B79-9C9C-8406-54D9-E384DCC579E2}"/>
              </a:ext>
            </a:extLst>
          </p:cNvPr>
          <p:cNvSpPr/>
          <p:nvPr/>
        </p:nvSpPr>
        <p:spPr>
          <a:xfrm rot="10800000" flipH="1">
            <a:off x="490084" y="2400543"/>
            <a:ext cx="275203" cy="2754165"/>
          </a:xfrm>
          <a:prstGeom prst="leftBracket">
            <a:avLst>
              <a:gd name="adj" fmla="val 4538"/>
            </a:avLst>
          </a:prstGeom>
          <a:ln w="19050">
            <a:solidFill>
              <a:schemeClr val="tx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Levá jednoduchá závorka 9">
            <a:extLst>
              <a:ext uri="{FF2B5EF4-FFF2-40B4-BE49-F238E27FC236}">
                <a16:creationId xmlns:a16="http://schemas.microsoft.com/office/drawing/2014/main" id="{D4DED06E-38F7-E029-89D4-3C184B3EEDBA}"/>
              </a:ext>
            </a:extLst>
          </p:cNvPr>
          <p:cNvSpPr/>
          <p:nvPr/>
        </p:nvSpPr>
        <p:spPr>
          <a:xfrm>
            <a:off x="490082" y="5226426"/>
            <a:ext cx="275205" cy="1185393"/>
          </a:xfrm>
          <a:prstGeom prst="leftBracket">
            <a:avLst>
              <a:gd name="adj" fmla="val 4538"/>
            </a:avLst>
          </a:prstGeom>
          <a:ln w="19050">
            <a:solidFill>
              <a:schemeClr val="accent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: se zakulacenými rohy 10">
            <a:extLst>
              <a:ext uri="{FF2B5EF4-FFF2-40B4-BE49-F238E27FC236}">
                <a16:creationId xmlns:a16="http://schemas.microsoft.com/office/drawing/2014/main" id="{F462A70D-A16C-7753-02AC-2895D5EC3A02}"/>
              </a:ext>
            </a:extLst>
          </p:cNvPr>
          <p:cNvSpPr/>
          <p:nvPr/>
        </p:nvSpPr>
        <p:spPr>
          <a:xfrm rot="16200000">
            <a:off x="50323" y="5680543"/>
            <a:ext cx="869577" cy="284071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/>
              <a:t>SOU (L0)</a:t>
            </a:r>
          </a:p>
        </p:txBody>
      </p:sp>
      <p:sp>
        <p:nvSpPr>
          <p:cNvPr id="8" name="Obdélník: se zakulacenými rohy 7">
            <a:extLst>
              <a:ext uri="{FF2B5EF4-FFF2-40B4-BE49-F238E27FC236}">
                <a16:creationId xmlns:a16="http://schemas.microsoft.com/office/drawing/2014/main" id="{C336F03B-FBA0-9C5E-DE92-914F702B9024}"/>
              </a:ext>
            </a:extLst>
          </p:cNvPr>
          <p:cNvSpPr/>
          <p:nvPr/>
        </p:nvSpPr>
        <p:spPr>
          <a:xfrm rot="16200000">
            <a:off x="54756" y="3621096"/>
            <a:ext cx="869578" cy="275204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/>
              <a:t>SOŠ (M)</a:t>
            </a:r>
          </a:p>
        </p:txBody>
      </p:sp>
      <p:sp>
        <p:nvSpPr>
          <p:cNvPr id="9" name="Řečová bublina: obdélníkový bublinový popisek se zakulacenými rohy 8">
            <a:extLst>
              <a:ext uri="{FF2B5EF4-FFF2-40B4-BE49-F238E27FC236}">
                <a16:creationId xmlns:a16="http://schemas.microsoft.com/office/drawing/2014/main" id="{47EA5E75-EF55-A808-ACA8-D488EF7B2711}"/>
              </a:ext>
            </a:extLst>
          </p:cNvPr>
          <p:cNvSpPr/>
          <p:nvPr/>
        </p:nvSpPr>
        <p:spPr>
          <a:xfrm>
            <a:off x="6562162" y="1900517"/>
            <a:ext cx="2346960" cy="1315811"/>
          </a:xfrm>
          <a:prstGeom prst="wedgeRoundRectCallout">
            <a:avLst>
              <a:gd name="adj1" fmla="val -59684"/>
              <a:gd name="adj2" fmla="val 4053"/>
              <a:gd name="adj3" fmla="val 16667"/>
            </a:avLst>
          </a:prstGeom>
          <a:solidFill>
            <a:schemeClr val="bg1">
              <a:lumMod val="85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Nejsilnější priorita </a:t>
            </a:r>
            <a:r>
              <a:rPr lang="cs-CZ" sz="1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SOŠ</a:t>
            </a:r>
            <a:r>
              <a:rPr lang="cs-CZ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– obor </a:t>
            </a:r>
            <a:r>
              <a:rPr lang="cs-CZ" sz="1400" b="1" dirty="0">
                <a:solidFill>
                  <a:schemeClr val="tx2"/>
                </a:solidFill>
              </a:rPr>
              <a:t>stavebnictví</a:t>
            </a:r>
            <a:r>
              <a:rPr lang="cs-CZ" sz="1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</a:t>
            </a:r>
            <a:r>
              <a:rPr lang="cs-CZ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cs-CZ" sz="1400" b="1" dirty="0">
                <a:solidFill>
                  <a:schemeClr val="tx2"/>
                </a:solidFill>
              </a:rPr>
              <a:t>informační technologie</a:t>
            </a:r>
            <a:r>
              <a:rPr lang="cs-CZ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 </a:t>
            </a:r>
            <a:r>
              <a:rPr lang="cs-CZ" sz="1400" b="1" dirty="0">
                <a:solidFill>
                  <a:schemeClr val="tx2"/>
                </a:solidFill>
              </a:rPr>
              <a:t>elektrotechnika</a:t>
            </a:r>
            <a:r>
              <a:rPr lang="cs-CZ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 </a:t>
            </a:r>
            <a:r>
              <a:rPr lang="cs-CZ" sz="1400" b="1" dirty="0">
                <a:solidFill>
                  <a:schemeClr val="tx2"/>
                </a:solidFill>
              </a:rPr>
              <a:t>aplikovaná chemie</a:t>
            </a:r>
          </a:p>
        </p:txBody>
      </p:sp>
      <p:sp>
        <p:nvSpPr>
          <p:cNvPr id="14" name="Řečová bublina: obdélníkový bublinový popisek se zakulacenými rohy 13">
            <a:extLst>
              <a:ext uri="{FF2B5EF4-FFF2-40B4-BE49-F238E27FC236}">
                <a16:creationId xmlns:a16="http://schemas.microsoft.com/office/drawing/2014/main" id="{B8965581-4C73-796A-A43C-E47B7BE66251}"/>
              </a:ext>
            </a:extLst>
          </p:cNvPr>
          <p:cNvSpPr/>
          <p:nvPr/>
        </p:nvSpPr>
        <p:spPr>
          <a:xfrm>
            <a:off x="6562162" y="4875735"/>
            <a:ext cx="2346960" cy="808950"/>
          </a:xfrm>
          <a:prstGeom prst="wedgeRoundRectCallout">
            <a:avLst>
              <a:gd name="adj1" fmla="val -58538"/>
              <a:gd name="adj2" fmla="val 31305"/>
              <a:gd name="adj3" fmla="val 16667"/>
            </a:avLst>
          </a:prstGeom>
          <a:solidFill>
            <a:schemeClr val="bg1">
              <a:lumMod val="85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Nejsilnější priorita </a:t>
            </a:r>
            <a:r>
              <a:rPr lang="cs-CZ" sz="1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SOU</a:t>
            </a:r>
            <a:r>
              <a:rPr lang="cs-CZ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– obor </a:t>
            </a:r>
            <a:r>
              <a:rPr lang="cs-CZ" sz="1400" b="1" dirty="0">
                <a:solidFill>
                  <a:schemeClr val="tx2"/>
                </a:solidFill>
              </a:rPr>
              <a:t>letecký mechanik</a:t>
            </a:r>
            <a:r>
              <a:rPr lang="cs-CZ" sz="1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 </a:t>
            </a:r>
            <a:r>
              <a:rPr lang="cs-CZ" sz="1400" b="1" dirty="0" err="1">
                <a:solidFill>
                  <a:schemeClr val="tx2"/>
                </a:solidFill>
              </a:rPr>
              <a:t>autotronik</a:t>
            </a:r>
            <a:endParaRPr lang="cs-CZ" sz="14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96849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AE66CB-D5C0-4B23-DB21-08089AC9BA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Graf 8">
            <a:extLst>
              <a:ext uri="{FF2B5EF4-FFF2-40B4-BE49-F238E27FC236}">
                <a16:creationId xmlns:a16="http://schemas.microsoft.com/office/drawing/2014/main" id="{1DE2D957-3415-7A64-BA74-B723D2AA930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1849295"/>
              </p:ext>
            </p:extLst>
          </p:nvPr>
        </p:nvGraphicFramePr>
        <p:xfrm>
          <a:off x="108374" y="1182498"/>
          <a:ext cx="8944186" cy="55659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378F487F-AFD7-D5EC-25BC-52ED94F8FC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41ECB02-9BF1-492D-BE86-7C40357968C5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Nadpis 1">
            <a:extLst>
              <a:ext uri="{FF2B5EF4-FFF2-40B4-BE49-F238E27FC236}">
                <a16:creationId xmlns:a16="http://schemas.microsoft.com/office/drawing/2014/main" id="{676F18A1-5E72-B1EA-58CC-E60C62F2E72D}"/>
              </a:ext>
            </a:extLst>
          </p:cNvPr>
          <p:cNvSpPr txBox="1">
            <a:spLocks/>
          </p:cNvSpPr>
          <p:nvPr/>
        </p:nvSpPr>
        <p:spPr>
          <a:xfrm>
            <a:off x="108374" y="109524"/>
            <a:ext cx="8944186" cy="55341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sz="2400" b="1" dirty="0">
                <a:solidFill>
                  <a:srgbClr val="004182"/>
                </a:solidFill>
                <a:latin typeface="+mn-lt"/>
              </a:rPr>
              <a:t>PZ 2024-2025 – skupiny oborů - </a:t>
            </a:r>
            <a:r>
              <a:rPr lang="cs-CZ" sz="2400" b="1" u="sng" dirty="0">
                <a:solidFill>
                  <a:srgbClr val="004182"/>
                </a:solidFill>
                <a:latin typeface="+mn-lt"/>
              </a:rPr>
              <a:t>počet přijatých</a:t>
            </a:r>
            <a:endParaRPr lang="cs-CZ" sz="2400" b="1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sp>
        <p:nvSpPr>
          <p:cNvPr id="3" name="Levá jednoduchá závorka 2">
            <a:extLst>
              <a:ext uri="{FF2B5EF4-FFF2-40B4-BE49-F238E27FC236}">
                <a16:creationId xmlns:a16="http://schemas.microsoft.com/office/drawing/2014/main" id="{965266BF-B02A-C20C-8EE5-3F6CB5387FEC}"/>
              </a:ext>
            </a:extLst>
          </p:cNvPr>
          <p:cNvSpPr/>
          <p:nvPr/>
        </p:nvSpPr>
        <p:spPr>
          <a:xfrm rot="5400000">
            <a:off x="3994816" y="-394302"/>
            <a:ext cx="201218" cy="4814699"/>
          </a:xfrm>
          <a:prstGeom prst="leftBracket">
            <a:avLst>
              <a:gd name="adj" fmla="val 4538"/>
            </a:avLst>
          </a:prstGeom>
          <a:ln w="19050">
            <a:solidFill>
              <a:schemeClr val="tx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: se zakulacenými rohy 4">
            <a:extLst>
              <a:ext uri="{FF2B5EF4-FFF2-40B4-BE49-F238E27FC236}">
                <a16:creationId xmlns:a16="http://schemas.microsoft.com/office/drawing/2014/main" id="{E5912E1C-6DB8-88ED-0A0F-D638AF801F52}"/>
              </a:ext>
            </a:extLst>
          </p:cNvPr>
          <p:cNvSpPr/>
          <p:nvPr/>
        </p:nvSpPr>
        <p:spPr>
          <a:xfrm>
            <a:off x="3400165" y="1803142"/>
            <a:ext cx="1600200" cy="230832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/>
              <a:t>obory SOŠ (M)</a:t>
            </a:r>
          </a:p>
        </p:txBody>
      </p:sp>
      <p:sp>
        <p:nvSpPr>
          <p:cNvPr id="10" name="Levá jednoduchá závorka 9">
            <a:extLst>
              <a:ext uri="{FF2B5EF4-FFF2-40B4-BE49-F238E27FC236}">
                <a16:creationId xmlns:a16="http://schemas.microsoft.com/office/drawing/2014/main" id="{C5C10367-85E3-C00C-F459-1219BBD691F1}"/>
              </a:ext>
            </a:extLst>
          </p:cNvPr>
          <p:cNvSpPr/>
          <p:nvPr/>
        </p:nvSpPr>
        <p:spPr>
          <a:xfrm rot="5400000">
            <a:off x="7667732" y="1057882"/>
            <a:ext cx="173476" cy="1882590"/>
          </a:xfrm>
          <a:prstGeom prst="leftBracket">
            <a:avLst>
              <a:gd name="adj" fmla="val 4538"/>
            </a:avLst>
          </a:prstGeom>
          <a:ln w="19050">
            <a:solidFill>
              <a:schemeClr val="accent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: se zakulacenými rohy 10">
            <a:extLst>
              <a:ext uri="{FF2B5EF4-FFF2-40B4-BE49-F238E27FC236}">
                <a16:creationId xmlns:a16="http://schemas.microsoft.com/office/drawing/2014/main" id="{02F28361-7395-E92E-3656-AEFA28EACF80}"/>
              </a:ext>
            </a:extLst>
          </p:cNvPr>
          <p:cNvSpPr/>
          <p:nvPr/>
        </p:nvSpPr>
        <p:spPr>
          <a:xfrm>
            <a:off x="7093325" y="1795704"/>
            <a:ext cx="1351070" cy="238269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/>
              <a:t>obory SOU (L0)</a:t>
            </a:r>
          </a:p>
        </p:txBody>
      </p:sp>
      <p:sp>
        <p:nvSpPr>
          <p:cNvPr id="14" name="Řečová bublina: obdélníkový bublinový popisek se zakulacenými rohy 13">
            <a:extLst>
              <a:ext uri="{FF2B5EF4-FFF2-40B4-BE49-F238E27FC236}">
                <a16:creationId xmlns:a16="http://schemas.microsoft.com/office/drawing/2014/main" id="{9EEDBFF2-5767-2A77-6E67-D336F9D4EF11}"/>
              </a:ext>
            </a:extLst>
          </p:cNvPr>
          <p:cNvSpPr/>
          <p:nvPr/>
        </p:nvSpPr>
        <p:spPr>
          <a:xfrm>
            <a:off x="161360" y="629082"/>
            <a:ext cx="8830237" cy="937273"/>
          </a:xfrm>
          <a:prstGeom prst="wedgeRoundRectCallout">
            <a:avLst>
              <a:gd name="adj1" fmla="val -48225"/>
              <a:gd name="adj2" fmla="val 42705"/>
              <a:gd name="adj3" fmla="val 16667"/>
            </a:avLst>
          </a:prstGeom>
          <a:solidFill>
            <a:schemeClr val="bg1">
              <a:lumMod val="85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9388" indent="-179388">
              <a:buFont typeface="Arial" panose="020B0604020202020204" pitchFamily="34" charset="0"/>
              <a:buChar char="•"/>
            </a:pPr>
            <a:r>
              <a:rPr lang="cs-CZ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Nejvíce uchazečů přijato do skupiny </a:t>
            </a:r>
            <a:r>
              <a:rPr lang="cs-CZ" sz="1400" b="1" dirty="0">
                <a:solidFill>
                  <a:schemeClr val="tx2"/>
                </a:solidFill>
              </a:rPr>
              <a:t>informační technologie </a:t>
            </a:r>
            <a:r>
              <a:rPr lang="cs-CZ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(5 tis.) </a:t>
            </a:r>
            <a:r>
              <a:rPr lang="cs-CZ" sz="1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– </a:t>
            </a:r>
            <a:r>
              <a:rPr lang="cs-CZ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meziroční mírný </a:t>
            </a:r>
            <a:r>
              <a:rPr lang="cs-CZ" sz="1400" dirty="0">
                <a:solidFill>
                  <a:srgbClr val="FF0000"/>
                </a:solidFill>
              </a:rPr>
              <a:t>pokles</a:t>
            </a:r>
          </a:p>
          <a:p>
            <a:pPr marL="179388" indent="-179388">
              <a:buFont typeface="Arial" panose="020B0604020202020204" pitchFamily="34" charset="0"/>
              <a:buChar char="•"/>
            </a:pPr>
            <a:r>
              <a:rPr lang="cs-CZ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Dále nejvíce přijato do skupin SOŠ - </a:t>
            </a:r>
            <a:r>
              <a:rPr lang="cs-CZ" sz="1400" b="1" dirty="0">
                <a:solidFill>
                  <a:schemeClr val="tx2"/>
                </a:solidFill>
              </a:rPr>
              <a:t>elektrotechnika</a:t>
            </a:r>
            <a:r>
              <a:rPr lang="cs-CZ" sz="1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cs-CZ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(meziroční mírný </a:t>
            </a:r>
            <a:r>
              <a:rPr lang="cs-CZ" sz="1400" dirty="0">
                <a:solidFill>
                  <a:srgbClr val="FF0000"/>
                </a:solidFill>
              </a:rPr>
              <a:t>pokles</a:t>
            </a:r>
            <a:r>
              <a:rPr lang="cs-CZ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), </a:t>
            </a:r>
            <a:r>
              <a:rPr lang="cs-CZ" sz="1400" b="1" dirty="0">
                <a:solidFill>
                  <a:schemeClr val="tx2"/>
                </a:solidFill>
              </a:rPr>
              <a:t>stavebnictví</a:t>
            </a:r>
            <a:r>
              <a:rPr lang="cs-CZ" sz="1400" dirty="0">
                <a:solidFill>
                  <a:schemeClr val="tx2"/>
                </a:solidFill>
              </a:rPr>
              <a:t>,</a:t>
            </a:r>
            <a:r>
              <a:rPr lang="cs-CZ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cs-CZ" sz="1400" b="1" dirty="0">
                <a:solidFill>
                  <a:schemeClr val="tx2"/>
                </a:solidFill>
              </a:rPr>
              <a:t>strojírenství</a:t>
            </a:r>
            <a:endParaRPr lang="cs-CZ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179388" indent="-179388">
              <a:buFont typeface="Arial" panose="020B0604020202020204" pitchFamily="34" charset="0"/>
              <a:buChar char="•"/>
            </a:pPr>
            <a:r>
              <a:rPr lang="cs-CZ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Na</a:t>
            </a:r>
            <a:r>
              <a:rPr lang="cs-CZ" sz="1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SOU </a:t>
            </a:r>
            <a:r>
              <a:rPr lang="cs-CZ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nejvíce volená</a:t>
            </a:r>
            <a:r>
              <a:rPr lang="cs-CZ" sz="1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cs-CZ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skupina oborů </a:t>
            </a:r>
            <a:r>
              <a:rPr lang="cs-CZ" sz="1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– </a:t>
            </a:r>
            <a:r>
              <a:rPr lang="cs-CZ" sz="1400" b="1" dirty="0">
                <a:solidFill>
                  <a:schemeClr val="tx2"/>
                </a:solidFill>
              </a:rPr>
              <a:t>elektrotechnika </a:t>
            </a:r>
            <a:r>
              <a:rPr lang="cs-CZ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(meziroční </a:t>
            </a:r>
            <a:r>
              <a:rPr lang="cs-CZ" sz="1400" dirty="0">
                <a:solidFill>
                  <a:srgbClr val="00B050"/>
                </a:solidFill>
              </a:rPr>
              <a:t>nárůst</a:t>
            </a:r>
            <a:r>
              <a:rPr lang="cs-CZ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)</a:t>
            </a:r>
            <a:endParaRPr lang="cs-CZ" sz="1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90865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43BC38-A8F2-5EA7-52CA-13A627E123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af 1">
            <a:extLst>
              <a:ext uri="{FF2B5EF4-FFF2-40B4-BE49-F238E27FC236}">
                <a16:creationId xmlns:a16="http://schemas.microsoft.com/office/drawing/2014/main" id="{AB9B545A-6179-C367-20F4-E8E7529C208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9495176"/>
              </p:ext>
            </p:extLst>
          </p:nvPr>
        </p:nvGraphicFramePr>
        <p:xfrm>
          <a:off x="146176" y="629966"/>
          <a:ext cx="8889449" cy="62121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2CC7406B-6C3F-1219-C750-F3F626ECF6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41ECB02-9BF1-492D-BE86-7C40357968C5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Nadpis 1">
            <a:extLst>
              <a:ext uri="{FF2B5EF4-FFF2-40B4-BE49-F238E27FC236}">
                <a16:creationId xmlns:a16="http://schemas.microsoft.com/office/drawing/2014/main" id="{75D1EB35-4562-2C6E-032F-D934F18F4F60}"/>
              </a:ext>
            </a:extLst>
          </p:cNvPr>
          <p:cNvSpPr txBox="1">
            <a:spLocks/>
          </p:cNvSpPr>
          <p:nvPr/>
        </p:nvSpPr>
        <p:spPr>
          <a:xfrm>
            <a:off x="108374" y="109524"/>
            <a:ext cx="8944186" cy="55341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sz="2400" b="1" dirty="0">
                <a:solidFill>
                  <a:srgbClr val="004182"/>
                </a:solidFill>
                <a:latin typeface="+mn-lt"/>
              </a:rPr>
              <a:t>PZ 2024-2025 – obory </a:t>
            </a:r>
            <a:r>
              <a:rPr lang="cs-CZ" sz="2400" b="1" dirty="0">
                <a:solidFill>
                  <a:srgbClr val="004182"/>
                </a:solidFill>
              </a:rPr>
              <a:t>–</a:t>
            </a:r>
            <a:r>
              <a:rPr lang="cs-CZ" sz="2400" b="1" dirty="0">
                <a:solidFill>
                  <a:srgbClr val="004182"/>
                </a:solidFill>
                <a:latin typeface="+mn-lt"/>
              </a:rPr>
              <a:t> </a:t>
            </a:r>
            <a:r>
              <a:rPr lang="cs-CZ" sz="2400" b="1" u="sng" dirty="0">
                <a:solidFill>
                  <a:srgbClr val="004182"/>
                </a:solidFill>
                <a:latin typeface="+mn-lt"/>
              </a:rPr>
              <a:t>počet přijatých</a:t>
            </a:r>
            <a:endParaRPr lang="cs-CZ" sz="2400" b="1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sp>
        <p:nvSpPr>
          <p:cNvPr id="25" name="Řečová bublina: obdélníkový bublinový popisek se zakulacenými rohy 24">
            <a:extLst>
              <a:ext uri="{FF2B5EF4-FFF2-40B4-BE49-F238E27FC236}">
                <a16:creationId xmlns:a16="http://schemas.microsoft.com/office/drawing/2014/main" id="{FEE02485-98AD-DB31-55B5-E9825F11212E}"/>
              </a:ext>
            </a:extLst>
          </p:cNvPr>
          <p:cNvSpPr/>
          <p:nvPr/>
        </p:nvSpPr>
        <p:spPr>
          <a:xfrm>
            <a:off x="1197263" y="756945"/>
            <a:ext cx="3306058" cy="527002"/>
          </a:xfrm>
          <a:prstGeom prst="wedgeRoundRectCallout">
            <a:avLst>
              <a:gd name="adj1" fmla="val -29248"/>
              <a:gd name="adj2" fmla="val 167835"/>
              <a:gd name="adj3" fmla="val 16667"/>
            </a:avLst>
          </a:prstGeom>
          <a:solidFill>
            <a:schemeClr val="bg1">
              <a:lumMod val="85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200" b="1" dirty="0">
                <a:solidFill>
                  <a:schemeClr val="tx2"/>
                </a:solidFill>
              </a:rPr>
              <a:t>Informační technologie </a:t>
            </a:r>
            <a:r>
              <a:rPr lang="cs-CZ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– přijato méně, než je kapacita, která vzrostla díky soukromým školám</a:t>
            </a:r>
            <a:endParaRPr lang="cs-CZ" sz="12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" name="Levá jednoduchá závorka 2">
            <a:extLst>
              <a:ext uri="{FF2B5EF4-FFF2-40B4-BE49-F238E27FC236}">
                <a16:creationId xmlns:a16="http://schemas.microsoft.com/office/drawing/2014/main" id="{29264553-630F-0DF3-3619-C562796333EE}"/>
              </a:ext>
            </a:extLst>
          </p:cNvPr>
          <p:cNvSpPr/>
          <p:nvPr/>
        </p:nvSpPr>
        <p:spPr>
          <a:xfrm rot="5400000">
            <a:off x="3949991" y="-761856"/>
            <a:ext cx="201218" cy="4814699"/>
          </a:xfrm>
          <a:prstGeom prst="leftBracket">
            <a:avLst>
              <a:gd name="adj" fmla="val 4538"/>
            </a:avLst>
          </a:prstGeom>
          <a:ln w="19050">
            <a:solidFill>
              <a:schemeClr val="tx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: se zakulacenými rohy 4">
            <a:extLst>
              <a:ext uri="{FF2B5EF4-FFF2-40B4-BE49-F238E27FC236}">
                <a16:creationId xmlns:a16="http://schemas.microsoft.com/office/drawing/2014/main" id="{13FA749D-79BD-1665-BA3C-E328BF7FF663}"/>
              </a:ext>
            </a:extLst>
          </p:cNvPr>
          <p:cNvSpPr/>
          <p:nvPr/>
        </p:nvSpPr>
        <p:spPr>
          <a:xfrm>
            <a:off x="3355340" y="1435588"/>
            <a:ext cx="1600200" cy="230832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/>
              <a:t>obory SOŠ (M)</a:t>
            </a:r>
          </a:p>
        </p:txBody>
      </p:sp>
      <p:sp>
        <p:nvSpPr>
          <p:cNvPr id="10" name="Levá jednoduchá závorka 9">
            <a:extLst>
              <a:ext uri="{FF2B5EF4-FFF2-40B4-BE49-F238E27FC236}">
                <a16:creationId xmlns:a16="http://schemas.microsoft.com/office/drawing/2014/main" id="{EBEB10AB-7671-1086-9E2C-059665395E4F}"/>
              </a:ext>
            </a:extLst>
          </p:cNvPr>
          <p:cNvSpPr/>
          <p:nvPr/>
        </p:nvSpPr>
        <p:spPr>
          <a:xfrm rot="5400000">
            <a:off x="7605364" y="672674"/>
            <a:ext cx="201218" cy="1945640"/>
          </a:xfrm>
          <a:prstGeom prst="leftBracket">
            <a:avLst>
              <a:gd name="adj" fmla="val 4538"/>
            </a:avLst>
          </a:prstGeom>
          <a:ln w="19050">
            <a:solidFill>
              <a:schemeClr val="accent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: se zakulacenými rohy 10">
            <a:extLst>
              <a:ext uri="{FF2B5EF4-FFF2-40B4-BE49-F238E27FC236}">
                <a16:creationId xmlns:a16="http://schemas.microsoft.com/office/drawing/2014/main" id="{1CCB0BAB-D2EC-44DA-7E23-5C6C6A4860CF}"/>
              </a:ext>
            </a:extLst>
          </p:cNvPr>
          <p:cNvSpPr/>
          <p:nvPr/>
        </p:nvSpPr>
        <p:spPr>
          <a:xfrm>
            <a:off x="7048500" y="1428150"/>
            <a:ext cx="1351070" cy="238269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/>
              <a:t>obory SOU (L0)</a:t>
            </a:r>
          </a:p>
        </p:txBody>
      </p:sp>
      <p:sp>
        <p:nvSpPr>
          <p:cNvPr id="12" name="Řečová bublina: obdélníkový bublinový popisek se zakulacenými rohy 11">
            <a:extLst>
              <a:ext uri="{FF2B5EF4-FFF2-40B4-BE49-F238E27FC236}">
                <a16:creationId xmlns:a16="http://schemas.microsoft.com/office/drawing/2014/main" id="{62C7DFFC-FE38-C8EE-E09D-9C0F75D8EA6B}"/>
              </a:ext>
            </a:extLst>
          </p:cNvPr>
          <p:cNvSpPr/>
          <p:nvPr/>
        </p:nvSpPr>
        <p:spPr>
          <a:xfrm>
            <a:off x="2574390" y="1817340"/>
            <a:ext cx="3510365" cy="868131"/>
          </a:xfrm>
          <a:prstGeom prst="wedgeRoundRectCallout">
            <a:avLst>
              <a:gd name="adj1" fmla="val -55765"/>
              <a:gd name="adj2" fmla="val 81388"/>
              <a:gd name="adj3" fmla="val 16667"/>
            </a:avLst>
          </a:prstGeom>
          <a:solidFill>
            <a:schemeClr val="bg1">
              <a:lumMod val="85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1200" b="1" dirty="0">
                <a:solidFill>
                  <a:schemeClr val="bg1">
                    <a:lumMod val="50000"/>
                  </a:schemeClr>
                </a:solidFill>
              </a:rPr>
              <a:t>Vyšší kapacita, než počet přijatých:</a:t>
            </a:r>
          </a:p>
          <a:p>
            <a:r>
              <a:rPr lang="cs-CZ" sz="1200" b="1" dirty="0">
                <a:solidFill>
                  <a:schemeClr val="tx2"/>
                </a:solidFill>
              </a:rPr>
              <a:t>Elektrotechnika</a:t>
            </a:r>
            <a:r>
              <a:rPr lang="cs-CZ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cs-CZ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(meziroční </a:t>
            </a:r>
            <a:r>
              <a:rPr lang="cs-CZ" sz="1200" dirty="0">
                <a:solidFill>
                  <a:srgbClr val="FF0000"/>
                </a:solidFill>
              </a:rPr>
              <a:t>pokles </a:t>
            </a:r>
            <a:r>
              <a:rPr lang="cs-CZ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přijatých)</a:t>
            </a:r>
          </a:p>
          <a:p>
            <a:r>
              <a:rPr lang="cs-CZ" sz="1200" b="1" dirty="0">
                <a:solidFill>
                  <a:schemeClr val="tx2"/>
                </a:solidFill>
              </a:rPr>
              <a:t>Stavebnictví</a:t>
            </a:r>
            <a:r>
              <a:rPr lang="cs-CZ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cs-CZ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(meziroční </a:t>
            </a:r>
            <a:r>
              <a:rPr lang="cs-CZ" sz="1200" dirty="0">
                <a:solidFill>
                  <a:srgbClr val="00B050"/>
                </a:solidFill>
              </a:rPr>
              <a:t>nárůst </a:t>
            </a:r>
            <a:r>
              <a:rPr lang="cs-CZ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přijatých)</a:t>
            </a:r>
          </a:p>
          <a:p>
            <a:r>
              <a:rPr lang="cs-CZ" sz="1200" b="1" dirty="0">
                <a:solidFill>
                  <a:schemeClr val="tx2"/>
                </a:solidFill>
              </a:rPr>
              <a:t>Strojírenství</a:t>
            </a:r>
            <a:r>
              <a:rPr lang="cs-CZ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cs-CZ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(meziroční </a:t>
            </a:r>
            <a:r>
              <a:rPr lang="cs-CZ" sz="1200" dirty="0">
                <a:solidFill>
                  <a:srgbClr val="FF0000"/>
                </a:solidFill>
              </a:rPr>
              <a:t>pokles </a:t>
            </a:r>
            <a:r>
              <a:rPr lang="cs-CZ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přijatých)</a:t>
            </a:r>
          </a:p>
        </p:txBody>
      </p:sp>
      <p:sp>
        <p:nvSpPr>
          <p:cNvPr id="13" name="Řečová bublina: obdélníkový bublinový popisek se zakulacenými rohy 12">
            <a:extLst>
              <a:ext uri="{FF2B5EF4-FFF2-40B4-BE49-F238E27FC236}">
                <a16:creationId xmlns:a16="http://schemas.microsoft.com/office/drawing/2014/main" id="{5477D076-BAEF-407E-396A-A258D17C21DD}"/>
              </a:ext>
            </a:extLst>
          </p:cNvPr>
          <p:cNvSpPr/>
          <p:nvPr/>
        </p:nvSpPr>
        <p:spPr>
          <a:xfrm>
            <a:off x="6657431" y="1862839"/>
            <a:ext cx="2378193" cy="1185162"/>
          </a:xfrm>
          <a:prstGeom prst="wedgeRoundRectCallout">
            <a:avLst>
              <a:gd name="adj1" fmla="val -24688"/>
              <a:gd name="adj2" fmla="val 105247"/>
              <a:gd name="adj3" fmla="val 16667"/>
            </a:avLst>
          </a:prstGeom>
          <a:solidFill>
            <a:schemeClr val="bg1">
              <a:lumMod val="85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Na většině oborů </a:t>
            </a:r>
            <a:r>
              <a:rPr lang="cs-CZ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SOU</a:t>
            </a:r>
            <a:r>
              <a:rPr lang="cs-CZ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nenaplněná kapacita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Nejvíce přijatých do oboru </a:t>
            </a:r>
            <a:r>
              <a:rPr lang="cs-CZ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mechanik elektrotechnik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Zájem o obor </a:t>
            </a:r>
            <a:r>
              <a:rPr lang="cs-CZ" sz="12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autotronik</a:t>
            </a:r>
            <a:r>
              <a:rPr lang="cs-CZ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– kapacita téměř plná</a:t>
            </a:r>
          </a:p>
        </p:txBody>
      </p:sp>
      <p:sp>
        <p:nvSpPr>
          <p:cNvPr id="7" name="Řečová bublina: obdélníkový bublinový popisek se zakulacenými rohy 6">
            <a:extLst>
              <a:ext uri="{FF2B5EF4-FFF2-40B4-BE49-F238E27FC236}">
                <a16:creationId xmlns:a16="http://schemas.microsoft.com/office/drawing/2014/main" id="{3B08CA69-6AFC-9C3D-14AA-BD569039531B}"/>
              </a:ext>
            </a:extLst>
          </p:cNvPr>
          <p:cNvSpPr/>
          <p:nvPr/>
        </p:nvSpPr>
        <p:spPr>
          <a:xfrm>
            <a:off x="3709662" y="3241840"/>
            <a:ext cx="2484950" cy="553416"/>
          </a:xfrm>
          <a:prstGeom prst="wedgeRoundRectCallout">
            <a:avLst>
              <a:gd name="adj1" fmla="val -74825"/>
              <a:gd name="adj2" fmla="val 42242"/>
              <a:gd name="adj3" fmla="val 16667"/>
            </a:avLst>
          </a:prstGeom>
          <a:solidFill>
            <a:schemeClr val="bg1">
              <a:lumMod val="85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1200" b="1" dirty="0">
                <a:solidFill>
                  <a:schemeClr val="accent5">
                    <a:lumMod val="75000"/>
                  </a:schemeClr>
                </a:solidFill>
              </a:rPr>
              <a:t>Technické lyceum </a:t>
            </a:r>
            <a:r>
              <a:rPr lang="cs-CZ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– </a:t>
            </a:r>
            <a:r>
              <a:rPr lang="cs-CZ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nárůst přijatých i kapacit (v krajských školách)</a:t>
            </a:r>
          </a:p>
        </p:txBody>
      </p:sp>
    </p:spTree>
    <p:extLst>
      <p:ext uri="{BB962C8B-B14F-4D97-AF65-F5344CB8AC3E}">
        <p14:creationId xmlns:p14="http://schemas.microsoft.com/office/powerpoint/2010/main" val="13185109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BE5DC8-6933-971F-1BE9-C505400022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af 1">
            <a:extLst>
              <a:ext uri="{FF2B5EF4-FFF2-40B4-BE49-F238E27FC236}">
                <a16:creationId xmlns:a16="http://schemas.microsoft.com/office/drawing/2014/main" id="{BC4964BD-00AE-6D6F-E296-49C2CA2047E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51810925"/>
              </p:ext>
            </p:extLst>
          </p:nvPr>
        </p:nvGraphicFramePr>
        <p:xfrm>
          <a:off x="571973" y="1039906"/>
          <a:ext cx="5660191" cy="54236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6B519562-C0B8-CABC-8C51-2CEAA4E62C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41ECB02-9BF1-492D-BE86-7C40357968C5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Nadpis 1">
            <a:extLst>
              <a:ext uri="{FF2B5EF4-FFF2-40B4-BE49-F238E27FC236}">
                <a16:creationId xmlns:a16="http://schemas.microsoft.com/office/drawing/2014/main" id="{69DF1CEC-47CD-4E82-EA55-CA1F0A4B3455}"/>
              </a:ext>
            </a:extLst>
          </p:cNvPr>
          <p:cNvSpPr txBox="1">
            <a:spLocks/>
          </p:cNvSpPr>
          <p:nvPr/>
        </p:nvSpPr>
        <p:spPr>
          <a:xfrm>
            <a:off x="142441" y="261929"/>
            <a:ext cx="8876052" cy="7640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sz="2800" b="1" dirty="0">
                <a:solidFill>
                  <a:srgbClr val="004182"/>
                </a:solidFill>
                <a:latin typeface="+mn-lt"/>
              </a:rPr>
              <a:t>JPZ 2024 A 2025 – PERCENTILOVÉ UMÍSTĚNÍ PŘIJATÝCH</a:t>
            </a:r>
          </a:p>
          <a:p>
            <a:pPr algn="ctr"/>
            <a:r>
              <a:rPr lang="cs-CZ" sz="2800" b="1" dirty="0">
                <a:solidFill>
                  <a:srgbClr val="004182"/>
                </a:solidFill>
                <a:latin typeface="+mn-lt"/>
              </a:rPr>
              <a:t>MA+ČJ – podle skupin oborů</a:t>
            </a:r>
            <a:endParaRPr lang="cs-CZ" sz="1600" b="1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sp>
        <p:nvSpPr>
          <p:cNvPr id="3" name="Levá jednoduchá závorka 2">
            <a:extLst>
              <a:ext uri="{FF2B5EF4-FFF2-40B4-BE49-F238E27FC236}">
                <a16:creationId xmlns:a16="http://schemas.microsoft.com/office/drawing/2014/main" id="{F438D2E6-51B1-6FFB-EF2F-A225C5417533}"/>
              </a:ext>
            </a:extLst>
          </p:cNvPr>
          <p:cNvSpPr/>
          <p:nvPr/>
        </p:nvSpPr>
        <p:spPr>
          <a:xfrm rot="10800000" flipH="1">
            <a:off x="459150" y="1479176"/>
            <a:ext cx="275203" cy="3245223"/>
          </a:xfrm>
          <a:prstGeom prst="leftBracket">
            <a:avLst>
              <a:gd name="adj" fmla="val 4538"/>
            </a:avLst>
          </a:prstGeom>
          <a:ln w="19050">
            <a:solidFill>
              <a:schemeClr val="tx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Levá jednoduchá závorka 5">
            <a:extLst>
              <a:ext uri="{FF2B5EF4-FFF2-40B4-BE49-F238E27FC236}">
                <a16:creationId xmlns:a16="http://schemas.microsoft.com/office/drawing/2014/main" id="{26240434-FADA-2742-DF32-5DB099868E84}"/>
              </a:ext>
            </a:extLst>
          </p:cNvPr>
          <p:cNvSpPr/>
          <p:nvPr/>
        </p:nvSpPr>
        <p:spPr>
          <a:xfrm>
            <a:off x="458610" y="4913598"/>
            <a:ext cx="275205" cy="1478237"/>
          </a:xfrm>
          <a:prstGeom prst="leftBracket">
            <a:avLst>
              <a:gd name="adj" fmla="val 4538"/>
            </a:avLst>
          </a:prstGeom>
          <a:ln w="19050">
            <a:solidFill>
              <a:schemeClr val="accent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: se zakulacenými rohy 6">
            <a:extLst>
              <a:ext uri="{FF2B5EF4-FFF2-40B4-BE49-F238E27FC236}">
                <a16:creationId xmlns:a16="http://schemas.microsoft.com/office/drawing/2014/main" id="{293F557A-C2DE-F7FA-FEBA-0DFB6DD2A81F}"/>
              </a:ext>
            </a:extLst>
          </p:cNvPr>
          <p:cNvSpPr/>
          <p:nvPr/>
        </p:nvSpPr>
        <p:spPr>
          <a:xfrm rot="16200000">
            <a:off x="23425" y="5546072"/>
            <a:ext cx="869577" cy="284071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/>
              <a:t>SOU (L0)</a:t>
            </a:r>
          </a:p>
        </p:txBody>
      </p:sp>
      <p:sp>
        <p:nvSpPr>
          <p:cNvPr id="8" name="Obdélník: se zakulacenými rohy 7">
            <a:extLst>
              <a:ext uri="{FF2B5EF4-FFF2-40B4-BE49-F238E27FC236}">
                <a16:creationId xmlns:a16="http://schemas.microsoft.com/office/drawing/2014/main" id="{3F249BAA-93C3-C648-6406-EE1B8E959C7A}"/>
              </a:ext>
            </a:extLst>
          </p:cNvPr>
          <p:cNvSpPr/>
          <p:nvPr/>
        </p:nvSpPr>
        <p:spPr>
          <a:xfrm rot="16200000">
            <a:off x="-83735" y="2930794"/>
            <a:ext cx="1084691" cy="275204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/>
              <a:t>SOŠ (M)</a:t>
            </a:r>
          </a:p>
        </p:txBody>
      </p:sp>
      <p:sp>
        <p:nvSpPr>
          <p:cNvPr id="9" name="Řečová bublina: obdélníkový bublinový popisek se zakulacenými rohy 8">
            <a:extLst>
              <a:ext uri="{FF2B5EF4-FFF2-40B4-BE49-F238E27FC236}">
                <a16:creationId xmlns:a16="http://schemas.microsoft.com/office/drawing/2014/main" id="{789BA571-1A92-704D-8C16-6353A0CA79FF}"/>
              </a:ext>
            </a:extLst>
          </p:cNvPr>
          <p:cNvSpPr/>
          <p:nvPr/>
        </p:nvSpPr>
        <p:spPr>
          <a:xfrm>
            <a:off x="6096000" y="1629581"/>
            <a:ext cx="2726992" cy="1799419"/>
          </a:xfrm>
          <a:prstGeom prst="wedgeRoundRectCallout">
            <a:avLst>
              <a:gd name="adj1" fmla="val -63482"/>
              <a:gd name="adj2" fmla="val -17152"/>
              <a:gd name="adj3" fmla="val 16667"/>
            </a:avLst>
          </a:prstGeom>
          <a:solidFill>
            <a:schemeClr val="bg1">
              <a:lumMod val="85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Nejlepší výsledky </a:t>
            </a:r>
            <a:r>
              <a:rPr lang="cs-CZ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– uchazeči přijatí na </a:t>
            </a:r>
            <a:r>
              <a:rPr lang="cs-CZ" sz="1600" b="1" dirty="0">
                <a:solidFill>
                  <a:schemeClr val="tx2"/>
                </a:solidFill>
              </a:rPr>
              <a:t>technické lyceum, technická chemie, stavebnictví</a:t>
            </a:r>
            <a:r>
              <a:rPr lang="cs-CZ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a </a:t>
            </a:r>
            <a:r>
              <a:rPr lang="cs-CZ" sz="1600" b="1" dirty="0">
                <a:solidFill>
                  <a:schemeClr val="tx2"/>
                </a:solidFill>
              </a:rPr>
              <a:t>informační technologie</a:t>
            </a:r>
          </a:p>
        </p:txBody>
      </p:sp>
      <p:sp>
        <p:nvSpPr>
          <p:cNvPr id="10" name="Řečová bublina: obdélníkový bublinový popisek se zakulacenými rohy 9">
            <a:extLst>
              <a:ext uri="{FF2B5EF4-FFF2-40B4-BE49-F238E27FC236}">
                <a16:creationId xmlns:a16="http://schemas.microsoft.com/office/drawing/2014/main" id="{BA1CBF1D-6B64-2BCA-E5F2-E0CF3346C8A5}"/>
              </a:ext>
            </a:extLst>
          </p:cNvPr>
          <p:cNvSpPr/>
          <p:nvPr/>
        </p:nvSpPr>
        <p:spPr>
          <a:xfrm>
            <a:off x="6096000" y="3845858"/>
            <a:ext cx="2726992" cy="1382561"/>
          </a:xfrm>
          <a:prstGeom prst="wedgeRoundRectCallout">
            <a:avLst>
              <a:gd name="adj1" fmla="val -85836"/>
              <a:gd name="adj2" fmla="val -6129"/>
              <a:gd name="adj3" fmla="val 16667"/>
            </a:avLst>
          </a:prstGeom>
          <a:solidFill>
            <a:schemeClr val="bg1">
              <a:lumMod val="85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Ve skupině SOŠ </a:t>
            </a:r>
            <a:r>
              <a:rPr lang="cs-CZ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– </a:t>
            </a:r>
            <a:r>
              <a:rPr lang="cs-CZ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nejslabší</a:t>
            </a:r>
            <a:r>
              <a:rPr lang="cs-CZ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uchazeči přijatí do skupiny </a:t>
            </a:r>
            <a:r>
              <a:rPr lang="cs-CZ" sz="1600" b="1" dirty="0">
                <a:solidFill>
                  <a:schemeClr val="tx2"/>
                </a:solidFill>
              </a:rPr>
              <a:t>polygrafie, zpracování dřeva, potravinářství</a:t>
            </a:r>
          </a:p>
        </p:txBody>
      </p:sp>
      <p:sp>
        <p:nvSpPr>
          <p:cNvPr id="11" name="Obdélník 10">
            <a:extLst>
              <a:ext uri="{FF2B5EF4-FFF2-40B4-BE49-F238E27FC236}">
                <a16:creationId xmlns:a16="http://schemas.microsoft.com/office/drawing/2014/main" id="{157F45B2-5B12-C8EB-AC2B-A01A19B27D58}"/>
              </a:ext>
            </a:extLst>
          </p:cNvPr>
          <p:cNvSpPr/>
          <p:nvPr/>
        </p:nvSpPr>
        <p:spPr>
          <a:xfrm>
            <a:off x="4442586" y="6309200"/>
            <a:ext cx="1223108" cy="3651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200" i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ČR celkem průměr přijatých</a:t>
            </a:r>
          </a:p>
        </p:txBody>
      </p:sp>
    </p:spTree>
    <p:extLst>
      <p:ext uri="{BB962C8B-B14F-4D97-AF65-F5344CB8AC3E}">
        <p14:creationId xmlns:p14="http://schemas.microsoft.com/office/powerpoint/2010/main" val="4123671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3A41E3-FCEF-1C78-9D4E-81E57BE9BB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Graf 4">
            <a:extLst>
              <a:ext uri="{FF2B5EF4-FFF2-40B4-BE49-F238E27FC236}">
                <a16:creationId xmlns:a16="http://schemas.microsoft.com/office/drawing/2014/main" id="{A702B4BF-A636-0E30-F4AA-7A294759B21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07036991"/>
              </p:ext>
            </p:extLst>
          </p:nvPr>
        </p:nvGraphicFramePr>
        <p:xfrm>
          <a:off x="1089907" y="1219488"/>
          <a:ext cx="5972299" cy="55019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45D7DB8F-EE07-4511-84FE-0ED1BFEB9A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41ECB02-9BF1-492D-BE86-7C40357968C5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Nadpis 1">
            <a:extLst>
              <a:ext uri="{FF2B5EF4-FFF2-40B4-BE49-F238E27FC236}">
                <a16:creationId xmlns:a16="http://schemas.microsoft.com/office/drawing/2014/main" id="{D96A2FDC-E447-8912-F1D8-55D9899AB599}"/>
              </a:ext>
            </a:extLst>
          </p:cNvPr>
          <p:cNvSpPr txBox="1">
            <a:spLocks/>
          </p:cNvSpPr>
          <p:nvPr/>
        </p:nvSpPr>
        <p:spPr>
          <a:xfrm>
            <a:off x="142441" y="261929"/>
            <a:ext cx="8876052" cy="7640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sz="2800" b="1" dirty="0">
                <a:solidFill>
                  <a:srgbClr val="004182"/>
                </a:solidFill>
                <a:latin typeface="+mn-lt"/>
              </a:rPr>
              <a:t>JPZ 2025 – PERCENTILOVÉ UMÍSTĚNÍ PŘIJATÝCH</a:t>
            </a:r>
          </a:p>
          <a:p>
            <a:pPr algn="ctr"/>
            <a:r>
              <a:rPr lang="cs-CZ" sz="2800" b="1" dirty="0">
                <a:solidFill>
                  <a:srgbClr val="004182"/>
                </a:solidFill>
                <a:latin typeface="+mn-lt"/>
              </a:rPr>
              <a:t>MATEMATIKA vs. ČEŠTINA – podle skupin oborů</a:t>
            </a:r>
            <a:endParaRPr lang="cs-CZ" sz="1600" b="1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sp>
        <p:nvSpPr>
          <p:cNvPr id="10" name="Řečová bublina: obdélníkový bublinový popisek se zakulacenými rohy 9">
            <a:extLst>
              <a:ext uri="{FF2B5EF4-FFF2-40B4-BE49-F238E27FC236}">
                <a16:creationId xmlns:a16="http://schemas.microsoft.com/office/drawing/2014/main" id="{6DA0045F-1BB8-2477-6CF1-0E81D783A915}"/>
              </a:ext>
            </a:extLst>
          </p:cNvPr>
          <p:cNvSpPr/>
          <p:nvPr/>
        </p:nvSpPr>
        <p:spPr>
          <a:xfrm>
            <a:off x="7062206" y="1072836"/>
            <a:ext cx="1956287" cy="1706223"/>
          </a:xfrm>
          <a:prstGeom prst="wedgeRoundRectCallout">
            <a:avLst>
              <a:gd name="adj1" fmla="val -65228"/>
              <a:gd name="adj2" fmla="val -3902"/>
              <a:gd name="adj3" fmla="val 16667"/>
            </a:avLst>
          </a:prstGeom>
          <a:solidFill>
            <a:srgbClr val="92D050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Nadprůměrné </a:t>
            </a:r>
            <a:r>
              <a:rPr lang="cs-CZ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výsledky v</a:t>
            </a:r>
            <a:r>
              <a:rPr lang="cs-CZ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ČJ i MA – tech. lyceum, tech. chemie, stavebnictví, informatika</a:t>
            </a:r>
            <a:endParaRPr lang="cs-CZ" sz="1600" b="1" dirty="0">
              <a:solidFill>
                <a:schemeClr val="tx2"/>
              </a:solidFill>
            </a:endParaRPr>
          </a:p>
        </p:txBody>
      </p:sp>
      <p:sp>
        <p:nvSpPr>
          <p:cNvPr id="13" name="Řečová bublina: obdélníkový bublinový popisek se zakulacenými rohy 12">
            <a:extLst>
              <a:ext uri="{FF2B5EF4-FFF2-40B4-BE49-F238E27FC236}">
                <a16:creationId xmlns:a16="http://schemas.microsoft.com/office/drawing/2014/main" id="{F4EE15DF-70D3-276D-DB39-625EB725229B}"/>
              </a:ext>
            </a:extLst>
          </p:cNvPr>
          <p:cNvSpPr/>
          <p:nvPr/>
        </p:nvSpPr>
        <p:spPr>
          <a:xfrm>
            <a:off x="1766047" y="1062102"/>
            <a:ext cx="2277570" cy="937027"/>
          </a:xfrm>
          <a:prstGeom prst="wedgeRoundRectCallout">
            <a:avLst>
              <a:gd name="adj1" fmla="val 52186"/>
              <a:gd name="adj2" fmla="val 82721"/>
              <a:gd name="adj3" fmla="val 16667"/>
            </a:avLst>
          </a:prstGeom>
          <a:solidFill>
            <a:srgbClr val="CC9900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Nadprůměrné</a:t>
            </a:r>
            <a:r>
              <a:rPr lang="cs-CZ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výsledky v </a:t>
            </a:r>
            <a:r>
              <a:rPr lang="cs-CZ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MA</a:t>
            </a:r>
            <a:r>
              <a:rPr lang="cs-CZ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– skupina </a:t>
            </a:r>
            <a:r>
              <a:rPr lang="cs-CZ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elektrotechnické</a:t>
            </a:r>
            <a:r>
              <a:rPr lang="cs-CZ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obory</a:t>
            </a:r>
            <a:endParaRPr lang="cs-CZ" sz="1600" dirty="0">
              <a:solidFill>
                <a:schemeClr val="tx2"/>
              </a:solidFill>
            </a:endParaRPr>
          </a:p>
        </p:txBody>
      </p:sp>
      <p:sp>
        <p:nvSpPr>
          <p:cNvPr id="14" name="Řečová bublina: obdélníkový bublinový popisek se zakulacenými rohy 13">
            <a:extLst>
              <a:ext uri="{FF2B5EF4-FFF2-40B4-BE49-F238E27FC236}">
                <a16:creationId xmlns:a16="http://schemas.microsoft.com/office/drawing/2014/main" id="{CC1232E6-2C8B-C5B7-FE0E-41ED003BF381}"/>
              </a:ext>
            </a:extLst>
          </p:cNvPr>
          <p:cNvSpPr/>
          <p:nvPr/>
        </p:nvSpPr>
        <p:spPr>
          <a:xfrm>
            <a:off x="6197477" y="3997377"/>
            <a:ext cx="2578346" cy="1138517"/>
          </a:xfrm>
          <a:prstGeom prst="wedgeRoundRectCallout">
            <a:avLst>
              <a:gd name="adj1" fmla="val -79242"/>
              <a:gd name="adj2" fmla="val -92067"/>
              <a:gd name="adj3" fmla="val 16667"/>
            </a:avLst>
          </a:prstGeom>
          <a:solidFill>
            <a:schemeClr val="accent6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Průměrné výsledky </a:t>
            </a:r>
            <a:r>
              <a:rPr lang="cs-CZ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skupina </a:t>
            </a:r>
            <a:r>
              <a:rPr lang="cs-CZ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Strojírenství</a:t>
            </a:r>
            <a:r>
              <a:rPr lang="cs-CZ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 </a:t>
            </a:r>
            <a:r>
              <a:rPr lang="cs-CZ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Doprava</a:t>
            </a:r>
            <a:r>
              <a:rPr lang="cs-CZ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a ostatní </a:t>
            </a:r>
            <a:r>
              <a:rPr lang="cs-CZ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technologické obory SOŠ</a:t>
            </a:r>
            <a:endParaRPr lang="cs-CZ" sz="1600" b="1" dirty="0">
              <a:solidFill>
                <a:schemeClr val="tx2"/>
              </a:solidFill>
            </a:endParaRPr>
          </a:p>
        </p:txBody>
      </p:sp>
      <p:sp>
        <p:nvSpPr>
          <p:cNvPr id="15" name="Obdélník 14">
            <a:extLst>
              <a:ext uri="{FF2B5EF4-FFF2-40B4-BE49-F238E27FC236}">
                <a16:creationId xmlns:a16="http://schemas.microsoft.com/office/drawing/2014/main" id="{9E94F09D-5469-617E-E871-621B9C2E3D29}"/>
              </a:ext>
            </a:extLst>
          </p:cNvPr>
          <p:cNvSpPr/>
          <p:nvPr/>
        </p:nvSpPr>
        <p:spPr>
          <a:xfrm>
            <a:off x="3895739" y="5896825"/>
            <a:ext cx="1223108" cy="3651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cs-CZ" sz="1000" i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ČJ - ČR celkem průměr přijatých</a:t>
            </a:r>
          </a:p>
        </p:txBody>
      </p:sp>
      <p:sp>
        <p:nvSpPr>
          <p:cNvPr id="16" name="Obdélník 15">
            <a:extLst>
              <a:ext uri="{FF2B5EF4-FFF2-40B4-BE49-F238E27FC236}">
                <a16:creationId xmlns:a16="http://schemas.microsoft.com/office/drawing/2014/main" id="{EFDF0957-74DA-130B-53A0-BCC798A8C2B7}"/>
              </a:ext>
            </a:extLst>
          </p:cNvPr>
          <p:cNvSpPr/>
          <p:nvPr/>
        </p:nvSpPr>
        <p:spPr>
          <a:xfrm rot="16200000">
            <a:off x="1269748" y="3439961"/>
            <a:ext cx="1223108" cy="3651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cs-CZ" sz="1000" i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MA - ČR celkem průměr přijatých</a:t>
            </a:r>
          </a:p>
        </p:txBody>
      </p:sp>
      <p:sp>
        <p:nvSpPr>
          <p:cNvPr id="17" name="Řečová bublina: obdélníkový bublinový popisek se zakulacenými rohy 16">
            <a:extLst>
              <a:ext uri="{FF2B5EF4-FFF2-40B4-BE49-F238E27FC236}">
                <a16:creationId xmlns:a16="http://schemas.microsoft.com/office/drawing/2014/main" id="{8A186818-9005-2E3B-87F4-CE6AAEBD5E1A}"/>
              </a:ext>
            </a:extLst>
          </p:cNvPr>
          <p:cNvSpPr/>
          <p:nvPr/>
        </p:nvSpPr>
        <p:spPr>
          <a:xfrm>
            <a:off x="1881302" y="4858871"/>
            <a:ext cx="2377316" cy="945698"/>
          </a:xfrm>
          <a:prstGeom prst="wedgeRoundRectCallout">
            <a:avLst>
              <a:gd name="adj1" fmla="val 19819"/>
              <a:gd name="adj2" fmla="val -82251"/>
              <a:gd name="adj3" fmla="val 16667"/>
            </a:avLst>
          </a:prstGeom>
          <a:solidFill>
            <a:schemeClr val="accent2">
              <a:lumMod val="60000"/>
              <a:lumOff val="40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Podprůměrné výsledky </a:t>
            </a:r>
            <a:r>
              <a:rPr lang="cs-CZ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většina</a:t>
            </a:r>
            <a:r>
              <a:rPr lang="cs-CZ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cs-CZ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skupin </a:t>
            </a:r>
            <a:r>
              <a:rPr lang="cs-CZ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technických</a:t>
            </a:r>
            <a:r>
              <a:rPr lang="cs-CZ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oborů </a:t>
            </a:r>
            <a:r>
              <a:rPr lang="cs-CZ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SOU</a:t>
            </a:r>
            <a:endParaRPr lang="cs-CZ" sz="16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48066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38B86A-564E-D3D9-39D4-11860D8ED4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>
            <a:extLst>
              <a:ext uri="{FF2B5EF4-FFF2-40B4-BE49-F238E27FC236}">
                <a16:creationId xmlns:a16="http://schemas.microsoft.com/office/drawing/2014/main" id="{846E45AF-7347-4A16-10FD-D501C34AF1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MATURITNÍ ZKOUŠKA</a:t>
            </a:r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A1456378-7098-D823-5AD5-BBEA3F84A1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41ECB02-9BF1-492D-BE86-7C40357968C5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427021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8D9004-1789-7D6C-316E-CB3FBCF004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af 1">
            <a:extLst>
              <a:ext uri="{FF2B5EF4-FFF2-40B4-BE49-F238E27FC236}">
                <a16:creationId xmlns:a16="http://schemas.microsoft.com/office/drawing/2014/main" id="{AC64D611-7A87-9309-5266-6F1C9ABF8BD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22394693"/>
              </p:ext>
            </p:extLst>
          </p:nvPr>
        </p:nvGraphicFramePr>
        <p:xfrm>
          <a:off x="305919" y="1294100"/>
          <a:ext cx="5304468" cy="487853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9D81DBF6-B382-CB2F-5560-56C02DFB57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41ECB02-9BF1-492D-BE86-7C40357968C5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Nadpis 1">
            <a:extLst>
              <a:ext uri="{FF2B5EF4-FFF2-40B4-BE49-F238E27FC236}">
                <a16:creationId xmlns:a16="http://schemas.microsoft.com/office/drawing/2014/main" id="{C6E6135D-AC37-AB6C-E720-5ED0E7215D6A}"/>
              </a:ext>
            </a:extLst>
          </p:cNvPr>
          <p:cNvSpPr txBox="1">
            <a:spLocks/>
          </p:cNvSpPr>
          <p:nvPr/>
        </p:nvSpPr>
        <p:spPr>
          <a:xfrm>
            <a:off x="305918" y="199770"/>
            <a:ext cx="8551332" cy="9732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sz="3600" b="1" dirty="0">
                <a:solidFill>
                  <a:srgbClr val="004182"/>
                </a:solidFill>
                <a:latin typeface="+mn-lt"/>
              </a:rPr>
              <a:t>Počet přihlášených maturantů </a:t>
            </a:r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250CED70-1748-3E72-D709-F9AB9D1D6F99}"/>
              </a:ext>
            </a:extLst>
          </p:cNvPr>
          <p:cNvSpPr/>
          <p:nvPr/>
        </p:nvSpPr>
        <p:spPr>
          <a:xfrm>
            <a:off x="397637" y="6572703"/>
            <a:ext cx="7201834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900" i="1" dirty="0">
                <a:solidFill>
                  <a:schemeClr val="bg1">
                    <a:lumMod val="50000"/>
                  </a:schemeClr>
                </a:solidFill>
              </a:rPr>
              <a:t>PRVOMATURANTI – žáci, kteří v daném školním roce navštěvovali poslední ročník střední školy, a zároveň se hlásí k maturitní zkoušce poprvé.</a:t>
            </a:r>
          </a:p>
        </p:txBody>
      </p:sp>
      <p:sp>
        <p:nvSpPr>
          <p:cNvPr id="19" name="Řečová bublina: obdélníkový bublinový popisek se zakulacenými rohy 18">
            <a:extLst>
              <a:ext uri="{FF2B5EF4-FFF2-40B4-BE49-F238E27FC236}">
                <a16:creationId xmlns:a16="http://schemas.microsoft.com/office/drawing/2014/main" id="{9363915A-0C19-BF40-9F19-00973B86AC34}"/>
              </a:ext>
            </a:extLst>
          </p:cNvPr>
          <p:cNvSpPr/>
          <p:nvPr/>
        </p:nvSpPr>
        <p:spPr>
          <a:xfrm>
            <a:off x="5610387" y="2933079"/>
            <a:ext cx="3339884" cy="2057375"/>
          </a:xfrm>
          <a:prstGeom prst="wedgeRoundRectCallout">
            <a:avLst>
              <a:gd name="adj1" fmla="val -54809"/>
              <a:gd name="adj2" fmla="val 63543"/>
              <a:gd name="adj3" fmla="val 16667"/>
            </a:avLst>
          </a:prstGeom>
          <a:solidFill>
            <a:schemeClr val="tx2">
              <a:lumMod val="40000"/>
              <a:lumOff val="60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Počet maturantů v </a:t>
            </a:r>
            <a:r>
              <a:rPr lang="cs-CZ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technických</a:t>
            </a:r>
            <a:r>
              <a:rPr lang="cs-CZ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(11,8 tis.; 14 %) i </a:t>
            </a:r>
            <a:r>
              <a:rPr lang="cs-CZ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technologických</a:t>
            </a:r>
            <a:r>
              <a:rPr lang="cs-CZ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(2,2 tis.; 2,7 %) oborech SOŠ kopíruje celkovou maturitní populaci a jejich </a:t>
            </a:r>
            <a:r>
              <a:rPr lang="cs-CZ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podíl</a:t>
            </a:r>
            <a:r>
              <a:rPr lang="cs-CZ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cs-CZ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mírně od roku 2013 narůstá</a:t>
            </a:r>
          </a:p>
        </p:txBody>
      </p:sp>
    </p:spTree>
    <p:extLst>
      <p:ext uri="{BB962C8B-B14F-4D97-AF65-F5344CB8AC3E}">
        <p14:creationId xmlns:p14="http://schemas.microsoft.com/office/powerpoint/2010/main" val="210687375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074B9F-EB26-047B-B472-9A8C04FE42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4552F368-3733-3D83-1C51-E98046D695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41ECB02-9BF1-492D-BE86-7C40357968C5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Nadpis 1">
            <a:extLst>
              <a:ext uri="{FF2B5EF4-FFF2-40B4-BE49-F238E27FC236}">
                <a16:creationId xmlns:a16="http://schemas.microsoft.com/office/drawing/2014/main" id="{18255118-46B3-01BF-72C4-110BFD04C372}"/>
              </a:ext>
            </a:extLst>
          </p:cNvPr>
          <p:cNvSpPr txBox="1">
            <a:spLocks/>
          </p:cNvSpPr>
          <p:nvPr/>
        </p:nvSpPr>
        <p:spPr>
          <a:xfrm>
            <a:off x="305918" y="199770"/>
            <a:ext cx="8551332" cy="9732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sz="2800" b="1" u="sng" dirty="0">
                <a:solidFill>
                  <a:srgbClr val="004182"/>
                </a:solidFill>
                <a:latin typeface="+mn-lt"/>
              </a:rPr>
              <a:t>Počet maturantů</a:t>
            </a:r>
            <a:r>
              <a:rPr lang="cs-CZ" sz="2800" b="1" dirty="0">
                <a:solidFill>
                  <a:srgbClr val="004182"/>
                </a:solidFill>
                <a:latin typeface="+mn-lt"/>
              </a:rPr>
              <a:t> ve skupinách </a:t>
            </a:r>
            <a:r>
              <a:rPr lang="cs-CZ" sz="2800" b="1" u="sng" dirty="0">
                <a:solidFill>
                  <a:srgbClr val="004182"/>
                </a:solidFill>
                <a:latin typeface="+mn-lt"/>
              </a:rPr>
              <a:t>technických</a:t>
            </a:r>
            <a:r>
              <a:rPr lang="cs-CZ" sz="2800" b="1" dirty="0">
                <a:solidFill>
                  <a:srgbClr val="004182"/>
                </a:solidFill>
                <a:latin typeface="+mn-lt"/>
              </a:rPr>
              <a:t> a </a:t>
            </a:r>
            <a:r>
              <a:rPr lang="cs-CZ" sz="2800" b="1" u="sng" dirty="0">
                <a:solidFill>
                  <a:srgbClr val="004182"/>
                </a:solidFill>
                <a:latin typeface="+mn-lt"/>
              </a:rPr>
              <a:t>technologických</a:t>
            </a:r>
            <a:r>
              <a:rPr lang="cs-CZ" sz="2800" b="1" dirty="0">
                <a:solidFill>
                  <a:srgbClr val="004182"/>
                </a:solidFill>
                <a:latin typeface="+mn-lt"/>
              </a:rPr>
              <a:t> oborů SOŠ</a:t>
            </a:r>
            <a:endParaRPr lang="cs-CZ" sz="1600" b="1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D3C2D577-0076-7589-52F2-C0B1B8CA825C}"/>
              </a:ext>
            </a:extLst>
          </p:cNvPr>
          <p:cNvSpPr/>
          <p:nvPr/>
        </p:nvSpPr>
        <p:spPr>
          <a:xfrm>
            <a:off x="397637" y="6572703"/>
            <a:ext cx="7201834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900" i="1" dirty="0">
                <a:solidFill>
                  <a:schemeClr val="bg1">
                    <a:lumMod val="50000"/>
                  </a:schemeClr>
                </a:solidFill>
              </a:rPr>
              <a:t>PRVOMATURANTI – žáci, kteří v daném školním roce navštěvovali poslední ročník střední školy, a zároveň se hlásí k maturitní zkoušce poprvé.</a:t>
            </a:r>
          </a:p>
        </p:txBody>
      </p:sp>
      <p:sp>
        <p:nvSpPr>
          <p:cNvPr id="19" name="Řečová bublina: obdélníkový bublinový popisek se zakulacenými rohy 18">
            <a:extLst>
              <a:ext uri="{FF2B5EF4-FFF2-40B4-BE49-F238E27FC236}">
                <a16:creationId xmlns:a16="http://schemas.microsoft.com/office/drawing/2014/main" id="{7D51F452-CC67-9FF9-D21F-B6D0E6EFBFBB}"/>
              </a:ext>
            </a:extLst>
          </p:cNvPr>
          <p:cNvSpPr/>
          <p:nvPr/>
        </p:nvSpPr>
        <p:spPr>
          <a:xfrm>
            <a:off x="545996" y="1172998"/>
            <a:ext cx="8071175" cy="761999"/>
          </a:xfrm>
          <a:prstGeom prst="wedgeRoundRectCallout">
            <a:avLst>
              <a:gd name="adj1" fmla="val 2549"/>
              <a:gd name="adj2" fmla="val 198871"/>
              <a:gd name="adj3" fmla="val 16667"/>
            </a:avLst>
          </a:prstGeom>
          <a:solidFill>
            <a:schemeClr val="tx2">
              <a:lumMod val="40000"/>
              <a:lumOff val="60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Oproti roku 2016 nejvýraznější </a:t>
            </a:r>
            <a:r>
              <a:rPr lang="cs-CZ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nárůst</a:t>
            </a:r>
            <a:r>
              <a:rPr lang="cs-CZ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počtu maturantů skupiny </a:t>
            </a:r>
            <a:r>
              <a:rPr lang="cs-CZ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informační technologie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Mírný růst </a:t>
            </a:r>
            <a:r>
              <a:rPr lang="cs-CZ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skupiny </a:t>
            </a:r>
            <a:r>
              <a:rPr lang="cs-CZ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elektrotechnika</a:t>
            </a:r>
            <a:r>
              <a:rPr lang="cs-CZ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 </a:t>
            </a:r>
            <a:r>
              <a:rPr lang="cs-CZ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stavebnictví</a:t>
            </a:r>
          </a:p>
        </p:txBody>
      </p:sp>
      <p:graphicFrame>
        <p:nvGraphicFramePr>
          <p:cNvPr id="3" name="Graf 2">
            <a:extLst>
              <a:ext uri="{FF2B5EF4-FFF2-40B4-BE49-F238E27FC236}">
                <a16:creationId xmlns:a16="http://schemas.microsoft.com/office/drawing/2014/main" id="{DD9B8474-D385-6E01-F367-C4FCBFC8417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80550994"/>
              </p:ext>
            </p:extLst>
          </p:nvPr>
        </p:nvGraphicFramePr>
        <p:xfrm>
          <a:off x="397637" y="2352649"/>
          <a:ext cx="7672829" cy="400370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22321471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5C621D-2A6A-2D87-FB4B-067A73FA9B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Graf 2">
            <a:extLst>
              <a:ext uri="{FF2B5EF4-FFF2-40B4-BE49-F238E27FC236}">
                <a16:creationId xmlns:a16="http://schemas.microsoft.com/office/drawing/2014/main" id="{4EEA4F7C-1065-4EFB-6596-94DD66C8294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57678537"/>
              </p:ext>
            </p:extLst>
          </p:nvPr>
        </p:nvGraphicFramePr>
        <p:xfrm>
          <a:off x="628650" y="2448338"/>
          <a:ext cx="7780244" cy="40161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6059D3BF-67E3-1198-2811-F4AD26A52B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41ECB02-9BF1-492D-BE86-7C40357968C5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Nadpis 1">
            <a:extLst>
              <a:ext uri="{FF2B5EF4-FFF2-40B4-BE49-F238E27FC236}">
                <a16:creationId xmlns:a16="http://schemas.microsoft.com/office/drawing/2014/main" id="{99571DE9-E071-52B2-9FBD-C020094FBC04}"/>
              </a:ext>
            </a:extLst>
          </p:cNvPr>
          <p:cNvSpPr txBox="1">
            <a:spLocks/>
          </p:cNvSpPr>
          <p:nvPr/>
        </p:nvSpPr>
        <p:spPr>
          <a:xfrm>
            <a:off x="305918" y="199770"/>
            <a:ext cx="8551332" cy="9732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sz="2800" b="1" u="sng" dirty="0">
                <a:solidFill>
                  <a:srgbClr val="004182"/>
                </a:solidFill>
                <a:latin typeface="+mn-lt"/>
              </a:rPr>
              <a:t>Podíl maturantů</a:t>
            </a:r>
            <a:r>
              <a:rPr lang="cs-CZ" sz="2800" b="1" dirty="0">
                <a:solidFill>
                  <a:srgbClr val="004182"/>
                </a:solidFill>
                <a:latin typeface="+mn-lt"/>
              </a:rPr>
              <a:t> ve skupinách </a:t>
            </a:r>
            <a:r>
              <a:rPr lang="cs-CZ" sz="2800" b="1" u="sng" dirty="0">
                <a:solidFill>
                  <a:srgbClr val="004182"/>
                </a:solidFill>
                <a:latin typeface="+mn-lt"/>
              </a:rPr>
              <a:t>technických</a:t>
            </a:r>
            <a:r>
              <a:rPr lang="cs-CZ" sz="2800" b="1" dirty="0">
                <a:solidFill>
                  <a:srgbClr val="004182"/>
                </a:solidFill>
                <a:latin typeface="+mn-lt"/>
              </a:rPr>
              <a:t> a </a:t>
            </a:r>
            <a:r>
              <a:rPr lang="cs-CZ" sz="2800" b="1" u="sng" dirty="0">
                <a:solidFill>
                  <a:srgbClr val="004182"/>
                </a:solidFill>
                <a:latin typeface="+mn-lt"/>
              </a:rPr>
              <a:t>technologických</a:t>
            </a:r>
            <a:r>
              <a:rPr lang="cs-CZ" sz="2800" b="1" dirty="0">
                <a:solidFill>
                  <a:srgbClr val="004182"/>
                </a:solidFill>
                <a:latin typeface="+mn-lt"/>
              </a:rPr>
              <a:t> oborů SOŠ</a:t>
            </a:r>
            <a:endParaRPr lang="cs-CZ" sz="1600" b="1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FB813575-A02C-BC1A-D018-B8E64D9E494A}"/>
              </a:ext>
            </a:extLst>
          </p:cNvPr>
          <p:cNvSpPr/>
          <p:nvPr/>
        </p:nvSpPr>
        <p:spPr>
          <a:xfrm>
            <a:off x="397637" y="6572703"/>
            <a:ext cx="7201834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900" i="1" dirty="0">
                <a:solidFill>
                  <a:schemeClr val="bg1">
                    <a:lumMod val="50000"/>
                  </a:schemeClr>
                </a:solidFill>
              </a:rPr>
              <a:t>PRVOMATURANTI – žáci, kteří v daném školním roce navštěvovali poslední ročník střední školy, a zároveň se hlásí k maturitní zkoušce poprvé.</a:t>
            </a:r>
          </a:p>
        </p:txBody>
      </p:sp>
      <p:sp>
        <p:nvSpPr>
          <p:cNvPr id="19" name="Řečová bublina: obdélníkový bublinový popisek se zakulacenými rohy 18">
            <a:extLst>
              <a:ext uri="{FF2B5EF4-FFF2-40B4-BE49-F238E27FC236}">
                <a16:creationId xmlns:a16="http://schemas.microsoft.com/office/drawing/2014/main" id="{4B5F7040-D38B-9F13-B780-C1F432948AC7}"/>
              </a:ext>
            </a:extLst>
          </p:cNvPr>
          <p:cNvSpPr/>
          <p:nvPr/>
        </p:nvSpPr>
        <p:spPr>
          <a:xfrm>
            <a:off x="483184" y="1169210"/>
            <a:ext cx="8071175" cy="1170952"/>
          </a:xfrm>
          <a:prstGeom prst="wedgeRoundRectCallout">
            <a:avLst>
              <a:gd name="adj1" fmla="val 1216"/>
              <a:gd name="adj2" fmla="val 46792"/>
              <a:gd name="adj3" fmla="val 16667"/>
            </a:avLst>
          </a:prstGeom>
          <a:solidFill>
            <a:schemeClr val="tx2">
              <a:lumMod val="40000"/>
              <a:lumOff val="60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>
                <a:solidFill>
                  <a:schemeClr val="tx1">
                    <a:lumMod val="65000"/>
                    <a:lumOff val="35000"/>
                  </a:schemeClr>
                </a:solidFill>
              </a:rPr>
              <a:t>Obecně zastoupení </a:t>
            </a:r>
            <a:r>
              <a:rPr lang="cs-CZ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technických oborů SOŠ </a:t>
            </a:r>
            <a:r>
              <a:rPr lang="cs-CZ" dirty="0">
                <a:solidFill>
                  <a:schemeClr val="tx1">
                    <a:lumMod val="65000"/>
                    <a:lumOff val="35000"/>
                  </a:schemeClr>
                </a:solidFill>
              </a:rPr>
              <a:t>v maturitní populaci mírně </a:t>
            </a:r>
            <a:r>
              <a:rPr lang="cs-CZ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roste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Relativní</a:t>
            </a:r>
            <a:r>
              <a:rPr lang="cs-CZ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podíl </a:t>
            </a:r>
            <a:r>
              <a:rPr lang="cs-CZ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vzrostl</a:t>
            </a:r>
            <a:r>
              <a:rPr lang="cs-CZ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zejména u </a:t>
            </a:r>
            <a:r>
              <a:rPr lang="cs-CZ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informatických oborů</a:t>
            </a:r>
            <a:r>
              <a:rPr lang="cs-CZ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 mírně také obory </a:t>
            </a:r>
            <a:r>
              <a:rPr lang="cs-CZ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elektrotechnika, stavebnictví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>
                <a:solidFill>
                  <a:schemeClr val="tx1">
                    <a:lumMod val="65000"/>
                    <a:lumOff val="35000"/>
                  </a:schemeClr>
                </a:solidFill>
              </a:rPr>
              <a:t>Ostatní technické obory vykazují relativním zastoupením nepatrné změny  </a:t>
            </a:r>
          </a:p>
        </p:txBody>
      </p:sp>
      <p:cxnSp>
        <p:nvCxnSpPr>
          <p:cNvPr id="7" name="Přímá spojnice se šipkou 6">
            <a:extLst>
              <a:ext uri="{FF2B5EF4-FFF2-40B4-BE49-F238E27FC236}">
                <a16:creationId xmlns:a16="http://schemas.microsoft.com/office/drawing/2014/main" id="{B6BCCEB1-BC84-E8DA-868A-E92DCAA45136}"/>
              </a:ext>
            </a:extLst>
          </p:cNvPr>
          <p:cNvCxnSpPr/>
          <p:nvPr/>
        </p:nvCxnSpPr>
        <p:spPr>
          <a:xfrm flipV="1">
            <a:off x="1326776" y="5181600"/>
            <a:ext cx="3541059" cy="206188"/>
          </a:xfrm>
          <a:prstGeom prst="straightConnector1">
            <a:avLst/>
          </a:prstGeom>
          <a:ln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se šipkou 7">
            <a:extLst>
              <a:ext uri="{FF2B5EF4-FFF2-40B4-BE49-F238E27FC236}">
                <a16:creationId xmlns:a16="http://schemas.microsoft.com/office/drawing/2014/main" id="{423B8FA5-C174-279A-1085-99FA20C3FDFA}"/>
              </a:ext>
            </a:extLst>
          </p:cNvPr>
          <p:cNvCxnSpPr/>
          <p:nvPr/>
        </p:nvCxnSpPr>
        <p:spPr>
          <a:xfrm flipV="1">
            <a:off x="1326776" y="3222812"/>
            <a:ext cx="3541059" cy="20618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3869873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Obrázek 12">
            <a:extLst>
              <a:ext uri="{FF2B5EF4-FFF2-40B4-BE49-F238E27FC236}">
                <a16:creationId xmlns:a16="http://schemas.microsoft.com/office/drawing/2014/main" id="{C577EFEC-300B-F073-04AB-CC9CBC887D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16825" y="3333979"/>
            <a:ext cx="4374776" cy="2352030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7B437B46-7622-3689-A39C-6279612EC23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475" y="3334360"/>
            <a:ext cx="4351941" cy="2360374"/>
          </a:xfrm>
          <a:prstGeom prst="rect">
            <a:avLst/>
          </a:prstGeom>
        </p:spPr>
      </p:pic>
      <p:sp>
        <p:nvSpPr>
          <p:cNvPr id="8" name="Nadpis 1">
            <a:extLst>
              <a:ext uri="{FF2B5EF4-FFF2-40B4-BE49-F238E27FC236}">
                <a16:creationId xmlns:a16="http://schemas.microsoft.com/office/drawing/2014/main" id="{A1681AB4-61BC-E85B-A456-2A8FEFEDF699}"/>
              </a:ext>
            </a:extLst>
          </p:cNvPr>
          <p:cNvSpPr txBox="1">
            <a:spLocks/>
          </p:cNvSpPr>
          <p:nvPr/>
        </p:nvSpPr>
        <p:spPr>
          <a:xfrm>
            <a:off x="304801" y="168997"/>
            <a:ext cx="8551332" cy="9732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sz="3200" b="1" dirty="0">
                <a:solidFill>
                  <a:srgbClr val="004182"/>
                </a:solidFill>
                <a:latin typeface="+mn-lt"/>
              </a:rPr>
              <a:t>Volba předmětů 2. zkoušky </a:t>
            </a:r>
          </a:p>
          <a:p>
            <a:pPr algn="ctr"/>
            <a:r>
              <a:rPr lang="cs-CZ" sz="3200" b="1" dirty="0">
                <a:solidFill>
                  <a:srgbClr val="004182"/>
                </a:solidFill>
                <a:latin typeface="+mn-lt"/>
              </a:rPr>
              <a:t>v technických oborech SOŠ</a:t>
            </a:r>
            <a:endParaRPr lang="cs-CZ" sz="1800" b="1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22B36669-13D3-05C2-BD45-48B3B2D9A039}"/>
              </a:ext>
            </a:extLst>
          </p:cNvPr>
          <p:cNvSpPr txBox="1"/>
          <p:nvPr/>
        </p:nvSpPr>
        <p:spPr>
          <a:xfrm>
            <a:off x="1234723" y="2825323"/>
            <a:ext cx="2654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/>
              <a:t>Všichni prvomaturanti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4058A570-4F6F-7908-D316-23CBF59B1842}"/>
              </a:ext>
            </a:extLst>
          </p:cNvPr>
          <p:cNvSpPr txBox="1"/>
          <p:nvPr/>
        </p:nvSpPr>
        <p:spPr>
          <a:xfrm>
            <a:off x="4947106" y="2825323"/>
            <a:ext cx="39090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/>
              <a:t>Prvomaturanti z </a:t>
            </a:r>
            <a:r>
              <a:rPr lang="cs-CZ" b="1" i="1" dirty="0"/>
              <a:t>technických</a:t>
            </a:r>
            <a:r>
              <a:rPr lang="cs-CZ" i="1" dirty="0"/>
              <a:t> oborů </a:t>
            </a:r>
            <a:r>
              <a:rPr lang="cs-CZ" b="1" i="1" dirty="0"/>
              <a:t>SOŠ</a:t>
            </a:r>
          </a:p>
        </p:txBody>
      </p:sp>
      <p:sp>
        <p:nvSpPr>
          <p:cNvPr id="11" name="Řečová bublina: obdélníkový bublinový popisek se zakulacenými rohy 10">
            <a:extLst>
              <a:ext uri="{FF2B5EF4-FFF2-40B4-BE49-F238E27FC236}">
                <a16:creationId xmlns:a16="http://schemas.microsoft.com/office/drawing/2014/main" id="{868FE906-4BF9-2F9E-FCA5-471A95540027}"/>
              </a:ext>
            </a:extLst>
          </p:cNvPr>
          <p:cNvSpPr/>
          <p:nvPr/>
        </p:nvSpPr>
        <p:spPr>
          <a:xfrm>
            <a:off x="358589" y="1217501"/>
            <a:ext cx="8497543" cy="1210235"/>
          </a:xfrm>
          <a:prstGeom prst="wedgeRoundRectCallout">
            <a:avLst>
              <a:gd name="adj1" fmla="val 38081"/>
              <a:gd name="adj2" fmla="val 180006"/>
              <a:gd name="adj3" fmla="val 16667"/>
            </a:avLst>
          </a:prstGeom>
          <a:solidFill>
            <a:schemeClr val="tx2">
              <a:lumMod val="40000"/>
              <a:lumOff val="60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>
                <a:solidFill>
                  <a:schemeClr val="tx1">
                    <a:lumMod val="65000"/>
                    <a:lumOff val="35000"/>
                  </a:schemeClr>
                </a:solidFill>
              </a:rPr>
              <a:t>U 2. povinné zkoušky </a:t>
            </a:r>
            <a:r>
              <a:rPr lang="cs-CZ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dominuje</a:t>
            </a:r>
            <a:r>
              <a:rPr lang="cs-CZ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cs-CZ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volba AJ </a:t>
            </a:r>
            <a:r>
              <a:rPr lang="cs-CZ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– v posledních 5 letech podíl kolem </a:t>
            </a:r>
            <a:r>
              <a:rPr lang="cs-CZ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75 %</a:t>
            </a:r>
            <a:r>
              <a:rPr lang="cs-CZ" dirty="0">
                <a:solidFill>
                  <a:schemeClr val="tx1">
                    <a:lumMod val="65000"/>
                    <a:lumOff val="35000"/>
                  </a:schemeClr>
                </a:solidFill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Matematika</a:t>
            </a:r>
            <a:r>
              <a:rPr lang="cs-CZ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do roku 2015 nadpoloviční zastoupení, poté pokles na 21 % (2022)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>
                <a:solidFill>
                  <a:schemeClr val="tx1">
                    <a:lumMod val="65000"/>
                    <a:lumOff val="35000"/>
                  </a:schemeClr>
                </a:solidFill>
              </a:rPr>
              <a:t>V posledních 3 letech </a:t>
            </a:r>
            <a:r>
              <a:rPr lang="cs-CZ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podíl volby matematiky tech. SOŠ roste </a:t>
            </a:r>
            <a:r>
              <a:rPr lang="cs-CZ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– letos 26 %</a:t>
            </a:r>
          </a:p>
        </p:txBody>
      </p:sp>
    </p:spTree>
    <p:extLst>
      <p:ext uri="{BB962C8B-B14F-4D97-AF65-F5344CB8AC3E}">
        <p14:creationId xmlns:p14="http://schemas.microsoft.com/office/powerpoint/2010/main" val="146914377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29A7FF-E072-6AC8-818C-4DF76AC88A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1">
            <a:extLst>
              <a:ext uri="{FF2B5EF4-FFF2-40B4-BE49-F238E27FC236}">
                <a16:creationId xmlns:a16="http://schemas.microsoft.com/office/drawing/2014/main" id="{20A4CA87-F2C9-9CB9-E48D-A22DD7458967}"/>
              </a:ext>
            </a:extLst>
          </p:cNvPr>
          <p:cNvSpPr txBox="1">
            <a:spLocks/>
          </p:cNvSpPr>
          <p:nvPr/>
        </p:nvSpPr>
        <p:spPr>
          <a:xfrm>
            <a:off x="304801" y="168997"/>
            <a:ext cx="8551332" cy="9732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sz="3200" b="1" u="sng" dirty="0">
                <a:solidFill>
                  <a:srgbClr val="004182"/>
                </a:solidFill>
                <a:latin typeface="+mn-lt"/>
              </a:rPr>
              <a:t>Volba matematiky</a:t>
            </a:r>
          </a:p>
          <a:p>
            <a:pPr algn="ctr"/>
            <a:r>
              <a:rPr lang="cs-CZ" sz="3200" b="1" dirty="0">
                <a:solidFill>
                  <a:srgbClr val="004182"/>
                </a:solidFill>
                <a:latin typeface="+mn-lt"/>
              </a:rPr>
              <a:t>v technických a technologických oborech SOŠ</a:t>
            </a:r>
            <a:endParaRPr lang="cs-CZ" sz="1800" b="1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sp>
        <p:nvSpPr>
          <p:cNvPr id="11" name="Řečová bublina: obdélníkový bublinový popisek se zakulacenými rohy 10">
            <a:extLst>
              <a:ext uri="{FF2B5EF4-FFF2-40B4-BE49-F238E27FC236}">
                <a16:creationId xmlns:a16="http://schemas.microsoft.com/office/drawing/2014/main" id="{465AB0AF-C3BB-2273-989A-AC2186AD109F}"/>
              </a:ext>
            </a:extLst>
          </p:cNvPr>
          <p:cNvSpPr/>
          <p:nvPr/>
        </p:nvSpPr>
        <p:spPr>
          <a:xfrm>
            <a:off x="5455403" y="2789695"/>
            <a:ext cx="3292241" cy="1077131"/>
          </a:xfrm>
          <a:prstGeom prst="wedgeRoundRectCallout">
            <a:avLst>
              <a:gd name="adj1" fmla="val -62862"/>
              <a:gd name="adj2" fmla="val 115773"/>
              <a:gd name="adj3" fmla="val 16667"/>
            </a:avLst>
          </a:prstGeom>
          <a:solidFill>
            <a:schemeClr val="tx2">
              <a:lumMod val="40000"/>
              <a:lumOff val="60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Technické SOŠ </a:t>
            </a:r>
            <a:r>
              <a:rPr lang="cs-CZ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– volba matematiky (26 %) roste na hodnoty před rokem 2021 </a:t>
            </a:r>
          </a:p>
        </p:txBody>
      </p:sp>
      <p:graphicFrame>
        <p:nvGraphicFramePr>
          <p:cNvPr id="3" name="Graf 2">
            <a:extLst>
              <a:ext uri="{FF2B5EF4-FFF2-40B4-BE49-F238E27FC236}">
                <a16:creationId xmlns:a16="http://schemas.microsoft.com/office/drawing/2014/main" id="{CF42BF22-0C7D-8B38-AD7C-1F7BEBE532A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18184032"/>
              </p:ext>
            </p:extLst>
          </p:nvPr>
        </p:nvGraphicFramePr>
        <p:xfrm>
          <a:off x="480448" y="1973818"/>
          <a:ext cx="4787308" cy="41557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Řečová bublina: obdélníkový bublinový popisek se zakulacenými rohy 6">
            <a:extLst>
              <a:ext uri="{FF2B5EF4-FFF2-40B4-BE49-F238E27FC236}">
                <a16:creationId xmlns:a16="http://schemas.microsoft.com/office/drawing/2014/main" id="{55F12D85-5A8D-FCAB-37F0-1E6016797042}"/>
              </a:ext>
            </a:extLst>
          </p:cNvPr>
          <p:cNvSpPr/>
          <p:nvPr/>
        </p:nvSpPr>
        <p:spPr>
          <a:xfrm>
            <a:off x="5455403" y="4827722"/>
            <a:ext cx="3292241" cy="1077131"/>
          </a:xfrm>
          <a:prstGeom prst="wedgeRoundRectCallout">
            <a:avLst>
              <a:gd name="adj1" fmla="val -60743"/>
              <a:gd name="adj2" fmla="val -18040"/>
              <a:gd name="adj3" fmla="val 16667"/>
            </a:avLst>
          </a:prstGeom>
          <a:solidFill>
            <a:schemeClr val="accent3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Technologické SOŠ </a:t>
            </a:r>
            <a:r>
              <a:rPr lang="cs-CZ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– volba matematiky (13 %) posledních 5 let stagnuje</a:t>
            </a:r>
          </a:p>
        </p:txBody>
      </p:sp>
    </p:spTree>
    <p:extLst>
      <p:ext uri="{BB962C8B-B14F-4D97-AF65-F5344CB8AC3E}">
        <p14:creationId xmlns:p14="http://schemas.microsoft.com/office/powerpoint/2010/main" val="159629946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B23325-A9E6-CFC6-1843-76ACA6C892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Nadpis 1">
            <a:extLst>
              <a:ext uri="{FF2B5EF4-FFF2-40B4-BE49-F238E27FC236}">
                <a16:creationId xmlns:a16="http://schemas.microsoft.com/office/drawing/2014/main" id="{C4924102-14AC-707F-7FF0-459CAE4E4E2D}"/>
              </a:ext>
            </a:extLst>
          </p:cNvPr>
          <p:cNvSpPr txBox="1">
            <a:spLocks/>
          </p:cNvSpPr>
          <p:nvPr/>
        </p:nvSpPr>
        <p:spPr>
          <a:xfrm>
            <a:off x="296333" y="171792"/>
            <a:ext cx="8551332" cy="8046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sz="2800" b="1" dirty="0">
                <a:solidFill>
                  <a:srgbClr val="004182"/>
                </a:solidFill>
                <a:latin typeface="+mn-lt"/>
              </a:rPr>
              <a:t>MZ CELKEM - HRUBÁ NEÚSPĚŠNOST (jarní ZO)</a:t>
            </a:r>
          </a:p>
          <a:p>
            <a:pPr algn="ctr"/>
            <a:r>
              <a:rPr lang="cs-CZ" sz="2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TECHNICKÉ A TECHNOLOGICKÉ SOŠ</a:t>
            </a:r>
          </a:p>
        </p:txBody>
      </p:sp>
      <p:sp>
        <p:nvSpPr>
          <p:cNvPr id="19" name="Řečová bublina: obdélníkový bublinový popisek se zakulacenými rohy 18">
            <a:extLst>
              <a:ext uri="{FF2B5EF4-FFF2-40B4-BE49-F238E27FC236}">
                <a16:creationId xmlns:a16="http://schemas.microsoft.com/office/drawing/2014/main" id="{2D265910-C18B-DFB4-5787-F2EC4E10807E}"/>
              </a:ext>
            </a:extLst>
          </p:cNvPr>
          <p:cNvSpPr/>
          <p:nvPr/>
        </p:nvSpPr>
        <p:spPr>
          <a:xfrm>
            <a:off x="581186" y="1088680"/>
            <a:ext cx="7981624" cy="1065584"/>
          </a:xfrm>
          <a:prstGeom prst="wedgeRoundRectCallout">
            <a:avLst>
              <a:gd name="adj1" fmla="val 42452"/>
              <a:gd name="adj2" fmla="val 43119"/>
              <a:gd name="adj3" fmla="val 16667"/>
            </a:avLst>
          </a:prstGeom>
          <a:solidFill>
            <a:schemeClr val="tx2">
              <a:lumMod val="40000"/>
              <a:lumOff val="60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Celková hrubá neúspěšnost </a:t>
            </a:r>
            <a:r>
              <a:rPr lang="cs-CZ" dirty="0">
                <a:solidFill>
                  <a:schemeClr val="tx1">
                    <a:lumMod val="65000"/>
                    <a:lumOff val="35000"/>
                  </a:schemeClr>
                </a:solidFill>
              </a:rPr>
              <a:t>letos v jarním ZO </a:t>
            </a:r>
            <a:r>
              <a:rPr lang="cs-CZ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23 %</a:t>
            </a:r>
            <a:r>
              <a:rPr lang="cs-CZ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>
                <a:solidFill>
                  <a:schemeClr val="tx2"/>
                </a:solidFill>
              </a:rPr>
              <a:t>Technické obory SOŠ </a:t>
            </a:r>
            <a:r>
              <a:rPr lang="cs-CZ" dirty="0">
                <a:solidFill>
                  <a:schemeClr val="tx1">
                    <a:lumMod val="65000"/>
                    <a:lumOff val="35000"/>
                  </a:schemeClr>
                </a:solidFill>
              </a:rPr>
              <a:t>jako celek </a:t>
            </a:r>
            <a:r>
              <a:rPr lang="cs-CZ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mírně nadprůměrná neúspěšnost </a:t>
            </a:r>
            <a:r>
              <a:rPr lang="cs-CZ" dirty="0">
                <a:solidFill>
                  <a:schemeClr val="tx1">
                    <a:lumMod val="65000"/>
                    <a:lumOff val="35000"/>
                  </a:schemeClr>
                </a:solidFill>
              </a:rPr>
              <a:t>(26 %).</a:t>
            </a:r>
            <a:endParaRPr lang="cs-CZ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>
                <a:solidFill>
                  <a:schemeClr val="accent3">
                    <a:lumMod val="75000"/>
                  </a:schemeClr>
                </a:solidFill>
              </a:rPr>
              <a:t>Technologické SOŠ </a:t>
            </a:r>
            <a:r>
              <a:rPr lang="cs-CZ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více než 10 procentních bodů nad celkovým průměrem</a:t>
            </a:r>
          </a:p>
        </p:txBody>
      </p:sp>
      <p:sp>
        <p:nvSpPr>
          <p:cNvPr id="24" name="Obdélník 23">
            <a:extLst>
              <a:ext uri="{FF2B5EF4-FFF2-40B4-BE49-F238E27FC236}">
                <a16:creationId xmlns:a16="http://schemas.microsoft.com/office/drawing/2014/main" id="{8158BAED-A0D1-4C25-3DA3-459C132547CF}"/>
              </a:ext>
            </a:extLst>
          </p:cNvPr>
          <p:cNvSpPr/>
          <p:nvPr/>
        </p:nvSpPr>
        <p:spPr>
          <a:xfrm>
            <a:off x="143435" y="6483053"/>
            <a:ext cx="74560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900" i="1" dirty="0">
                <a:solidFill>
                  <a:schemeClr val="bg1">
                    <a:lumMod val="50000"/>
                  </a:schemeClr>
                </a:solidFill>
              </a:rPr>
              <a:t>PRVOMATURANTI – žáci, kteří v daném školním roce navštěvovali poslední ročník střední školy, a zároveň se hlásí k maturitní zkoušce poprvé.</a:t>
            </a:r>
          </a:p>
          <a:p>
            <a:pPr algn="just"/>
            <a:r>
              <a:rPr lang="cs-CZ" sz="900" i="1" dirty="0">
                <a:solidFill>
                  <a:schemeClr val="bg1">
                    <a:lumMod val="50000"/>
                  </a:schemeClr>
                </a:solidFill>
              </a:rPr>
              <a:t>Hrubá neúspěšnost = (neuspěli + nekonali) / přihlášeni</a:t>
            </a:r>
          </a:p>
        </p:txBody>
      </p:sp>
      <p:graphicFrame>
        <p:nvGraphicFramePr>
          <p:cNvPr id="2" name="Graf 1">
            <a:extLst>
              <a:ext uri="{FF2B5EF4-FFF2-40B4-BE49-F238E27FC236}">
                <a16:creationId xmlns:a16="http://schemas.microsoft.com/office/drawing/2014/main" id="{5B64CEC7-578E-4F43-8262-C32E92A1DEE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22444269"/>
              </p:ext>
            </p:extLst>
          </p:nvPr>
        </p:nvGraphicFramePr>
        <p:xfrm>
          <a:off x="1394851" y="2735451"/>
          <a:ext cx="6121824" cy="339014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24858740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Nadpis 1">
            <a:extLst>
              <a:ext uri="{FF2B5EF4-FFF2-40B4-BE49-F238E27FC236}">
                <a16:creationId xmlns:a16="http://schemas.microsoft.com/office/drawing/2014/main" id="{E7014CA0-7945-64BA-B52C-88EE355E6207}"/>
              </a:ext>
            </a:extLst>
          </p:cNvPr>
          <p:cNvSpPr txBox="1">
            <a:spLocks/>
          </p:cNvSpPr>
          <p:nvPr/>
        </p:nvSpPr>
        <p:spPr>
          <a:xfrm>
            <a:off x="296332" y="271428"/>
            <a:ext cx="8551332" cy="66144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sz="2800" b="1" dirty="0">
                <a:solidFill>
                  <a:srgbClr val="004182"/>
                </a:solidFill>
                <a:latin typeface="+mn-lt"/>
              </a:rPr>
              <a:t>MZ CELKEM - HRUBÁ NEÚSPĚŠNOST (jarní ZO)</a:t>
            </a:r>
          </a:p>
          <a:p>
            <a:pPr algn="ctr"/>
            <a:r>
              <a:rPr lang="cs-CZ" sz="2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SKUPINY OBORŮ - TECHNICKÉ SOŠ A TECHNICKÁ LYCEA</a:t>
            </a:r>
          </a:p>
        </p:txBody>
      </p:sp>
      <p:sp>
        <p:nvSpPr>
          <p:cNvPr id="19" name="Řečová bublina: obdélníkový bublinový popisek se zakulacenými rohy 18">
            <a:extLst>
              <a:ext uri="{FF2B5EF4-FFF2-40B4-BE49-F238E27FC236}">
                <a16:creationId xmlns:a16="http://schemas.microsoft.com/office/drawing/2014/main" id="{05E925EE-C4AE-0416-BE8C-F95C14E0A706}"/>
              </a:ext>
            </a:extLst>
          </p:cNvPr>
          <p:cNvSpPr/>
          <p:nvPr/>
        </p:nvSpPr>
        <p:spPr>
          <a:xfrm>
            <a:off x="296332" y="1201120"/>
            <a:ext cx="8551331" cy="840704"/>
          </a:xfrm>
          <a:prstGeom prst="wedgeRoundRectCallout">
            <a:avLst>
              <a:gd name="adj1" fmla="val 42452"/>
              <a:gd name="adj2" fmla="val 43119"/>
              <a:gd name="adj3" fmla="val 16667"/>
            </a:avLst>
          </a:prstGeom>
          <a:solidFill>
            <a:schemeClr val="tx2">
              <a:lumMod val="40000"/>
              <a:lumOff val="60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b="1" dirty="0">
                <a:solidFill>
                  <a:srgbClr val="00B050"/>
                </a:solidFill>
              </a:rPr>
              <a:t>Pod</a:t>
            </a:r>
            <a:r>
              <a:rPr lang="cs-CZ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republikovým </a:t>
            </a:r>
            <a:r>
              <a:rPr lang="cs-CZ" sz="1600" b="1" dirty="0">
                <a:solidFill>
                  <a:srgbClr val="00B050"/>
                </a:solidFill>
              </a:rPr>
              <a:t>průměrem</a:t>
            </a:r>
            <a:r>
              <a:rPr lang="cs-CZ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: </a:t>
            </a:r>
            <a:r>
              <a:rPr lang="cs-CZ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technická lycea (14 %)</a:t>
            </a:r>
            <a:r>
              <a:rPr lang="cs-CZ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 skupina </a:t>
            </a:r>
            <a:r>
              <a:rPr lang="cs-CZ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technická chemie (19 %)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b="1" dirty="0">
                <a:solidFill>
                  <a:srgbClr val="FF0000"/>
                </a:solidFill>
              </a:rPr>
              <a:t>Nad</a:t>
            </a:r>
            <a:r>
              <a:rPr lang="cs-CZ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cs-CZ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republikovým </a:t>
            </a:r>
            <a:r>
              <a:rPr lang="cs-CZ" sz="1600" b="1" dirty="0">
                <a:solidFill>
                  <a:srgbClr val="FF0000"/>
                </a:solidFill>
              </a:rPr>
              <a:t>průměrem</a:t>
            </a:r>
            <a:r>
              <a:rPr lang="cs-CZ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: skupiny </a:t>
            </a:r>
            <a:r>
              <a:rPr lang="cs-CZ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informatika</a:t>
            </a:r>
            <a:r>
              <a:rPr lang="cs-CZ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 </a:t>
            </a:r>
            <a:r>
              <a:rPr lang="cs-CZ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stavebnictví</a:t>
            </a:r>
            <a:r>
              <a:rPr lang="cs-CZ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 </a:t>
            </a:r>
            <a:r>
              <a:rPr lang="cs-CZ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strojírenství</a:t>
            </a:r>
            <a:r>
              <a:rPr lang="cs-CZ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 </a:t>
            </a:r>
            <a:r>
              <a:rPr lang="cs-CZ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elektrotechnika</a:t>
            </a:r>
          </a:p>
        </p:txBody>
      </p:sp>
      <p:sp>
        <p:nvSpPr>
          <p:cNvPr id="24" name="Obdélník 23">
            <a:extLst>
              <a:ext uri="{FF2B5EF4-FFF2-40B4-BE49-F238E27FC236}">
                <a16:creationId xmlns:a16="http://schemas.microsoft.com/office/drawing/2014/main" id="{F131B6C9-46EC-6C9C-71E9-4AF4CC9D78A6}"/>
              </a:ext>
            </a:extLst>
          </p:cNvPr>
          <p:cNvSpPr/>
          <p:nvPr/>
        </p:nvSpPr>
        <p:spPr>
          <a:xfrm>
            <a:off x="143435" y="6483053"/>
            <a:ext cx="74560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900" i="1" dirty="0">
                <a:solidFill>
                  <a:schemeClr val="bg1">
                    <a:lumMod val="50000"/>
                  </a:schemeClr>
                </a:solidFill>
              </a:rPr>
              <a:t>PRVOMATURANTI – žáci, kteří v daném školním roce navštěvovali poslední ročník střední školy, a zároveň se hlásí k maturitní zkoušce poprvé.</a:t>
            </a:r>
          </a:p>
          <a:p>
            <a:pPr algn="just"/>
            <a:r>
              <a:rPr lang="cs-CZ" sz="900" i="1" dirty="0">
                <a:solidFill>
                  <a:schemeClr val="bg1">
                    <a:lumMod val="50000"/>
                  </a:schemeClr>
                </a:solidFill>
              </a:rPr>
              <a:t>Hrubá neúspěšnost = (neuspěli + nekonali) / přihlášeni</a:t>
            </a:r>
          </a:p>
        </p:txBody>
      </p:sp>
      <p:graphicFrame>
        <p:nvGraphicFramePr>
          <p:cNvPr id="4" name="Graf 3">
            <a:extLst>
              <a:ext uri="{FF2B5EF4-FFF2-40B4-BE49-F238E27FC236}">
                <a16:creationId xmlns:a16="http://schemas.microsoft.com/office/drawing/2014/main" id="{1153D8F2-A432-3658-2016-A75EB00B7D0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34882559"/>
              </p:ext>
            </p:extLst>
          </p:nvPr>
        </p:nvGraphicFramePr>
        <p:xfrm>
          <a:off x="650344" y="2471979"/>
          <a:ext cx="7672829" cy="376199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90514336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8064A6-FE57-4ECD-F3AB-C006F65FEC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Nadpis 1">
            <a:extLst>
              <a:ext uri="{FF2B5EF4-FFF2-40B4-BE49-F238E27FC236}">
                <a16:creationId xmlns:a16="http://schemas.microsoft.com/office/drawing/2014/main" id="{70993931-2B44-7E3D-4F70-39E1138A282B}"/>
              </a:ext>
            </a:extLst>
          </p:cNvPr>
          <p:cNvSpPr txBox="1">
            <a:spLocks/>
          </p:cNvSpPr>
          <p:nvPr/>
        </p:nvSpPr>
        <p:spPr>
          <a:xfrm>
            <a:off x="296333" y="171792"/>
            <a:ext cx="8551332" cy="66144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sz="2800" b="1" dirty="0">
                <a:solidFill>
                  <a:srgbClr val="004182"/>
                </a:solidFill>
                <a:latin typeface="+mn-lt"/>
              </a:rPr>
              <a:t>MZ CELKEM - HRUBÁ NEÚSPĚŠNOST (jarní ZO)</a:t>
            </a:r>
          </a:p>
          <a:p>
            <a:pPr algn="ctr"/>
            <a:r>
              <a:rPr lang="cs-CZ" sz="2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TECHNOLOGICKÉ SOŠ</a:t>
            </a:r>
          </a:p>
        </p:txBody>
      </p:sp>
      <p:sp>
        <p:nvSpPr>
          <p:cNvPr id="19" name="Řečová bublina: obdélníkový bublinový popisek se zakulacenými rohy 18">
            <a:extLst>
              <a:ext uri="{FF2B5EF4-FFF2-40B4-BE49-F238E27FC236}">
                <a16:creationId xmlns:a16="http://schemas.microsoft.com/office/drawing/2014/main" id="{37435887-BF73-224E-97B6-49CB67720CB9}"/>
              </a:ext>
            </a:extLst>
          </p:cNvPr>
          <p:cNvSpPr/>
          <p:nvPr/>
        </p:nvSpPr>
        <p:spPr>
          <a:xfrm>
            <a:off x="415871" y="895504"/>
            <a:ext cx="8312257" cy="1165772"/>
          </a:xfrm>
          <a:prstGeom prst="wedgeRoundRectCallout">
            <a:avLst>
              <a:gd name="adj1" fmla="val 42452"/>
              <a:gd name="adj2" fmla="val 43119"/>
              <a:gd name="adj3" fmla="val 16667"/>
            </a:avLst>
          </a:prstGeom>
          <a:solidFill>
            <a:schemeClr val="tx2">
              <a:lumMod val="40000"/>
              <a:lumOff val="60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Technologické obory </a:t>
            </a:r>
            <a:r>
              <a:rPr lang="cs-CZ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(polygrafie, potravinářství, textilnictví… ) podílem neúspěšných u MZ celkem </a:t>
            </a:r>
            <a:r>
              <a:rPr lang="cs-CZ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nad republikovým průměrem </a:t>
            </a:r>
            <a:endParaRPr lang="cs-CZ" sz="16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Letošní</a:t>
            </a:r>
            <a:r>
              <a:rPr lang="cs-CZ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hrubá neúspěšnost technologických oborů </a:t>
            </a:r>
            <a:r>
              <a:rPr lang="cs-CZ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mezi</a:t>
            </a:r>
            <a:r>
              <a:rPr lang="cs-CZ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31 % a 38 % </a:t>
            </a:r>
          </a:p>
        </p:txBody>
      </p:sp>
      <p:sp>
        <p:nvSpPr>
          <p:cNvPr id="24" name="Obdélník 23">
            <a:extLst>
              <a:ext uri="{FF2B5EF4-FFF2-40B4-BE49-F238E27FC236}">
                <a16:creationId xmlns:a16="http://schemas.microsoft.com/office/drawing/2014/main" id="{D9A44488-BFE0-AD2E-A335-CFFD6A43DEF1}"/>
              </a:ext>
            </a:extLst>
          </p:cNvPr>
          <p:cNvSpPr/>
          <p:nvPr/>
        </p:nvSpPr>
        <p:spPr>
          <a:xfrm>
            <a:off x="143435" y="6483053"/>
            <a:ext cx="74560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900" i="1" dirty="0">
                <a:solidFill>
                  <a:schemeClr val="bg1">
                    <a:lumMod val="50000"/>
                  </a:schemeClr>
                </a:solidFill>
              </a:rPr>
              <a:t>PRVOMATURANTI – žáci, kteří v daném školním roce navštěvovali poslední ročník střední školy, a zároveň se hlásí k maturitní zkoušce poprvé.</a:t>
            </a:r>
          </a:p>
          <a:p>
            <a:pPr algn="just"/>
            <a:r>
              <a:rPr lang="cs-CZ" sz="900" i="1" dirty="0">
                <a:solidFill>
                  <a:schemeClr val="bg1">
                    <a:lumMod val="50000"/>
                  </a:schemeClr>
                </a:solidFill>
              </a:rPr>
              <a:t>Hrubá neúspěšnost = (neuspěli + nekonali) / přihlášeni</a:t>
            </a:r>
          </a:p>
        </p:txBody>
      </p:sp>
      <p:graphicFrame>
        <p:nvGraphicFramePr>
          <p:cNvPr id="2" name="Graf 1">
            <a:extLst>
              <a:ext uri="{FF2B5EF4-FFF2-40B4-BE49-F238E27FC236}">
                <a16:creationId xmlns:a16="http://schemas.microsoft.com/office/drawing/2014/main" id="{908AA4DD-3C6B-5375-3EFE-35DBE7C2EB7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18848605"/>
              </p:ext>
            </p:extLst>
          </p:nvPr>
        </p:nvGraphicFramePr>
        <p:xfrm>
          <a:off x="796817" y="2463953"/>
          <a:ext cx="7550364" cy="400370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21120981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8757F8-9AD2-7401-607C-92AB03FA96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Graf 5">
            <a:extLst>
              <a:ext uri="{FF2B5EF4-FFF2-40B4-BE49-F238E27FC236}">
                <a16:creationId xmlns:a16="http://schemas.microsoft.com/office/drawing/2014/main" id="{1A791C5B-FED8-4B3A-BF1F-FE7F6A07BE3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86482377"/>
              </p:ext>
            </p:extLst>
          </p:nvPr>
        </p:nvGraphicFramePr>
        <p:xfrm>
          <a:off x="896472" y="1969830"/>
          <a:ext cx="7064186" cy="44202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8" name="Nadpis 1">
            <a:extLst>
              <a:ext uri="{FF2B5EF4-FFF2-40B4-BE49-F238E27FC236}">
                <a16:creationId xmlns:a16="http://schemas.microsoft.com/office/drawing/2014/main" id="{805E4C19-C284-10BB-5D93-502AB2563FBB}"/>
              </a:ext>
            </a:extLst>
          </p:cNvPr>
          <p:cNvSpPr txBox="1">
            <a:spLocks/>
          </p:cNvSpPr>
          <p:nvPr/>
        </p:nvSpPr>
        <p:spPr>
          <a:xfrm>
            <a:off x="296334" y="289637"/>
            <a:ext cx="8551332" cy="66144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sz="3000" b="1" u="sng" dirty="0">
                <a:solidFill>
                  <a:srgbClr val="004182"/>
                </a:solidFill>
                <a:latin typeface="+mn-lt"/>
              </a:rPr>
              <a:t>SPOLEČNÁ A PROFILOVÁ ČÁST </a:t>
            </a:r>
            <a:r>
              <a:rPr lang="cs-CZ" sz="3000" b="1" dirty="0">
                <a:solidFill>
                  <a:srgbClr val="004182"/>
                </a:solidFill>
                <a:latin typeface="+mn-lt"/>
              </a:rPr>
              <a:t>MZ</a:t>
            </a:r>
          </a:p>
          <a:p>
            <a:pPr algn="ctr"/>
            <a:r>
              <a:rPr lang="cs-CZ" sz="3000" b="1" dirty="0">
                <a:solidFill>
                  <a:srgbClr val="004182"/>
                </a:solidFill>
                <a:latin typeface="+mn-lt"/>
              </a:rPr>
              <a:t>ČISTÁ NEÚSPĚŠNOST (jarní ZO 2025)</a:t>
            </a:r>
            <a:endParaRPr lang="cs-CZ" sz="3000" b="1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sp>
        <p:nvSpPr>
          <p:cNvPr id="19" name="Řečová bublina: obdélníkový bublinový popisek se zakulacenými rohy 18">
            <a:extLst>
              <a:ext uri="{FF2B5EF4-FFF2-40B4-BE49-F238E27FC236}">
                <a16:creationId xmlns:a16="http://schemas.microsoft.com/office/drawing/2014/main" id="{269BA9F6-87CB-BD8E-7F54-87966E6734CF}"/>
              </a:ext>
            </a:extLst>
          </p:cNvPr>
          <p:cNvSpPr/>
          <p:nvPr/>
        </p:nvSpPr>
        <p:spPr>
          <a:xfrm>
            <a:off x="681317" y="1171971"/>
            <a:ext cx="7904744" cy="1013289"/>
          </a:xfrm>
          <a:prstGeom prst="wedgeRoundRectCallout">
            <a:avLst>
              <a:gd name="adj1" fmla="val -8840"/>
              <a:gd name="adj2" fmla="val 112118"/>
              <a:gd name="adj3" fmla="val 16667"/>
            </a:avLst>
          </a:prstGeom>
          <a:solidFill>
            <a:schemeClr val="tx2">
              <a:lumMod val="40000"/>
              <a:lumOff val="60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V </a:t>
            </a:r>
            <a:r>
              <a:rPr lang="cs-CZ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technických</a:t>
            </a:r>
            <a:r>
              <a:rPr lang="cs-CZ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a </a:t>
            </a:r>
            <a:r>
              <a:rPr lang="cs-CZ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technologických</a:t>
            </a:r>
            <a:r>
              <a:rPr lang="cs-CZ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oborech SOŠ relativně </a:t>
            </a:r>
            <a:r>
              <a:rPr lang="cs-CZ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vyšší</a:t>
            </a:r>
            <a:r>
              <a:rPr lang="cs-CZ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cs-CZ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neúspěšnost </a:t>
            </a:r>
            <a:r>
              <a:rPr lang="cs-CZ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(náročnost) </a:t>
            </a:r>
            <a:r>
              <a:rPr lang="cs-CZ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v profilové části MZ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Technické SOŠ </a:t>
            </a:r>
            <a:r>
              <a:rPr lang="cs-CZ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ve</a:t>
            </a:r>
            <a:r>
              <a:rPr lang="cs-CZ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společné části pod celorepublikovým průměrem</a:t>
            </a:r>
          </a:p>
        </p:txBody>
      </p:sp>
      <p:sp>
        <p:nvSpPr>
          <p:cNvPr id="20" name="Obdélník 19">
            <a:extLst>
              <a:ext uri="{FF2B5EF4-FFF2-40B4-BE49-F238E27FC236}">
                <a16:creationId xmlns:a16="http://schemas.microsoft.com/office/drawing/2014/main" id="{37B125D5-B1EA-E596-FD79-5C5F29A6978A}"/>
              </a:ext>
            </a:extLst>
          </p:cNvPr>
          <p:cNvSpPr/>
          <p:nvPr/>
        </p:nvSpPr>
        <p:spPr>
          <a:xfrm>
            <a:off x="143435" y="6483053"/>
            <a:ext cx="74560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900" i="1" dirty="0">
                <a:solidFill>
                  <a:schemeClr val="bg1">
                    <a:lumMod val="50000"/>
                  </a:schemeClr>
                </a:solidFill>
              </a:rPr>
              <a:t>PRVOMATURANTI – žáci, kteří v daném školním roce navštěvovali poslední ročník střední školy, a zároveň se hlásí k maturitní zkoušce poprvé.</a:t>
            </a:r>
          </a:p>
          <a:p>
            <a:pPr algn="just"/>
            <a:r>
              <a:rPr lang="cs-CZ" sz="900" i="1" dirty="0">
                <a:solidFill>
                  <a:schemeClr val="bg1">
                    <a:lumMod val="50000"/>
                  </a:schemeClr>
                </a:solidFill>
              </a:rPr>
              <a:t>Čistá neúspěšnost = neuspěli / konali</a:t>
            </a:r>
          </a:p>
        </p:txBody>
      </p:sp>
    </p:spTree>
    <p:extLst>
      <p:ext uri="{BB962C8B-B14F-4D97-AF65-F5344CB8AC3E}">
        <p14:creationId xmlns:p14="http://schemas.microsoft.com/office/powerpoint/2010/main" val="365852875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BD9A7C-8CC9-96CE-DBDB-4AC793AD41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Nadpis 1">
            <a:extLst>
              <a:ext uri="{FF2B5EF4-FFF2-40B4-BE49-F238E27FC236}">
                <a16:creationId xmlns:a16="http://schemas.microsoft.com/office/drawing/2014/main" id="{877691E7-9231-EB68-93DB-8006B44D3E64}"/>
              </a:ext>
            </a:extLst>
          </p:cNvPr>
          <p:cNvSpPr txBox="1">
            <a:spLocks/>
          </p:cNvSpPr>
          <p:nvPr/>
        </p:nvSpPr>
        <p:spPr>
          <a:xfrm>
            <a:off x="296333" y="190281"/>
            <a:ext cx="8551332" cy="77835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sz="3000" b="1" dirty="0">
                <a:solidFill>
                  <a:srgbClr val="004182"/>
                </a:solidFill>
                <a:latin typeface="+mn-lt"/>
              </a:rPr>
              <a:t>SPOLEČNÁ ČÁST MZ -  ČISTÁ NEÚSPĚŠNOST (jarní ZO)</a:t>
            </a:r>
          </a:p>
          <a:p>
            <a:pPr algn="ctr"/>
            <a:r>
              <a:rPr lang="cs-CZ"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TECHNICKÉ A TECHNOLOGICKÉ SOŠ</a:t>
            </a:r>
          </a:p>
        </p:txBody>
      </p:sp>
      <p:sp>
        <p:nvSpPr>
          <p:cNvPr id="20" name="Obdélník 19">
            <a:extLst>
              <a:ext uri="{FF2B5EF4-FFF2-40B4-BE49-F238E27FC236}">
                <a16:creationId xmlns:a16="http://schemas.microsoft.com/office/drawing/2014/main" id="{3A842942-92E5-A460-A0D9-64599F24D789}"/>
              </a:ext>
            </a:extLst>
          </p:cNvPr>
          <p:cNvSpPr/>
          <p:nvPr/>
        </p:nvSpPr>
        <p:spPr>
          <a:xfrm>
            <a:off x="0" y="6483052"/>
            <a:ext cx="74560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900" i="1" dirty="0">
                <a:solidFill>
                  <a:schemeClr val="bg1">
                    <a:lumMod val="50000"/>
                  </a:schemeClr>
                </a:solidFill>
              </a:rPr>
              <a:t>PRVOMATURANTI – žáci, kteří v daném školním roce navštěvovali poslední ročník střední školy, a zároveň se hlásí k maturitní zkoušce poprvé.</a:t>
            </a:r>
          </a:p>
          <a:p>
            <a:pPr algn="just"/>
            <a:r>
              <a:rPr lang="cs-CZ" sz="900" i="1" dirty="0">
                <a:solidFill>
                  <a:schemeClr val="bg1">
                    <a:lumMod val="50000"/>
                  </a:schemeClr>
                </a:solidFill>
              </a:rPr>
              <a:t>Čistá neúspěšnost = neuspěli / konali</a:t>
            </a:r>
          </a:p>
        </p:txBody>
      </p:sp>
      <p:sp>
        <p:nvSpPr>
          <p:cNvPr id="4" name="Řečová bublina: obdélníkový bublinový popisek se zakulacenými rohy 3">
            <a:extLst>
              <a:ext uri="{FF2B5EF4-FFF2-40B4-BE49-F238E27FC236}">
                <a16:creationId xmlns:a16="http://schemas.microsoft.com/office/drawing/2014/main" id="{A7475444-34D2-3226-4851-9DEC3C9FA4A8}"/>
              </a:ext>
            </a:extLst>
          </p:cNvPr>
          <p:cNvSpPr/>
          <p:nvPr/>
        </p:nvSpPr>
        <p:spPr>
          <a:xfrm>
            <a:off x="383442" y="999625"/>
            <a:ext cx="8551332" cy="1013289"/>
          </a:xfrm>
          <a:prstGeom prst="wedgeRoundRectCallout">
            <a:avLst>
              <a:gd name="adj1" fmla="val -6193"/>
              <a:gd name="adj2" fmla="val 38702"/>
              <a:gd name="adj3" fmla="val 16667"/>
            </a:avLst>
          </a:prstGeom>
          <a:solidFill>
            <a:schemeClr val="tx2">
              <a:lumMod val="40000"/>
              <a:lumOff val="60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Společná část celkem: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b="1" dirty="0">
                <a:solidFill>
                  <a:srgbClr val="00B050"/>
                </a:solidFill>
              </a:rPr>
              <a:t>pod republikovým průměrem:</a:t>
            </a:r>
            <a:r>
              <a:rPr lang="cs-CZ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cs-CZ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technická lycea, skupina technická chemie a informační </a:t>
            </a:r>
            <a:r>
              <a:rPr lang="cs-CZ" sz="16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technol</a:t>
            </a:r>
            <a:r>
              <a:rPr lang="cs-CZ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na republikovém průměru: </a:t>
            </a:r>
            <a:r>
              <a:rPr lang="cs-CZ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stavebnictví, elektrotechnika, strojírenství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b="1" dirty="0">
                <a:solidFill>
                  <a:srgbClr val="FF0000"/>
                </a:solidFill>
              </a:rPr>
              <a:t>nad republikovým průměrem: </a:t>
            </a:r>
            <a:r>
              <a:rPr lang="cs-CZ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skupina doprava a spoje</a:t>
            </a:r>
            <a:endParaRPr lang="cs-CZ" sz="16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aphicFrame>
        <p:nvGraphicFramePr>
          <p:cNvPr id="6" name="Graf 5">
            <a:extLst>
              <a:ext uri="{FF2B5EF4-FFF2-40B4-BE49-F238E27FC236}">
                <a16:creationId xmlns:a16="http://schemas.microsoft.com/office/drawing/2014/main" id="{1DE6792C-425E-91C8-AC57-EB571C167C4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9823374"/>
              </p:ext>
            </p:extLst>
          </p:nvPr>
        </p:nvGraphicFramePr>
        <p:xfrm>
          <a:off x="383442" y="2415948"/>
          <a:ext cx="5126205" cy="36903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Řečová bublina: obdélníkový bublinový popisek se zakulacenými rohy 6">
            <a:extLst>
              <a:ext uri="{FF2B5EF4-FFF2-40B4-BE49-F238E27FC236}">
                <a16:creationId xmlns:a16="http://schemas.microsoft.com/office/drawing/2014/main" id="{E372D99F-4337-BDCC-DDE2-CCB4B54859EE}"/>
              </a:ext>
            </a:extLst>
          </p:cNvPr>
          <p:cNvSpPr/>
          <p:nvPr/>
        </p:nvSpPr>
        <p:spPr>
          <a:xfrm>
            <a:off x="5496085" y="4678996"/>
            <a:ext cx="3292241" cy="1077131"/>
          </a:xfrm>
          <a:prstGeom prst="wedgeRoundRectCallout">
            <a:avLst>
              <a:gd name="adj1" fmla="val -54859"/>
              <a:gd name="adj2" fmla="val -10126"/>
              <a:gd name="adj3" fmla="val 16667"/>
            </a:avLst>
          </a:prstGeom>
          <a:solidFill>
            <a:schemeClr val="tx2">
              <a:lumMod val="40000"/>
              <a:lumOff val="60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Technické SOŠ </a:t>
            </a:r>
            <a:r>
              <a:rPr lang="cs-CZ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– ve společné část mírně pod celkovým průměrem </a:t>
            </a:r>
          </a:p>
        </p:txBody>
      </p:sp>
      <p:sp>
        <p:nvSpPr>
          <p:cNvPr id="8" name="Řečová bublina: obdélníkový bublinový popisek se zakulacenými rohy 7">
            <a:extLst>
              <a:ext uri="{FF2B5EF4-FFF2-40B4-BE49-F238E27FC236}">
                <a16:creationId xmlns:a16="http://schemas.microsoft.com/office/drawing/2014/main" id="{24864377-DC45-BCA0-C72F-6D8726C22788}"/>
              </a:ext>
            </a:extLst>
          </p:cNvPr>
          <p:cNvSpPr/>
          <p:nvPr/>
        </p:nvSpPr>
        <p:spPr>
          <a:xfrm>
            <a:off x="5496085" y="2825291"/>
            <a:ext cx="3292241" cy="1359251"/>
          </a:xfrm>
          <a:prstGeom prst="wedgeRoundRectCallout">
            <a:avLst>
              <a:gd name="adj1" fmla="val -57918"/>
              <a:gd name="adj2" fmla="val 65930"/>
              <a:gd name="adj3" fmla="val 16667"/>
            </a:avLst>
          </a:prstGeom>
          <a:solidFill>
            <a:schemeClr val="accent3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Technologické SOŠ </a:t>
            </a:r>
            <a:r>
              <a:rPr lang="cs-CZ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– čistá neúspěšnost ve společné části (18 %) nad republikovým průměrem </a:t>
            </a:r>
          </a:p>
        </p:txBody>
      </p:sp>
    </p:spTree>
    <p:extLst>
      <p:ext uri="{BB962C8B-B14F-4D97-AF65-F5344CB8AC3E}">
        <p14:creationId xmlns:p14="http://schemas.microsoft.com/office/powerpoint/2010/main" val="168327317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930804-50EC-1A57-0671-88727E4B96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Nadpis 1">
            <a:extLst>
              <a:ext uri="{FF2B5EF4-FFF2-40B4-BE49-F238E27FC236}">
                <a16:creationId xmlns:a16="http://schemas.microsoft.com/office/drawing/2014/main" id="{DE2872E3-EEA5-D121-9634-AE9AE3B9BF8D}"/>
              </a:ext>
            </a:extLst>
          </p:cNvPr>
          <p:cNvSpPr txBox="1">
            <a:spLocks/>
          </p:cNvSpPr>
          <p:nvPr/>
        </p:nvSpPr>
        <p:spPr>
          <a:xfrm>
            <a:off x="296332" y="271428"/>
            <a:ext cx="8551332" cy="66144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sz="2800" b="1" dirty="0">
                <a:solidFill>
                  <a:srgbClr val="004182"/>
                </a:solidFill>
                <a:latin typeface="+mn-lt"/>
              </a:rPr>
              <a:t>SPOLEČNÁ ČÁST MZ - ČISTÁ NEÚSPĚŠNOST (jarní ZO)</a:t>
            </a:r>
          </a:p>
          <a:p>
            <a:pPr algn="ctr"/>
            <a:r>
              <a:rPr lang="cs-CZ" sz="2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SKUPINY OBORŮ - TECHNICKÉ SOŠ A TECHNICKÁ LYCEA</a:t>
            </a:r>
          </a:p>
        </p:txBody>
      </p:sp>
      <p:sp>
        <p:nvSpPr>
          <p:cNvPr id="19" name="Řečová bublina: obdélníkový bublinový popisek se zakulacenými rohy 18">
            <a:extLst>
              <a:ext uri="{FF2B5EF4-FFF2-40B4-BE49-F238E27FC236}">
                <a16:creationId xmlns:a16="http://schemas.microsoft.com/office/drawing/2014/main" id="{3327AAEC-1717-DDB4-CA55-F107C0EC29FB}"/>
              </a:ext>
            </a:extLst>
          </p:cNvPr>
          <p:cNvSpPr/>
          <p:nvPr/>
        </p:nvSpPr>
        <p:spPr>
          <a:xfrm>
            <a:off x="491997" y="1240562"/>
            <a:ext cx="8407831" cy="1060428"/>
          </a:xfrm>
          <a:prstGeom prst="wedgeRoundRectCallout">
            <a:avLst>
              <a:gd name="adj1" fmla="val 42452"/>
              <a:gd name="adj2" fmla="val 43119"/>
              <a:gd name="adj3" fmla="val 16667"/>
            </a:avLst>
          </a:prstGeom>
          <a:solidFill>
            <a:schemeClr val="tx2">
              <a:lumMod val="40000"/>
              <a:lumOff val="60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b="1" dirty="0">
                <a:solidFill>
                  <a:srgbClr val="00B050"/>
                </a:solidFill>
              </a:rPr>
              <a:t>Pod</a:t>
            </a:r>
            <a:r>
              <a:rPr lang="cs-CZ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cs-CZ" sz="1600" b="1" dirty="0">
                <a:solidFill>
                  <a:srgbClr val="00B050"/>
                </a:solidFill>
              </a:rPr>
              <a:t>průměrem</a:t>
            </a:r>
            <a:r>
              <a:rPr lang="cs-CZ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: </a:t>
            </a:r>
            <a:r>
              <a:rPr lang="cs-CZ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technická lycea (6 %)</a:t>
            </a:r>
            <a:r>
              <a:rPr lang="cs-CZ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 skupina </a:t>
            </a:r>
            <a:r>
              <a:rPr lang="cs-CZ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technická chemie (6 %), informatika (9 %)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Na průměru</a:t>
            </a:r>
            <a:r>
              <a:rPr lang="cs-CZ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: skupiny </a:t>
            </a:r>
            <a:r>
              <a:rPr lang="cs-CZ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stavebnictví</a:t>
            </a:r>
            <a:r>
              <a:rPr lang="cs-CZ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 </a:t>
            </a:r>
            <a:r>
              <a:rPr lang="cs-CZ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strojírenství</a:t>
            </a:r>
            <a:r>
              <a:rPr lang="cs-CZ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 </a:t>
            </a:r>
            <a:r>
              <a:rPr lang="cs-CZ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elektrotechnika (12 %)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b="1" dirty="0">
                <a:solidFill>
                  <a:srgbClr val="FF0000"/>
                </a:solidFill>
              </a:rPr>
              <a:t>Nad</a:t>
            </a:r>
            <a:r>
              <a:rPr lang="cs-CZ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cs-CZ" sz="1600" b="1" dirty="0">
                <a:solidFill>
                  <a:srgbClr val="FF0000"/>
                </a:solidFill>
              </a:rPr>
              <a:t>průměrem</a:t>
            </a:r>
            <a:r>
              <a:rPr lang="cs-CZ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: </a:t>
            </a:r>
            <a:r>
              <a:rPr lang="cs-CZ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skupina</a:t>
            </a:r>
            <a:r>
              <a:rPr lang="cs-CZ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doprava a spoje</a:t>
            </a:r>
          </a:p>
        </p:txBody>
      </p:sp>
      <p:sp>
        <p:nvSpPr>
          <p:cNvPr id="24" name="Obdélník 23">
            <a:extLst>
              <a:ext uri="{FF2B5EF4-FFF2-40B4-BE49-F238E27FC236}">
                <a16:creationId xmlns:a16="http://schemas.microsoft.com/office/drawing/2014/main" id="{787BF321-392A-CE30-5074-E079B5DA4049}"/>
              </a:ext>
            </a:extLst>
          </p:cNvPr>
          <p:cNvSpPr/>
          <p:nvPr/>
        </p:nvSpPr>
        <p:spPr>
          <a:xfrm>
            <a:off x="143435" y="6483053"/>
            <a:ext cx="74560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900" i="1" dirty="0">
                <a:solidFill>
                  <a:schemeClr val="bg1">
                    <a:lumMod val="50000"/>
                  </a:schemeClr>
                </a:solidFill>
              </a:rPr>
              <a:t>PRVOMATURANTI – žáci, kteří v daném školním roce navštěvovali poslední ročník střední školy, a zároveň se hlásí k maturitní zkoušce poprvé.</a:t>
            </a:r>
          </a:p>
          <a:p>
            <a:pPr algn="just"/>
            <a:r>
              <a:rPr lang="cs-CZ" sz="900" i="1" dirty="0">
                <a:solidFill>
                  <a:schemeClr val="bg1">
                    <a:lumMod val="50000"/>
                  </a:schemeClr>
                </a:solidFill>
              </a:rPr>
              <a:t>Čistá neúspěšnost = neuspěli / konali</a:t>
            </a:r>
          </a:p>
        </p:txBody>
      </p:sp>
      <p:graphicFrame>
        <p:nvGraphicFramePr>
          <p:cNvPr id="2" name="Graf 1">
            <a:extLst>
              <a:ext uri="{FF2B5EF4-FFF2-40B4-BE49-F238E27FC236}">
                <a16:creationId xmlns:a16="http://schemas.microsoft.com/office/drawing/2014/main" id="{A9489C27-512E-5825-29C6-D2583640773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69787182"/>
              </p:ext>
            </p:extLst>
          </p:nvPr>
        </p:nvGraphicFramePr>
        <p:xfrm>
          <a:off x="401052" y="2719953"/>
          <a:ext cx="8341890" cy="35938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27138566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B08F42-B08A-FA2C-3587-EA8C38EA3B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Nadpis 1">
            <a:extLst>
              <a:ext uri="{FF2B5EF4-FFF2-40B4-BE49-F238E27FC236}">
                <a16:creationId xmlns:a16="http://schemas.microsoft.com/office/drawing/2014/main" id="{942D5D64-BD42-9794-84BB-3B8DEB015285}"/>
              </a:ext>
            </a:extLst>
          </p:cNvPr>
          <p:cNvSpPr txBox="1">
            <a:spLocks/>
          </p:cNvSpPr>
          <p:nvPr/>
        </p:nvSpPr>
        <p:spPr>
          <a:xfrm>
            <a:off x="296332" y="271428"/>
            <a:ext cx="8551332" cy="66144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sz="2800" b="1" dirty="0">
                <a:solidFill>
                  <a:srgbClr val="004182"/>
                </a:solidFill>
                <a:latin typeface="+mn-lt"/>
              </a:rPr>
              <a:t>MATEMATIKA - ČISTÁ NEÚSPĚŠNOST (jarní ZO)</a:t>
            </a:r>
          </a:p>
          <a:p>
            <a:pPr algn="ctr"/>
            <a:r>
              <a:rPr lang="cs-CZ" sz="2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SKUPINY OBORŮ - TECHNICKÉ SOŠ A TECHNICKÁ LYCEA</a:t>
            </a:r>
          </a:p>
        </p:txBody>
      </p:sp>
      <p:sp>
        <p:nvSpPr>
          <p:cNvPr id="24" name="Obdélník 23">
            <a:extLst>
              <a:ext uri="{FF2B5EF4-FFF2-40B4-BE49-F238E27FC236}">
                <a16:creationId xmlns:a16="http://schemas.microsoft.com/office/drawing/2014/main" id="{767F36C7-AAEA-C86A-0C75-ACECDEF82DD0}"/>
              </a:ext>
            </a:extLst>
          </p:cNvPr>
          <p:cNvSpPr/>
          <p:nvPr/>
        </p:nvSpPr>
        <p:spPr>
          <a:xfrm>
            <a:off x="143435" y="6483053"/>
            <a:ext cx="74560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900" i="1" dirty="0">
                <a:solidFill>
                  <a:schemeClr val="bg1">
                    <a:lumMod val="50000"/>
                  </a:schemeClr>
                </a:solidFill>
              </a:rPr>
              <a:t>PRVOMATURANTI – žáci, kteří v daném školním roce navštěvovali poslední ročník střední školy, a zároveň se hlásí k maturitní zkoušce poprvé.</a:t>
            </a:r>
          </a:p>
          <a:p>
            <a:pPr algn="just"/>
            <a:r>
              <a:rPr lang="cs-CZ" sz="900" i="1" dirty="0">
                <a:solidFill>
                  <a:schemeClr val="bg1">
                    <a:lumMod val="50000"/>
                  </a:schemeClr>
                </a:solidFill>
              </a:rPr>
              <a:t>Čistá neúspěšnost = neuspěli / konali</a:t>
            </a:r>
          </a:p>
        </p:txBody>
      </p:sp>
      <p:graphicFrame>
        <p:nvGraphicFramePr>
          <p:cNvPr id="4" name="Graf 3">
            <a:extLst>
              <a:ext uri="{FF2B5EF4-FFF2-40B4-BE49-F238E27FC236}">
                <a16:creationId xmlns:a16="http://schemas.microsoft.com/office/drawing/2014/main" id="{505906B5-3F9A-80DC-D8C5-D6E3D513B82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29207807"/>
              </p:ext>
            </p:extLst>
          </p:nvPr>
        </p:nvGraphicFramePr>
        <p:xfrm>
          <a:off x="488197" y="1774557"/>
          <a:ext cx="4889715" cy="39520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Řečová bublina: obdélníkový bublinový popisek se zakulacenými rohy 4">
            <a:extLst>
              <a:ext uri="{FF2B5EF4-FFF2-40B4-BE49-F238E27FC236}">
                <a16:creationId xmlns:a16="http://schemas.microsoft.com/office/drawing/2014/main" id="{BD59A7B7-7930-0425-3BAB-A80EA628FE9D}"/>
              </a:ext>
            </a:extLst>
          </p:cNvPr>
          <p:cNvSpPr/>
          <p:nvPr/>
        </p:nvSpPr>
        <p:spPr>
          <a:xfrm>
            <a:off x="5496085" y="4136556"/>
            <a:ext cx="3292241" cy="1077131"/>
          </a:xfrm>
          <a:prstGeom prst="wedgeRoundRectCallout">
            <a:avLst>
              <a:gd name="adj1" fmla="val -54859"/>
              <a:gd name="adj2" fmla="val -10126"/>
              <a:gd name="adj3" fmla="val 16667"/>
            </a:avLst>
          </a:prstGeom>
          <a:solidFill>
            <a:schemeClr val="tx2">
              <a:lumMod val="40000"/>
              <a:lumOff val="60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Technické SOŠ </a:t>
            </a:r>
            <a:r>
              <a:rPr lang="cs-CZ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– matematice  mírně pod celkovým průměrem (letos 11 %)</a:t>
            </a:r>
          </a:p>
        </p:txBody>
      </p:sp>
      <p:sp>
        <p:nvSpPr>
          <p:cNvPr id="6" name="Řečová bublina: obdélníkový bublinový popisek se zakulacenými rohy 5">
            <a:extLst>
              <a:ext uri="{FF2B5EF4-FFF2-40B4-BE49-F238E27FC236}">
                <a16:creationId xmlns:a16="http://schemas.microsoft.com/office/drawing/2014/main" id="{99CF284B-2F55-1DAC-B38E-20CD4CBEB3FE}"/>
              </a:ext>
            </a:extLst>
          </p:cNvPr>
          <p:cNvSpPr/>
          <p:nvPr/>
        </p:nvSpPr>
        <p:spPr>
          <a:xfrm>
            <a:off x="5555423" y="2179004"/>
            <a:ext cx="3292241" cy="1359251"/>
          </a:xfrm>
          <a:prstGeom prst="wedgeRoundRectCallout">
            <a:avLst>
              <a:gd name="adj1" fmla="val -57918"/>
              <a:gd name="adj2" fmla="val 65930"/>
              <a:gd name="adj3" fmla="val 16667"/>
            </a:avLst>
          </a:prstGeom>
          <a:solidFill>
            <a:schemeClr val="accent3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Technologické SOŠ </a:t>
            </a:r>
            <a:r>
              <a:rPr lang="cs-CZ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– čistá neúspěšnost v matematice (30 %), tj. výrazněji nad republikovým průměrem </a:t>
            </a:r>
          </a:p>
        </p:txBody>
      </p:sp>
    </p:spTree>
    <p:extLst>
      <p:ext uri="{BB962C8B-B14F-4D97-AF65-F5344CB8AC3E}">
        <p14:creationId xmlns:p14="http://schemas.microsoft.com/office/powerpoint/2010/main" val="4276350017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Office">
  <a:themeElements>
    <a:clrScheme name="Office 2007-20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6.xml><?xml version="1.0" encoding="utf-8"?>
<a:themeOverride xmlns:a="http://schemas.openxmlformats.org/drawingml/2006/main">
  <a:clrScheme name="Office 2007 - 2010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 2007 - 2010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 2007 - 2010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8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9.xml><?xml version="1.0" encoding="utf-8"?>
<a:themeOverride xmlns:a="http://schemas.openxmlformats.org/drawingml/2006/main">
  <a:clrScheme name="Office 2007 - 2010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 2007 - 2010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 2007 - 2010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0.xml><?xml version="1.0" encoding="utf-8"?>
<a:themeOverride xmlns:a="http://schemas.openxmlformats.org/drawingml/2006/main">
  <a:clrScheme name="Office 2007 - 2010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 2007 - 2010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 2007 - 2010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3.xml><?xml version="1.0" encoding="utf-8"?>
<a:themeOverride xmlns:a="http://schemas.openxmlformats.org/drawingml/2006/main">
  <a:clrScheme name="Office 2007 - 2010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 2007 - 2010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 2007 - 2010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4.xml><?xml version="1.0" encoding="utf-8"?>
<a:themeOverride xmlns:a="http://schemas.openxmlformats.org/drawingml/2006/main">
  <a:clrScheme name="Office 2007 - 2010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 2007 - 2010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 2007 - 2010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6.xml><?xml version="1.0" encoding="utf-8"?>
<a:themeOverride xmlns:a="http://schemas.openxmlformats.org/drawingml/2006/main">
  <a:clrScheme name="Office 2007 - 2010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 2007 - 2010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 2007 - 2010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88039</TotalTime>
  <Words>1633</Words>
  <Application>Microsoft Office PowerPoint</Application>
  <PresentationFormat>Předvádění na obrazovce (4:3)</PresentationFormat>
  <Paragraphs>222</Paragraphs>
  <Slides>24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2</vt:i4>
      </vt:variant>
      <vt:variant>
        <vt:lpstr>Nadpisy snímků</vt:lpstr>
      </vt:variant>
      <vt:variant>
        <vt:i4>24</vt:i4>
      </vt:variant>
    </vt:vector>
  </HeadingPairs>
  <TitlesOfParts>
    <vt:vector size="31" baseType="lpstr">
      <vt:lpstr>Arial</vt:lpstr>
      <vt:lpstr>Calibri</vt:lpstr>
      <vt:lpstr>Calibri Light</vt:lpstr>
      <vt:lpstr>Consolas</vt:lpstr>
      <vt:lpstr>Tahoma</vt:lpstr>
      <vt:lpstr>Motiv sady Office</vt:lpstr>
      <vt:lpstr>Motiv Office</vt:lpstr>
      <vt:lpstr>STŘEDNÍ PRŮMYSLOVÉ ŠKOLY  PŘIJÍMACÍ ZKOUŠKA A MATURITNÍ ZKOUŠKA </vt:lpstr>
      <vt:lpstr>Prezentace aplikace PowerPoint</vt:lpstr>
      <vt:lpstr>PŘIJÍMACÍ ZKOUŠKA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MATURITNÍ ZKOUŠKA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Cermat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gym</dc:title>
  <dc:creator>CZVV</dc:creator>
  <cp:lastModifiedBy>Rosůlková Barbora</cp:lastModifiedBy>
  <cp:revision>1094</cp:revision>
  <dcterms:created xsi:type="dcterms:W3CDTF">2020-02-13T09:56:25Z</dcterms:created>
  <dcterms:modified xsi:type="dcterms:W3CDTF">2025-10-06T20:52:06Z</dcterms:modified>
</cp:coreProperties>
</file>