
<file path=[Content_Types].xml><?xml version="1.0" encoding="utf-8"?>
<Types xmlns="http://schemas.openxmlformats.org/package/2006/content-types"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14"/>
  </p:notesMasterIdLst>
  <p:sldIdLst>
    <p:sldId id="257" r:id="rId2"/>
    <p:sldId id="258" r:id="rId3"/>
    <p:sldId id="259" r:id="rId4"/>
    <p:sldId id="260" r:id="rId5"/>
    <p:sldId id="261" r:id="rId6"/>
    <p:sldId id="262" r:id="rId7"/>
    <p:sldId id="1186" r:id="rId8"/>
    <p:sldId id="1184" r:id="rId9"/>
    <p:sldId id="264" r:id="rId10"/>
    <p:sldId id="1171" r:id="rId11"/>
    <p:sldId id="1168" r:id="rId12"/>
    <p:sldId id="1185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leňhová Michaela" initials="KM" lastIdx="44" clrIdx="0">
    <p:extLst>
      <p:ext uri="{19B8F6BF-5375-455C-9EA6-DF929625EA0E}">
        <p15:presenceInfo xmlns:p15="http://schemas.microsoft.com/office/powerpoint/2012/main" userId="S-1-5-21-3754494544-1099302814-2460100366-12237" providerId="AD"/>
      </p:ext>
    </p:extLst>
  </p:cmAuthor>
  <p:cmAuthor id="2" name="Lehečka Marek" initials="LM" lastIdx="9" clrIdx="1">
    <p:extLst>
      <p:ext uri="{19B8F6BF-5375-455C-9EA6-DF929625EA0E}">
        <p15:presenceInfo xmlns:p15="http://schemas.microsoft.com/office/powerpoint/2012/main" userId="S-1-5-21-3754494544-1099302814-2460100366-952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E146"/>
    <a:srgbClr val="006EC0"/>
    <a:srgbClr val="EE5120"/>
    <a:srgbClr val="49CFAE"/>
    <a:srgbClr val="004182"/>
    <a:srgbClr val="996633"/>
    <a:srgbClr val="CC9900"/>
    <a:srgbClr val="60E146"/>
    <a:srgbClr val="385D8B"/>
    <a:srgbClr val="5668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E3FDE45-AF77-4B5C-9715-49D594BDF05E}" styleName="Světlý styl 1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DA37D80-6434-44D0-A028-1B22A696006F}" styleName="Světlý styl 3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46F890A9-2807-4EBB-B81D-B2AA78EC7F39}" styleName="Tmavý styl 2 – zvýraznění 5/zvýraznění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Světlý styl 2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Světlý styl 1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84E427A-3D55-4303-BF80-6455036E1DE7}" styleName="Styl s motivem 1 – zvýraznění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6E25E649-3F16-4E02-A733-19D2CDBF48F0}" styleName="Střední styl 3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Světlý styl 3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8FB837D-C827-4EFA-A057-4D05807E0F7C}" styleName="Styl s motivem 1 – zvýraznění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0660B408-B3CF-4A94-85FC-2B1E0A45F4A2}" styleName="Tmavý styl 2 – zvýraznění 1/zvýraznění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Tmavý styl 2 – zvýraznění 3/zvýraznění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35758FB7-9AC5-4552-8A53-C91805E547FA}" styleName="Styl s motivem 1 – zvýraznění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D113A9D2-9D6B-4929-AA2D-F23B5EE8CBE7}" styleName="Styl s motivem 2 – zvýraznění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8034E78-7F5D-4C2E-B375-FC64B27BC917}" styleName="Styl Tmavá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202B0CA-FC54-4496-8BCA-5EF66A818D29}" styleName="Styl Tmavá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793D81CF-94F2-401A-BA57-92F5A7B2D0C5}" styleName="Styl Středně sytá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9D7B26C5-4107-4FEC-AEDC-1716B250A1EF}" styleName="Styl Světlá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397" autoAdjust="0"/>
    <p:restoredTop sz="94660"/>
  </p:normalViewPr>
  <p:slideViewPr>
    <p:cSldViewPr snapToGrid="0">
      <p:cViewPr varScale="1">
        <p:scale>
          <a:sx n="60" d="100"/>
          <a:sy n="60" d="100"/>
        </p:scale>
        <p:origin x="1588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081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FB1567-F215-490C-A3E7-8AF9523F69FE}" type="datetimeFigureOut">
              <a:rPr lang="cs-CZ" smtClean="0"/>
              <a:t>10.10.2025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15CEEB-D5EE-44A0-9094-20EEEAFA50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76207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3C7023-6773-82E1-E475-E47D349DF8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Zástupný symbol pro obrázek snímku 1">
            <a:extLst>
              <a:ext uri="{FF2B5EF4-FFF2-40B4-BE49-F238E27FC236}">
                <a16:creationId xmlns:a16="http://schemas.microsoft.com/office/drawing/2014/main" id="{81869C91-F041-4647-91F3-FD2745B854A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4538"/>
            <a:ext cx="4962525" cy="3722687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Zástupný symbol pro poznámky 2">
            <a:extLst>
              <a:ext uri="{FF2B5EF4-FFF2-40B4-BE49-F238E27FC236}">
                <a16:creationId xmlns:a16="http://schemas.microsoft.com/office/drawing/2014/main" id="{AEE2738F-7A15-C494-C994-9CD394DAE57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cs-CZ" dirty="0"/>
              <a:t>Stále platí, že úspěšně vykonaná zkouška v době před ukončením ročníku se žákovi, který neukončí ročník, započítá pouze v prvním následujícím termín.</a:t>
            </a:r>
          </a:p>
        </p:txBody>
      </p:sp>
      <p:sp>
        <p:nvSpPr>
          <p:cNvPr id="59396" name="Zástupný symbol pro číslo snímku 3">
            <a:extLst>
              <a:ext uri="{FF2B5EF4-FFF2-40B4-BE49-F238E27FC236}">
                <a16:creationId xmlns:a16="http://schemas.microsoft.com/office/drawing/2014/main" id="{4222BDBA-71C6-9453-AB4C-A0B84A18B97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591330A-993A-4FE7-8BC7-2B1FA32E1350}" type="slidenum">
              <a:rPr lang="cs-CZ" smtClean="0"/>
              <a:pPr eaLnBrk="1" hangingPunct="1"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217203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D71E5B-396F-B0A6-2DC0-5F69CF2E90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Zástupný symbol pro obrázek snímku 1">
            <a:extLst>
              <a:ext uri="{FF2B5EF4-FFF2-40B4-BE49-F238E27FC236}">
                <a16:creationId xmlns:a16="http://schemas.microsoft.com/office/drawing/2014/main" id="{4A83B3A6-01F3-49F3-55CC-837FE8C50E5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4538"/>
            <a:ext cx="4962525" cy="3722687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Zástupný symbol pro poznámky 2">
            <a:extLst>
              <a:ext uri="{FF2B5EF4-FFF2-40B4-BE49-F238E27FC236}">
                <a16:creationId xmlns:a16="http://schemas.microsoft.com/office/drawing/2014/main" id="{76AEF45C-14A4-86DD-117F-9A4021DD339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cs-CZ" sz="1200" b="0" i="0" u="none" strike="noStrike" kern="1200" baseline="0" noProof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Přechodná ustanovení vyhlášky </a:t>
            </a:r>
            <a:r>
              <a:rPr lang="es-E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č. 306/2025 Sb.: </a:t>
            </a:r>
          </a:p>
          <a:p>
            <a:r>
              <a:rPr lang="cs-CZ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2. Pro školní rok 2025/2026 ředitel školy zveřejní zadání komplexní profilové práce do 8. září 2025. </a:t>
            </a:r>
            <a:endParaRPr lang="cs-CZ" b="0" dirty="0"/>
          </a:p>
        </p:txBody>
      </p:sp>
      <p:sp>
        <p:nvSpPr>
          <p:cNvPr id="59396" name="Zástupný symbol pro číslo snímku 3">
            <a:extLst>
              <a:ext uri="{FF2B5EF4-FFF2-40B4-BE49-F238E27FC236}">
                <a16:creationId xmlns:a16="http://schemas.microsoft.com/office/drawing/2014/main" id="{0B4F984B-D3CC-6269-EF16-2862D243F75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591330A-993A-4FE7-8BC7-2B1FA32E1350}" type="slidenum">
              <a:rPr lang="cs-CZ" smtClean="0"/>
              <a:pPr eaLnBrk="1" hangingPunct="1"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566546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6D0850-578F-401E-830A-BF3B5969ABFE}" type="datetime1">
              <a:rPr lang="cs-CZ" smtClean="0"/>
              <a:t>10.10.2025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F7983B-439E-476B-96A6-5CF24C820BB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173789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3995936" y="6356352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0FC937-F2D0-4AA1-96EF-1D3ABE21EEDB}" type="datetime1">
              <a:rPr lang="cs-CZ" smtClean="0"/>
              <a:t>10.10.2025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387648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 algn="l"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ECB02-9BF1-492D-BE86-7C40357968C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831134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15971-3226-44CF-A276-E5A40737BB70}" type="datetime1">
              <a:rPr lang="cs-CZ" smtClean="0"/>
              <a:t>10.10.2025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DF08C4-3AEB-47AE-BD5A-7F8C53414D1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050588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CEA355-B179-4447-B3F7-B1872FA61273}" type="datetime1">
              <a:rPr lang="cs-CZ" smtClean="0"/>
              <a:t>10.10.2025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D83E34-ACD8-41C8-BE07-0268CD5632F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35692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4DDD11-0201-4D44-B1B6-73F0144D882D}" type="datetime1">
              <a:rPr lang="cs-CZ" smtClean="0"/>
              <a:t>10.10.2025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3A8C93-A027-4114-B9AE-1583FB57DD2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029510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73D60D-4AEE-4890-B8EC-72104C7AB7D5}" type="datetime1">
              <a:rPr lang="cs-CZ" smtClean="0"/>
              <a:t>10.10.2025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136B23-1E81-4504-9372-B49CC88371D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20269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402756-C205-4D4B-B267-D1A02CAB095B}" type="datetime1">
              <a:rPr lang="cs-CZ" smtClean="0"/>
              <a:t>10.10.2025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88508D-7738-4A58-B910-83BF47AB7EE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186087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6AD875-834B-44C7-87C7-30BAD267546E}" type="datetime1">
              <a:rPr lang="cs-CZ" smtClean="0"/>
              <a:t>10.10.2025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766345-C443-4563-BF9D-3E63D6CB8A6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366553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9E3031-2C49-49D3-AD01-5B1AE734DCE9}" type="datetime1">
              <a:rPr lang="cs-CZ" smtClean="0"/>
              <a:t>10.10.2025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7CD659-7C21-4DB7-BDDE-07EB0A367BC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84413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3" descr="cermat-CMYK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6" y="404815"/>
            <a:ext cx="1020763" cy="99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D9422C-BD94-459B-A9A2-5E7BF1FA4137}" type="datetime1">
              <a:rPr lang="cs-CZ" smtClean="0"/>
              <a:t>10.10.2025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B46416-0C80-4F41-B76C-B4744E20042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161887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3" descr="cermat-CMYK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6" y="404815"/>
            <a:ext cx="1020763" cy="99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2D1F3D-31F5-4205-B433-5BF4D3F0EA8C}" type="datetime1">
              <a:rPr lang="cs-CZ" smtClean="0"/>
              <a:t>10.10.2025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3F8641-CD16-4B3F-A019-9B400E43BC0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365117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ačát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3" descr="cermat-CMYK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6" y="404815"/>
            <a:ext cx="1020763" cy="99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Nadpis 1"/>
          <p:cNvSpPr>
            <a:spLocks noGrp="1"/>
          </p:cNvSpPr>
          <p:nvPr>
            <p:ph type="title"/>
          </p:nvPr>
        </p:nvSpPr>
        <p:spPr>
          <a:xfrm>
            <a:off x="457200" y="2643182"/>
            <a:ext cx="8229600" cy="1143000"/>
          </a:xfrm>
        </p:spPr>
        <p:txBody>
          <a:bodyPr/>
          <a:lstStyle/>
          <a:p>
            <a:r>
              <a:rPr lang="cs-CZ" dirty="0"/>
              <a:t>Klepnutím lze upravit styl předlohy nadpisů.</a:t>
            </a:r>
          </a:p>
        </p:txBody>
      </p:sp>
    </p:spTree>
    <p:extLst>
      <p:ext uri="{BB962C8B-B14F-4D97-AF65-F5344CB8AC3E}">
        <p14:creationId xmlns:p14="http://schemas.microsoft.com/office/powerpoint/2010/main" val="19528823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one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 userDrawn="1"/>
        </p:nvSpPr>
        <p:spPr>
          <a:xfrm>
            <a:off x="1285876" y="6288089"/>
            <a:ext cx="4323620" cy="34624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25" b="1" dirty="0">
                <a:solidFill>
                  <a:srgbClr val="666666"/>
                </a:solidFill>
                <a:latin typeface="+mn-lt"/>
                <a:cs typeface="+mn-cs"/>
              </a:rPr>
              <a:t>Centrum pro zjišťování výsledků vzdělávání – CERMAT, </a:t>
            </a:r>
            <a:r>
              <a:rPr lang="cs-CZ" sz="825" b="1" dirty="0">
                <a:solidFill>
                  <a:srgbClr val="005CAB"/>
                </a:solidFill>
                <a:latin typeface="+mn-lt"/>
                <a:cs typeface="+mn-cs"/>
              </a:rPr>
              <a:t>www.cermat.cz, www.novamaturita.cz</a:t>
            </a:r>
          </a:p>
          <a:p>
            <a:pPr>
              <a:spcAft>
                <a:spcPts val="0"/>
              </a:spcAft>
              <a:defRPr/>
            </a:pPr>
            <a:r>
              <a:rPr lang="cs-CZ" sz="825" dirty="0">
                <a:solidFill>
                  <a:srgbClr val="595959"/>
                </a:solidFill>
                <a:latin typeface="Tahoma"/>
                <a:ea typeface="Calibri"/>
                <a:cs typeface="Times New Roman"/>
              </a:rPr>
              <a:t>Jankovcova 933/63, 170 00 Praha 7, tel.: +420 224 507 507</a:t>
            </a:r>
            <a:endParaRPr lang="cs-CZ" sz="1200" dirty="0">
              <a:latin typeface="Consolas"/>
              <a:ea typeface="Calibri"/>
              <a:cs typeface="Times New Roman"/>
            </a:endParaRPr>
          </a:p>
        </p:txBody>
      </p:sp>
      <p:pic>
        <p:nvPicPr>
          <p:cNvPr id="4" name="Zástupný symbol pro obsah 12" descr="cermat.wmf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1" y="6215065"/>
            <a:ext cx="428625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43182"/>
            <a:ext cx="8229600" cy="1143000"/>
          </a:xfrm>
        </p:spPr>
        <p:txBody>
          <a:bodyPr/>
          <a:lstStyle/>
          <a:p>
            <a:r>
              <a:rPr lang="cs-CZ" dirty="0"/>
              <a:t>Klepnutím lze upravit styl předlohy nadpisů.</a:t>
            </a:r>
          </a:p>
        </p:txBody>
      </p:sp>
    </p:spTree>
    <p:extLst>
      <p:ext uri="{BB962C8B-B14F-4D97-AF65-F5344CB8AC3E}">
        <p14:creationId xmlns:p14="http://schemas.microsoft.com/office/powerpoint/2010/main" val="27682904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2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F21C314-B7CA-45FE-9FDB-1A1EC50443E6}" type="datetime1">
              <a:rPr lang="cs-CZ" smtClean="0"/>
              <a:t>10.10.2025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EEE4C28-89AC-4E7B-BB1C-2156D475342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cxnSp>
        <p:nvCxnSpPr>
          <p:cNvPr id="7" name="Přímá spojovací čára 6"/>
          <p:cNvCxnSpPr/>
          <p:nvPr userDrawn="1"/>
        </p:nvCxnSpPr>
        <p:spPr>
          <a:xfrm>
            <a:off x="428625" y="6072188"/>
            <a:ext cx="82867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94408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3"/>
          <p:cNvSpPr>
            <a:spLocks noGrp="1"/>
          </p:cNvSpPr>
          <p:nvPr>
            <p:ph type="title"/>
          </p:nvPr>
        </p:nvSpPr>
        <p:spPr>
          <a:xfrm>
            <a:off x="457200" y="1981201"/>
            <a:ext cx="8229600" cy="2637498"/>
          </a:xfrm>
        </p:spPr>
        <p:txBody>
          <a:bodyPr/>
          <a:lstStyle/>
          <a:p>
            <a:r>
              <a:rPr lang="cs-CZ" sz="3200" b="1" cap="all" dirty="0">
                <a:solidFill>
                  <a:srgbClr val="006EC0"/>
                </a:solidFill>
              </a:rPr>
              <a:t>Střední průmyslové školy</a:t>
            </a:r>
          </a:p>
        </p:txBody>
      </p:sp>
      <p:sp>
        <p:nvSpPr>
          <p:cNvPr id="3" name="Nadpis 3"/>
          <p:cNvSpPr txBox="1">
            <a:spLocks/>
          </p:cNvSpPr>
          <p:nvPr/>
        </p:nvSpPr>
        <p:spPr bwMode="auto">
          <a:xfrm>
            <a:off x="457200" y="5479084"/>
            <a:ext cx="7247148" cy="493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eaLnBrk="1" hangingPunct="1"/>
            <a:r>
              <a:rPr lang="cs-CZ" sz="1350" dirty="0">
                <a:solidFill>
                  <a:srgbClr val="1F497D">
                    <a:lumMod val="50000"/>
                  </a:srgbClr>
                </a:solidFill>
                <a:latin typeface="Calibri"/>
              </a:rPr>
              <a:t>Zpracoval: Centrum pro zjišťování výsledků vzdělávání</a:t>
            </a:r>
          </a:p>
          <a:p>
            <a:pPr algn="l" eaLnBrk="1" hangingPunct="1"/>
            <a:r>
              <a:rPr lang="cs-CZ" sz="1350" dirty="0">
                <a:solidFill>
                  <a:srgbClr val="1F497D">
                    <a:lumMod val="50000"/>
                  </a:srgbClr>
                </a:solidFill>
                <a:latin typeface="Calibri"/>
              </a:rPr>
              <a:t>říjen 2025</a:t>
            </a:r>
          </a:p>
        </p:txBody>
      </p:sp>
    </p:spTree>
    <p:extLst>
      <p:ext uri="{BB962C8B-B14F-4D97-AF65-F5344CB8AC3E}">
        <p14:creationId xmlns:p14="http://schemas.microsoft.com/office/powerpoint/2010/main" val="6822622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8FA69E3-1D59-E149-9578-BAC26BFBF3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7733"/>
            <a:ext cx="8229600" cy="1349905"/>
          </a:xfrm>
        </p:spPr>
        <p:txBody>
          <a:bodyPr/>
          <a:lstStyle/>
          <a:p>
            <a:br>
              <a:rPr lang="cs-CZ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JPZ</a:t>
            </a:r>
            <a:br>
              <a:rPr lang="cs-CZ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PŘIJÍMAČKY NANEČISTO 2026</a:t>
            </a:r>
            <a:br>
              <a:rPr lang="cs-CZ" b="1" dirty="0">
                <a:solidFill>
                  <a:schemeClr val="accent1">
                    <a:lumMod val="75000"/>
                  </a:schemeClr>
                </a:solidFill>
              </a:rPr>
            </a:br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8C1350E-53BD-601D-05CF-9C5185DBEC30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accent1"/>
          </a:solidFill>
        </p:spPr>
        <p:txBody>
          <a:bodyPr/>
          <a:lstStyle/>
          <a:p>
            <a:pPr>
              <a:buFont typeface="Courier New" panose="02070309020205020404" pitchFamily="49" charset="0"/>
              <a:buChar char="o"/>
            </a:pPr>
            <a:r>
              <a:rPr lang="cs-CZ" dirty="0">
                <a:solidFill>
                  <a:schemeClr val="bg1"/>
                </a:solidFill>
              </a:rPr>
              <a:t>termín konání: 28. 1. 2026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cs-CZ" dirty="0">
                <a:solidFill>
                  <a:schemeClr val="bg1"/>
                </a:solidFill>
              </a:rPr>
              <a:t>místo konání: ZŠ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cs-CZ" dirty="0">
                <a:solidFill>
                  <a:schemeClr val="bg1"/>
                </a:solidFill>
              </a:rPr>
              <a:t>dobrovolná účast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cs-CZ" dirty="0">
                <a:solidFill>
                  <a:schemeClr val="bg1"/>
                </a:solidFill>
              </a:rPr>
              <a:t>nové testy – odpovídající Specifikacím požadavků k JPZ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cs-CZ" dirty="0">
                <a:solidFill>
                  <a:schemeClr val="bg1"/>
                </a:solidFill>
              </a:rPr>
              <a:t>AJ – jako pilotní zkouška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cs-CZ" dirty="0">
                <a:solidFill>
                  <a:schemeClr val="bg1"/>
                </a:solidFill>
              </a:rPr>
              <a:t>sběr dat</a:t>
            </a:r>
          </a:p>
          <a:p>
            <a:pPr>
              <a:buFont typeface="Courier New" panose="02070309020205020404" pitchFamily="49" charset="0"/>
              <a:buChar char="o"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EF7619B0-9928-8E9F-D3A1-331AC3EBB6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/>
              <a:pPr>
                <a:defRPr/>
              </a:pPr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396838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1823DA0-1F9C-2124-5C22-7EC3C35C56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98562"/>
          </a:xfrm>
        </p:spPr>
        <p:txBody>
          <a:bodyPr/>
          <a:lstStyle/>
          <a:p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JPZ 2025/2026</a:t>
            </a:r>
            <a:br>
              <a:rPr lang="cs-CZ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termíny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E270B7F-6058-EC5D-C98C-27B731C35CC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3911600" cy="4756150"/>
          </a:xfrm>
          <a:solidFill>
            <a:schemeClr val="accent1"/>
          </a:solidFill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/>
              <a:t>podávání přihlášek:</a:t>
            </a:r>
          </a:p>
          <a:p>
            <a:pPr marL="0" indent="0">
              <a:buNone/>
            </a:pPr>
            <a:r>
              <a:rPr lang="cs-CZ" b="1" dirty="0"/>
              <a:t>    1.-20. 2. 2026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podávání přihlášek - konzervatoře</a:t>
            </a:r>
          </a:p>
          <a:p>
            <a:r>
              <a:rPr lang="cs-CZ" dirty="0"/>
              <a:t>forma podávání přihlášek: elektronicky/papírově (hybridní podání je pro školní rok 2025/2026 zrušeno)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Zástupný obsah 4">
            <a:extLst>
              <a:ext uri="{FF2B5EF4-FFF2-40B4-BE49-F238E27FC236}">
                <a16:creationId xmlns:a16="http://schemas.microsoft.com/office/drawing/2014/main" id="{D6A682B1-2720-9C2A-D838-FBF2D193FA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75200" y="1600202"/>
            <a:ext cx="3911600" cy="4756150"/>
          </a:xfrm>
          <a:solidFill>
            <a:srgbClr val="F0E146"/>
          </a:solidFill>
        </p:spPr>
        <p:txBody>
          <a:bodyPr/>
          <a:lstStyle/>
          <a:p>
            <a:pPr marL="0" indent="0">
              <a:buNone/>
            </a:pPr>
            <a:r>
              <a:rPr lang="cs-CZ" i="1" dirty="0">
                <a:solidFill>
                  <a:schemeClr val="accent1">
                    <a:lumMod val="75000"/>
                  </a:schemeClr>
                </a:solidFill>
              </a:rPr>
              <a:t>Čtyřleté obory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1. řádný termín </a:t>
            </a:r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10. 4. 2026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2. řádný termín </a:t>
            </a:r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13. 4. 2026</a:t>
            </a:r>
          </a:p>
          <a:p>
            <a:pPr marL="0" indent="0">
              <a:buNone/>
            </a:pPr>
            <a:r>
              <a:rPr lang="cs-CZ" i="1" dirty="0">
                <a:solidFill>
                  <a:schemeClr val="accent1">
                    <a:lumMod val="75000"/>
                  </a:schemeClr>
                </a:solidFill>
              </a:rPr>
              <a:t>Obory šestiletých a osmiletých G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1. řádný termín </a:t>
            </a:r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14. 4. 2026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2. řádný termín </a:t>
            </a:r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15. 4. 2026</a:t>
            </a:r>
          </a:p>
          <a:p>
            <a:pPr marL="0" indent="0">
              <a:buNone/>
            </a:pPr>
            <a:r>
              <a:rPr lang="cs-CZ" i="1" dirty="0">
                <a:solidFill>
                  <a:schemeClr val="accent1">
                    <a:lumMod val="75000"/>
                  </a:schemeClr>
                </a:solidFill>
              </a:rPr>
              <a:t>Všechny obory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1. náhradní termín </a:t>
            </a:r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29. 4. 2026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2. náhradní termín </a:t>
            </a:r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30. 4. 2026</a:t>
            </a:r>
          </a:p>
          <a:p>
            <a:pPr marL="0" indent="0">
              <a:buNone/>
            </a:pPr>
            <a:r>
              <a:rPr lang="cs-CZ" i="1" dirty="0">
                <a:solidFill>
                  <a:schemeClr val="accent1">
                    <a:lumMod val="75000"/>
                  </a:schemeClr>
                </a:solidFill>
              </a:rPr>
              <a:t>Výsledky školám: </a:t>
            </a:r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6. 5. 2026</a:t>
            </a:r>
          </a:p>
          <a:p>
            <a:pPr marL="0" indent="0">
              <a:buNone/>
            </a:pPr>
            <a:r>
              <a:rPr lang="cs-CZ" i="1" dirty="0">
                <a:solidFill>
                  <a:schemeClr val="accent1">
                    <a:lumMod val="75000"/>
                  </a:schemeClr>
                </a:solidFill>
              </a:rPr>
              <a:t>Pořadí:</a:t>
            </a:r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 8., resp. 11. 5. 2026</a:t>
            </a:r>
          </a:p>
          <a:p>
            <a:pPr marL="0" indent="0">
              <a:buNone/>
            </a:pPr>
            <a:r>
              <a:rPr lang="cs-CZ" i="1" dirty="0">
                <a:solidFill>
                  <a:schemeClr val="accent1">
                    <a:lumMod val="75000"/>
                  </a:schemeClr>
                </a:solidFill>
              </a:rPr>
              <a:t>Výsledky uchazečům:</a:t>
            </a:r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 15. 5. 2026</a:t>
            </a: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05344CDF-3C9F-9429-55EB-422781972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/>
              <a:pPr>
                <a:defRPr/>
              </a:pPr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34582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21E2618-8F4A-786F-E5CC-62C0821545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JPZ 2025/2026</a:t>
            </a:r>
            <a:br>
              <a:rPr lang="cs-CZ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cs-CZ" b="1" dirty="0" err="1">
                <a:solidFill>
                  <a:schemeClr val="accent1">
                    <a:lumMod val="75000"/>
                  </a:schemeClr>
                </a:solidFill>
              </a:rPr>
              <a:t>DiPSy</a:t>
            </a:r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 - UCHAZEČI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A7D3682-FFDE-D10E-D724-BC90661445AE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rgbClr val="F0E146"/>
          </a:solidFill>
        </p:spPr>
        <p:txBody>
          <a:bodyPr/>
          <a:lstStyle/>
          <a:p>
            <a:pPr lvl="0" algn="just"/>
            <a:r>
              <a:rPr lang="cs-CZ" sz="1600" b="1" dirty="0">
                <a:solidFill>
                  <a:schemeClr val="accent1">
                    <a:lumMod val="75000"/>
                  </a:schemeClr>
                </a:solidFill>
              </a:rPr>
              <a:t>Možnost pro uchazeče vybrat v poli Státní občanství volbu „bez státního občanství“ </a:t>
            </a:r>
          </a:p>
          <a:p>
            <a:pPr lvl="0" algn="just"/>
            <a:r>
              <a:rPr lang="cs-CZ" sz="1600" b="1" dirty="0">
                <a:solidFill>
                  <a:schemeClr val="accent1">
                    <a:lumMod val="75000"/>
                  </a:schemeClr>
                </a:solidFill>
              </a:rPr>
              <a:t>Upozornění pro uchazeče po podání přihlášky   </a:t>
            </a:r>
          </a:p>
          <a:p>
            <a:pPr lvl="1" algn="just"/>
            <a:r>
              <a:rPr lang="cs-CZ" sz="1600" dirty="0">
                <a:solidFill>
                  <a:schemeClr val="accent1">
                    <a:lumMod val="75000"/>
                  </a:schemeClr>
                </a:solidFill>
              </a:rPr>
              <a:t>V </a:t>
            </a:r>
            <a:r>
              <a:rPr lang="cs-CZ" sz="1600" dirty="0" err="1">
                <a:solidFill>
                  <a:schemeClr val="accent1">
                    <a:lumMod val="75000"/>
                  </a:schemeClr>
                </a:solidFill>
              </a:rPr>
              <a:t>DiPSy</a:t>
            </a:r>
            <a:r>
              <a:rPr lang="cs-CZ" sz="1600" dirty="0">
                <a:solidFill>
                  <a:schemeClr val="accent1">
                    <a:lumMod val="75000"/>
                  </a:schemeClr>
                </a:solidFill>
              </a:rPr>
              <a:t> bude upozornění, že přihlášku je možné považovat za úspěšně podanou až v okamžiku, kdy uchazeč obdrží potvrzovací e-mail.   </a:t>
            </a:r>
          </a:p>
          <a:p>
            <a:pPr lvl="0" algn="just"/>
            <a:r>
              <a:rPr lang="cs-CZ" sz="1600" b="1" dirty="0">
                <a:solidFill>
                  <a:schemeClr val="accent1">
                    <a:lumMod val="75000"/>
                  </a:schemeClr>
                </a:solidFill>
              </a:rPr>
              <a:t>Úprava pravidel pro vkládání nové přihlášky v tomtéž kole </a:t>
            </a:r>
          </a:p>
          <a:p>
            <a:pPr lvl="1" algn="just"/>
            <a:r>
              <a:rPr lang="cs-CZ" sz="1600" dirty="0">
                <a:solidFill>
                  <a:schemeClr val="accent1">
                    <a:lumMod val="75000"/>
                  </a:schemeClr>
                </a:solidFill>
              </a:rPr>
              <a:t>Uchazeč / zákonný zástupce nebude moci podat novou přihlášku v tomtéž kole, dokud nevezme zpět původní přihlášku. O vzetí přihlášky zpět bude uživatel informován systémem. </a:t>
            </a:r>
          </a:p>
          <a:p>
            <a:pPr lvl="1" algn="just"/>
            <a:r>
              <a:rPr lang="cs-CZ" sz="1600" dirty="0">
                <a:solidFill>
                  <a:schemeClr val="accent1">
                    <a:lumMod val="75000"/>
                  </a:schemeClr>
                </a:solidFill>
              </a:rPr>
              <a:t>Přihlášky od různých zákonných zástupců stejného uchazeče bude možné do </a:t>
            </a:r>
            <a:r>
              <a:rPr lang="cs-CZ" sz="1600" dirty="0" err="1">
                <a:solidFill>
                  <a:schemeClr val="accent1">
                    <a:lumMod val="75000"/>
                  </a:schemeClr>
                </a:solidFill>
              </a:rPr>
              <a:t>DiPSy</a:t>
            </a:r>
            <a:r>
              <a:rPr lang="cs-CZ" sz="1600" dirty="0">
                <a:solidFill>
                  <a:schemeClr val="accent1">
                    <a:lumMod val="75000"/>
                  </a:schemeClr>
                </a:solidFill>
              </a:rPr>
              <a:t> zadat. </a:t>
            </a:r>
          </a:p>
          <a:p>
            <a:pPr lvl="0" algn="just"/>
            <a:r>
              <a:rPr lang="cs-CZ" sz="1600" b="1" dirty="0">
                <a:solidFill>
                  <a:schemeClr val="accent1">
                    <a:lumMod val="75000"/>
                  </a:schemeClr>
                </a:solidFill>
              </a:rPr>
              <a:t>Upozornění při podání přihlášky do dalšího kola uchazečem, který byl v předchozím kole přijat (vzdání se práva na přijetí)  </a:t>
            </a:r>
          </a:p>
          <a:p>
            <a:pPr lvl="1" algn="just"/>
            <a:r>
              <a:rPr lang="cs-CZ" sz="1600" dirty="0" err="1">
                <a:solidFill>
                  <a:schemeClr val="accent1">
                    <a:lumMod val="75000"/>
                  </a:schemeClr>
                </a:solidFill>
              </a:rPr>
              <a:t>DiPSy</a:t>
            </a:r>
            <a:r>
              <a:rPr lang="cs-CZ" sz="1600" dirty="0">
                <a:solidFill>
                  <a:schemeClr val="accent1">
                    <a:lumMod val="75000"/>
                  </a:schemeClr>
                </a:solidFill>
              </a:rPr>
              <a:t> upozorní uchazeče, který byl přijat v předchozím kole, a který chce podat přihlášku do kola dalšího, že je nutné vzdát se práva na přijetí, a to nejpozději v den doručení přihlášky do dalšího kola.  </a:t>
            </a:r>
          </a:p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5CCBDECC-4825-0886-5EBC-C5808EAAC3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/>
              <a:pPr>
                <a:defRPr/>
              </a:pPr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769726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CFC6271-4691-B88F-22D3-1D187F5B42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JPZ 2025/2026</a:t>
            </a:r>
            <a:br>
              <a:rPr lang="cs-CZ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cs-CZ" b="1" dirty="0" err="1">
                <a:solidFill>
                  <a:schemeClr val="accent1">
                    <a:lumMod val="75000"/>
                  </a:schemeClr>
                </a:solidFill>
              </a:rPr>
              <a:t>DiPSy</a:t>
            </a:r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 – ŠKOLY 1/2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F1C84F3-4BB1-69A4-7643-267538DA9FF5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accent1"/>
          </a:solidFill>
        </p:spPr>
        <p:txBody>
          <a:bodyPr/>
          <a:lstStyle/>
          <a:p>
            <a:pPr algn="just"/>
            <a:r>
              <a:rPr lang="cs-CZ" sz="1600" b="1" dirty="0">
                <a:solidFill>
                  <a:schemeClr val="bg1"/>
                </a:solidFill>
              </a:rPr>
              <a:t>Napojení </a:t>
            </a:r>
            <a:r>
              <a:rPr lang="cs-CZ" sz="1600" b="1" dirty="0" err="1">
                <a:solidFill>
                  <a:schemeClr val="bg1"/>
                </a:solidFill>
              </a:rPr>
              <a:t>DiPSy</a:t>
            </a:r>
            <a:r>
              <a:rPr lang="cs-CZ" sz="1600" b="1" dirty="0">
                <a:solidFill>
                  <a:schemeClr val="bg1"/>
                </a:solidFill>
              </a:rPr>
              <a:t> na spisové služby škol.</a:t>
            </a:r>
          </a:p>
          <a:p>
            <a:pPr lvl="0" algn="just"/>
            <a:r>
              <a:rPr lang="cs-CZ" sz="1600" b="1" dirty="0">
                <a:solidFill>
                  <a:schemeClr val="bg1"/>
                </a:solidFill>
              </a:rPr>
              <a:t>Možnost změnit v závažných případech zákonného zástupce na přihlášce</a:t>
            </a:r>
          </a:p>
          <a:p>
            <a:pPr lvl="1" algn="just"/>
            <a:r>
              <a:rPr lang="cs-CZ" sz="1600" dirty="0">
                <a:solidFill>
                  <a:schemeClr val="bg1"/>
                </a:solidFill>
              </a:rPr>
              <a:t>Změnu provede Centrum na žádost školy + na základě dokumentu prokazujícího danou skutečnost (např. úmrtní list, potvrzení z nemocnice, rozhodnutí soudu o svěření do péče atd.)</a:t>
            </a:r>
          </a:p>
          <a:p>
            <a:pPr lvl="0" algn="just"/>
            <a:r>
              <a:rPr lang="cs-CZ" sz="1600" b="1" dirty="0">
                <a:solidFill>
                  <a:schemeClr val="bg1"/>
                </a:solidFill>
              </a:rPr>
              <a:t>Možnost zadat do </a:t>
            </a:r>
            <a:r>
              <a:rPr lang="cs-CZ" sz="1600" b="1" dirty="0" err="1">
                <a:solidFill>
                  <a:schemeClr val="bg1"/>
                </a:solidFill>
              </a:rPr>
              <a:t>DiPSy</a:t>
            </a:r>
            <a:r>
              <a:rPr lang="cs-CZ" sz="1600" b="1" dirty="0">
                <a:solidFill>
                  <a:schemeClr val="bg1"/>
                </a:solidFill>
              </a:rPr>
              <a:t> údaje z listinné přihlášky i bez vyplněného data narození zákonného zástupce </a:t>
            </a:r>
          </a:p>
          <a:p>
            <a:pPr lvl="1" algn="just"/>
            <a:r>
              <a:rPr lang="cs-CZ" sz="1600" dirty="0">
                <a:solidFill>
                  <a:schemeClr val="bg1"/>
                </a:solidFill>
              </a:rPr>
              <a:t>Školy budou nově moci zadávat do </a:t>
            </a:r>
            <a:r>
              <a:rPr lang="cs-CZ" sz="1600" dirty="0" err="1">
                <a:solidFill>
                  <a:schemeClr val="bg1"/>
                </a:solidFill>
              </a:rPr>
              <a:t>DiPSy</a:t>
            </a:r>
            <a:r>
              <a:rPr lang="cs-CZ" sz="1600" dirty="0">
                <a:solidFill>
                  <a:schemeClr val="bg1"/>
                </a:solidFill>
              </a:rPr>
              <a:t> i takové listinné přihlášky, u kterých nebude vyplněno datum narození zákonného zástupce. V těchto případech ředitel/</a:t>
            </a:r>
            <a:r>
              <a:rPr lang="cs-CZ" sz="1600" dirty="0" err="1">
                <a:solidFill>
                  <a:schemeClr val="bg1"/>
                </a:solidFill>
              </a:rPr>
              <a:t>ka</a:t>
            </a:r>
            <a:r>
              <a:rPr lang="cs-CZ" sz="1600" dirty="0">
                <a:solidFill>
                  <a:schemeClr val="bg1"/>
                </a:solidFill>
              </a:rPr>
              <a:t> školy vyzve k doplnění, stanoví termín pro odstranění vady a v případě nedoplnění zastaví řízení. </a:t>
            </a:r>
          </a:p>
          <a:p>
            <a:pPr lvl="0" algn="just"/>
            <a:r>
              <a:rPr lang="cs-CZ" sz="1600" b="1" dirty="0">
                <a:solidFill>
                  <a:schemeClr val="bg1"/>
                </a:solidFill>
              </a:rPr>
              <a:t>Automatické vzetí úmyslu vzdělávat se v daném oboru zpět (3. kolo)   </a:t>
            </a:r>
          </a:p>
          <a:p>
            <a:pPr lvl="1" algn="just"/>
            <a:r>
              <a:rPr lang="cs-CZ" sz="1600" dirty="0">
                <a:solidFill>
                  <a:schemeClr val="bg1"/>
                </a:solidFill>
              </a:rPr>
              <a:t>Pokud uchazeč ve 3. kole potvrdí svůj úmysl vzdělávat se v daném oboru, ředitel/</a:t>
            </a:r>
            <a:r>
              <a:rPr lang="cs-CZ" sz="1600" dirty="0" err="1">
                <a:solidFill>
                  <a:schemeClr val="bg1"/>
                </a:solidFill>
              </a:rPr>
              <a:t>ka</a:t>
            </a:r>
            <a:r>
              <a:rPr lang="cs-CZ" sz="1600" dirty="0">
                <a:solidFill>
                  <a:schemeClr val="bg1"/>
                </a:solidFill>
              </a:rPr>
              <a:t> školy zadá tohoto uchazeče do </a:t>
            </a:r>
            <a:r>
              <a:rPr lang="cs-CZ" sz="1600" dirty="0" err="1">
                <a:solidFill>
                  <a:schemeClr val="bg1"/>
                </a:solidFill>
              </a:rPr>
              <a:t>DiPSy</a:t>
            </a:r>
            <a:r>
              <a:rPr lang="cs-CZ" sz="1600" dirty="0">
                <a:solidFill>
                  <a:schemeClr val="bg1"/>
                </a:solidFill>
              </a:rPr>
              <a:t>, což povede k automatickému zrušení přihlášky tohoto uchazeče v předchozím kole na jiné škole. Škola, kde dojde ke zrušení přihlášky, bude mít v </a:t>
            </a:r>
            <a:r>
              <a:rPr lang="cs-CZ" sz="1600" dirty="0" err="1">
                <a:solidFill>
                  <a:schemeClr val="bg1"/>
                </a:solidFill>
              </a:rPr>
              <a:t>DiPSy</a:t>
            </a:r>
            <a:r>
              <a:rPr lang="cs-CZ" sz="1600" dirty="0">
                <a:solidFill>
                  <a:schemeClr val="bg1"/>
                </a:solidFill>
              </a:rPr>
              <a:t> informaci o tom, že se uchazeč vzdal práva na přijetí, včetně data, kdy ke vzdání se práva na přijetí došlo.  </a:t>
            </a:r>
          </a:p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7082AB8C-CC52-E7C4-7BA8-5DE92DCF0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/>
              <a:pPr>
                <a:defRPr/>
              </a:pPr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314333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0206E6E-D8D8-D722-C880-5F3C8A87AE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JPZ 2025/2026</a:t>
            </a:r>
            <a:br>
              <a:rPr lang="cs-CZ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cs-CZ" b="1" dirty="0" err="1">
                <a:solidFill>
                  <a:schemeClr val="accent1">
                    <a:lumMod val="75000"/>
                  </a:schemeClr>
                </a:solidFill>
              </a:rPr>
              <a:t>DiPSy</a:t>
            </a:r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 – ŠKOLY 2/2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5C2F977-C4D5-CC6B-B3F7-80534ED1690A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accent1"/>
          </a:solidFill>
        </p:spPr>
        <p:txBody>
          <a:bodyPr/>
          <a:lstStyle/>
          <a:p>
            <a:pPr lvl="0" algn="just"/>
            <a:r>
              <a:rPr lang="cs-CZ" sz="1600" b="1" dirty="0">
                <a:solidFill>
                  <a:schemeClr val="bg1"/>
                </a:solidFill>
              </a:rPr>
              <a:t>Šablony v </a:t>
            </a:r>
            <a:r>
              <a:rPr lang="cs-CZ" sz="1600" b="1" dirty="0" err="1">
                <a:solidFill>
                  <a:schemeClr val="bg1"/>
                </a:solidFill>
              </a:rPr>
              <a:t>DiPSy</a:t>
            </a:r>
            <a:endParaRPr lang="cs-CZ" sz="1600" b="1" dirty="0">
              <a:solidFill>
                <a:schemeClr val="bg1"/>
              </a:solidFill>
            </a:endParaRPr>
          </a:p>
          <a:p>
            <a:pPr lvl="1" algn="just"/>
            <a:r>
              <a:rPr lang="cs-CZ" sz="1600" dirty="0">
                <a:solidFill>
                  <a:schemeClr val="bg1"/>
                </a:solidFill>
              </a:rPr>
              <a:t>Školám budou zpřístupněny nové funkce pro práci se šablonami.   (</a:t>
            </a:r>
            <a:r>
              <a:rPr lang="cs-CZ" sz="1600" i="1" dirty="0">
                <a:solidFill>
                  <a:schemeClr val="bg1"/>
                </a:solidFill>
              </a:rPr>
              <a:t>Nyní i když škola nazve šablonu jinak a pošle přes pozvánky k ŠPZ, název souboru je vždy Pozvánka k ŠPZ</a:t>
            </a:r>
            <a:r>
              <a:rPr lang="cs-CZ" sz="1600" dirty="0">
                <a:solidFill>
                  <a:schemeClr val="bg1"/>
                </a:solidFill>
              </a:rPr>
              <a:t>)</a:t>
            </a:r>
          </a:p>
          <a:p>
            <a:pPr lvl="0" algn="just"/>
            <a:r>
              <a:rPr lang="cs-CZ" sz="1600" b="1" dirty="0">
                <a:solidFill>
                  <a:schemeClr val="bg1"/>
                </a:solidFill>
              </a:rPr>
              <a:t>Termíny školních/talentových zkoušek a jejich nastavení v </a:t>
            </a:r>
            <a:r>
              <a:rPr lang="cs-CZ" sz="1600" b="1" dirty="0" err="1">
                <a:solidFill>
                  <a:schemeClr val="bg1"/>
                </a:solidFill>
              </a:rPr>
              <a:t>DiPSy</a:t>
            </a:r>
            <a:endParaRPr lang="cs-CZ" sz="1600" b="1" dirty="0">
              <a:solidFill>
                <a:schemeClr val="bg1"/>
              </a:solidFill>
            </a:endParaRPr>
          </a:p>
          <a:p>
            <a:pPr lvl="1" algn="just"/>
            <a:r>
              <a:rPr lang="cs-CZ" sz="1600" dirty="0">
                <a:solidFill>
                  <a:schemeClr val="bg1"/>
                </a:solidFill>
              </a:rPr>
              <a:t>Školy budou mít nově možnost lépe specifikovat, zda a kdy se koná školní/talentová zkouška. Možnosti výběru: ve stejný den jako 1. termín JPZ / ve stejný den jako 2. termín JPZ / v jiné dny než JPZ / v obou termínech JPZ / nekoná se vůbec. Promítne se do rozmístění uchazečů na JPZ.  </a:t>
            </a:r>
          </a:p>
          <a:p>
            <a:pPr lvl="0" algn="just"/>
            <a:r>
              <a:rPr lang="cs-CZ" sz="1600" b="1" dirty="0">
                <a:solidFill>
                  <a:schemeClr val="bg1"/>
                </a:solidFill>
              </a:rPr>
              <a:t>Usnadnění práce s přihláškami  </a:t>
            </a:r>
          </a:p>
          <a:p>
            <a:pPr lvl="1" algn="just"/>
            <a:r>
              <a:rPr lang="cs-CZ" sz="1600" dirty="0">
                <a:solidFill>
                  <a:schemeClr val="bg1"/>
                </a:solidFill>
              </a:rPr>
              <a:t>Školy budou mít nově možnost filtrovat přihlášky uchazečů a pozvánky ke zkouškám dle státního občanství (české / jiné).  </a:t>
            </a:r>
          </a:p>
          <a:p>
            <a:pPr lvl="1" algn="just"/>
            <a:r>
              <a:rPr lang="cs-CZ" sz="1600" dirty="0">
                <a:solidFill>
                  <a:schemeClr val="bg1"/>
                </a:solidFill>
              </a:rPr>
              <a:t>Školy budou mít nově možnost řadit přihlášky abecedně dle příjmení.</a:t>
            </a:r>
          </a:p>
          <a:p>
            <a:pPr lvl="0" algn="just"/>
            <a:r>
              <a:rPr lang="cs-CZ" sz="1600" b="1" dirty="0">
                <a:solidFill>
                  <a:schemeClr val="bg1"/>
                </a:solidFill>
              </a:rPr>
              <a:t>Usnadnění práce se zprávami v zaručené komunikaci </a:t>
            </a:r>
          </a:p>
          <a:p>
            <a:pPr lvl="1" algn="just">
              <a:buFont typeface="Arial" panose="020B0604020202020204" pitchFamily="34" charset="0"/>
              <a:buChar char="•"/>
            </a:pPr>
            <a:r>
              <a:rPr lang="cs-CZ" sz="1600" dirty="0">
                <a:solidFill>
                  <a:schemeClr val="bg1"/>
                </a:solidFill>
              </a:rPr>
              <a:t>Uživatelé budou mít nově možnost smazat zprávy / označit zprávy jako nepřečtené. Po </a:t>
            </a:r>
          </a:p>
          <a:p>
            <a:r>
              <a:rPr lang="cs-CZ" sz="1600" b="1" dirty="0">
                <a:solidFill>
                  <a:schemeClr val="bg1"/>
                </a:solidFill>
              </a:rPr>
              <a:t>Podání</a:t>
            </a:r>
            <a:r>
              <a:rPr lang="cs-CZ" b="1" dirty="0">
                <a:solidFill>
                  <a:schemeClr val="bg1"/>
                </a:solidFill>
              </a:rPr>
              <a:t> </a:t>
            </a:r>
            <a:r>
              <a:rPr lang="cs-CZ" sz="1600" b="1" dirty="0">
                <a:solidFill>
                  <a:schemeClr val="bg1"/>
                </a:solidFill>
              </a:rPr>
              <a:t>přihlášky po termínu</a:t>
            </a:r>
          </a:p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DBC3E5C-1FF6-B094-5EFA-A9D44133B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/>
              <a:pPr>
                <a:defRPr/>
              </a:pPr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345482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C2A8DCA-62CF-9112-AB13-D9752AEF28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Témata k řešení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9647290-3DDB-7F14-C882-A25A9B044CB7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rgbClr val="F0E146"/>
          </a:solidFill>
        </p:spPr>
        <p:txBody>
          <a:bodyPr/>
          <a:lstStyle/>
          <a:p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další rozvoj </a:t>
            </a:r>
            <a:r>
              <a:rPr lang="cs-CZ" dirty="0" err="1">
                <a:solidFill>
                  <a:schemeClr val="accent1">
                    <a:lumMod val="75000"/>
                  </a:schemeClr>
                </a:solidFill>
              </a:rPr>
              <a:t>DiPSy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RVP ZV x Specifikace požadavků </a:t>
            </a:r>
          </a:p>
          <a:p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žáci/uchazeči se SVP</a:t>
            </a:r>
          </a:p>
          <a:p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spolupráce se ZŠ, výchovnými poradci</a:t>
            </a: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6AF2FB27-9D8B-66B2-C40A-619C318740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/>
              <a:pPr>
                <a:defRPr/>
              </a:pPr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714671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417AF91-9101-7AED-BF03-599B800FA5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MZ 2026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0FA94C3-73C9-9F22-EFE9-BC2C87E87AA7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rgbClr val="F0E146"/>
          </a:solidFill>
        </p:spPr>
        <p:txBody>
          <a:bodyPr/>
          <a:lstStyle/>
          <a:p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Obsah zkoušek se nemění a je dán Katalogy požadavků.</a:t>
            </a:r>
          </a:p>
          <a:p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Logistické zajištění se nemění.</a:t>
            </a:r>
          </a:p>
          <a:p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Legislativní změny</a:t>
            </a:r>
          </a:p>
          <a:p>
            <a:pPr marL="526832" lvl="1" indent="-226794">
              <a:spcBef>
                <a:spcPts val="300"/>
              </a:spcBef>
              <a:spcAft>
                <a:spcPts val="600"/>
              </a:spcAft>
              <a:defRPr/>
            </a:pPr>
            <a:r>
              <a:rPr lang="cs-CZ" sz="1600" dirty="0">
                <a:solidFill>
                  <a:schemeClr val="accent1">
                    <a:lumMod val="75000"/>
                  </a:schemeClr>
                </a:solidFill>
                <a:cs typeface="Arial" pitchFamily="34" charset="0"/>
              </a:rPr>
              <a:t>Zákon č. 561/2004 Sb. (školský zákon)</a:t>
            </a:r>
          </a:p>
          <a:p>
            <a:pPr marL="526832" lvl="1" indent="-226794">
              <a:spcBef>
                <a:spcPts val="300"/>
              </a:spcBef>
              <a:spcAft>
                <a:spcPts val="600"/>
              </a:spcAft>
              <a:defRPr/>
            </a:pPr>
            <a:r>
              <a:rPr lang="cs-CZ" sz="1600" dirty="0">
                <a:solidFill>
                  <a:schemeClr val="accent1">
                    <a:lumMod val="75000"/>
                  </a:schemeClr>
                </a:solidFill>
                <a:cs typeface="Arial" pitchFamily="34" charset="0"/>
              </a:rPr>
              <a:t>Vyhláška č. 177/2009 Sb. (</a:t>
            </a:r>
            <a:r>
              <a:rPr lang="cs-CZ" sz="1600" dirty="0">
                <a:solidFill>
                  <a:schemeClr val="accent1">
                    <a:lumMod val="75000"/>
                  </a:schemeClr>
                </a:solidFill>
              </a:rPr>
              <a:t>o bližších podmínkách ukončování vzdělávání ve středních školách maturitní zkouškou</a:t>
            </a:r>
            <a:r>
              <a:rPr lang="cs-CZ" sz="1600" dirty="0">
                <a:solidFill>
                  <a:schemeClr val="accent1">
                    <a:lumMod val="75000"/>
                  </a:schemeClr>
                </a:solidFill>
                <a:cs typeface="Arial" pitchFamily="34" charset="0"/>
              </a:rPr>
              <a:t>)</a:t>
            </a:r>
          </a:p>
          <a:p>
            <a:pPr marL="526832" lvl="1" indent="-226794">
              <a:spcBef>
                <a:spcPts val="300"/>
              </a:spcBef>
              <a:spcAft>
                <a:spcPts val="600"/>
              </a:spcAft>
              <a:defRPr/>
            </a:pPr>
            <a:r>
              <a:rPr lang="cs-CZ" sz="1600" dirty="0">
                <a:solidFill>
                  <a:schemeClr val="accent1">
                    <a:lumMod val="75000"/>
                  </a:schemeClr>
                </a:solidFill>
                <a:cs typeface="Arial" pitchFamily="34" charset="0"/>
              </a:rPr>
              <a:t>Vyhláška 3/2015 (o některých dokladech o vzdělání) </a:t>
            </a:r>
          </a:p>
          <a:p>
            <a:pPr marL="300038" lvl="1" indent="0">
              <a:spcBef>
                <a:spcPts val="300"/>
              </a:spcBef>
              <a:spcAft>
                <a:spcPts val="600"/>
              </a:spcAft>
              <a:buNone/>
              <a:defRPr/>
            </a:pPr>
            <a:r>
              <a:rPr lang="cs-CZ" sz="1600" b="1" dirty="0">
                <a:solidFill>
                  <a:schemeClr val="accent1">
                    <a:lumMod val="75000"/>
                  </a:schemeClr>
                </a:solidFill>
                <a:cs typeface="Arial" pitchFamily="34" charset="0"/>
              </a:rPr>
              <a:t>Doporučené</a:t>
            </a:r>
          </a:p>
          <a:p>
            <a:pPr marL="585788" lvl="1" indent="-285750">
              <a:spcBef>
                <a:spcPts val="3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cs-CZ" sz="1600" dirty="0">
                <a:solidFill>
                  <a:schemeClr val="accent1">
                    <a:lumMod val="75000"/>
                  </a:schemeClr>
                </a:solidFill>
                <a:cs typeface="Arial" pitchFamily="34" charset="0"/>
              </a:rPr>
              <a:t>Metodika k právní úpravě podmínek ukončování vzdělávání ve středních školách (po novele školského zákona a maturitní vyhlášky) verze 12. září 2025</a:t>
            </a:r>
          </a:p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9FC5027-0900-1689-98C6-80B4A132F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/>
              <a:pPr>
                <a:defRPr/>
              </a:pPr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49956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53F3201-6292-0617-3C72-B8FB7C1278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MZ 2026</a:t>
            </a:r>
            <a:br>
              <a:rPr lang="cs-CZ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termíny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8ABFC76-B2A2-274C-AF5F-79BE86DAF9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solidFill>
            <a:schemeClr val="accent1"/>
          </a:solidFill>
        </p:spPr>
        <p:txBody>
          <a:bodyPr/>
          <a:lstStyle/>
          <a:p>
            <a:pPr marL="0" indent="0">
              <a:buNone/>
            </a:pPr>
            <a:r>
              <a:rPr lang="cs-CZ" i="1" dirty="0">
                <a:solidFill>
                  <a:schemeClr val="bg1"/>
                </a:solidFill>
              </a:rPr>
              <a:t>Podávání přihlášek</a:t>
            </a:r>
          </a:p>
          <a:p>
            <a:pPr>
              <a:buFontTx/>
              <a:buChar char="-"/>
            </a:pPr>
            <a:r>
              <a:rPr lang="cs-CZ" dirty="0">
                <a:solidFill>
                  <a:schemeClr val="bg1"/>
                </a:solidFill>
              </a:rPr>
              <a:t>do 1. 12. 2026 (pro jarní termín 2026)</a:t>
            </a:r>
          </a:p>
          <a:p>
            <a:pPr>
              <a:buFontTx/>
              <a:buChar char="-"/>
            </a:pPr>
            <a:r>
              <a:rPr lang="cs-CZ" dirty="0">
                <a:solidFill>
                  <a:schemeClr val="bg1"/>
                </a:solidFill>
              </a:rPr>
              <a:t>do 15. 6. 2026 (pro podzimní termín 2026)</a:t>
            </a:r>
          </a:p>
          <a:p>
            <a:pPr>
              <a:buFontTx/>
              <a:buChar char="-"/>
            </a:pPr>
            <a:r>
              <a:rPr lang="cs-CZ" dirty="0">
                <a:solidFill>
                  <a:schemeClr val="bg1"/>
                </a:solidFill>
              </a:rPr>
              <a:t>součástí přihlášky je i doporučení ŠPZ</a:t>
            </a:r>
          </a:p>
          <a:p>
            <a:pPr>
              <a:buFontTx/>
              <a:buChar char="-"/>
            </a:pPr>
            <a:r>
              <a:rPr lang="cs-CZ" dirty="0">
                <a:solidFill>
                  <a:schemeClr val="bg1"/>
                </a:solidFill>
              </a:rPr>
              <a:t>přihláška ke Komplexní profilové práci do 15. 9. 2026</a:t>
            </a:r>
          </a:p>
          <a:p>
            <a:pPr marL="0" indent="0">
              <a:buNone/>
            </a:pPr>
            <a:endParaRPr lang="cs-CZ" i="1" dirty="0"/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6E444416-6C5A-5429-6D35-2E878B8CD6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solidFill>
            <a:srgbClr val="F0E146"/>
          </a:solidFill>
        </p:spPr>
        <p:txBody>
          <a:bodyPr/>
          <a:lstStyle/>
          <a:p>
            <a:pPr marL="0" indent="0">
              <a:buNone/>
            </a:pPr>
            <a:r>
              <a:rPr lang="cs-CZ" i="1" dirty="0">
                <a:solidFill>
                  <a:schemeClr val="accent1">
                    <a:lumMod val="75000"/>
                  </a:schemeClr>
                </a:solidFill>
              </a:rPr>
              <a:t>Termíny konání MZ jaro 2026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Společná část 2.-15. 5. 2026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Profilová část 16. 5. – 10. 6. 2026</a:t>
            </a:r>
          </a:p>
          <a:p>
            <a:pPr marL="0" indent="0">
              <a:buNone/>
            </a:pP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cs-CZ" sz="1400" dirty="0">
                <a:solidFill>
                  <a:schemeClr val="accent1">
                    <a:lumMod val="75000"/>
                  </a:schemeClr>
                </a:solidFill>
              </a:rPr>
              <a:t>Omluvy: do 3 dnů od data konání zkoušky</a:t>
            </a:r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DA2BA3D4-32B8-2239-7821-1CEC34064B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D83E34-ACD8-41C8-BE07-0268CD5632F3}" type="slidenum">
              <a:rPr lang="cs-CZ" smtClean="0"/>
              <a:pPr>
                <a:defRPr/>
              </a:pPr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084978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F541C1-3650-899F-3781-2229B43092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Nadpis 1">
            <a:extLst>
              <a:ext uri="{FF2B5EF4-FFF2-40B4-BE49-F238E27FC236}">
                <a16:creationId xmlns:a16="http://schemas.microsoft.com/office/drawing/2014/main" id="{16D3BDD7-F591-75AB-692D-AADD8F2EF243}"/>
              </a:ext>
            </a:extLst>
          </p:cNvPr>
          <p:cNvSpPr txBox="1">
            <a:spLocks/>
          </p:cNvSpPr>
          <p:nvPr/>
        </p:nvSpPr>
        <p:spPr bwMode="auto">
          <a:xfrm>
            <a:off x="926080" y="506592"/>
            <a:ext cx="7074786" cy="1037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3300" b="1" dirty="0">
                <a:solidFill>
                  <a:srgbClr val="0068B4"/>
                </a:solidFill>
                <a:latin typeface="+mj-lt"/>
              </a:rPr>
              <a:t>MZ 2026</a:t>
            </a:r>
          </a:p>
          <a:p>
            <a:pPr algn="ctr" eaLnBrk="1" hangingPunct="1"/>
            <a:r>
              <a:rPr lang="cs-CZ" sz="3300" b="1" dirty="0">
                <a:solidFill>
                  <a:srgbClr val="0068B4"/>
                </a:solidFill>
                <a:latin typeface="+mj-lt"/>
              </a:rPr>
              <a:t> obecné informace</a:t>
            </a:r>
          </a:p>
        </p:txBody>
      </p:sp>
      <p:sp>
        <p:nvSpPr>
          <p:cNvPr id="7" name="Zástupný symbol pro obsah 2">
            <a:extLst>
              <a:ext uri="{FF2B5EF4-FFF2-40B4-BE49-F238E27FC236}">
                <a16:creationId xmlns:a16="http://schemas.microsoft.com/office/drawing/2014/main" id="{912AC691-C10C-7CC9-3BE1-1E513EF9B2FD}"/>
              </a:ext>
            </a:extLst>
          </p:cNvPr>
          <p:cNvSpPr txBox="1">
            <a:spLocks/>
          </p:cNvSpPr>
          <p:nvPr/>
        </p:nvSpPr>
        <p:spPr bwMode="auto">
          <a:xfrm>
            <a:off x="540000" y="1748250"/>
            <a:ext cx="8190462" cy="3449241"/>
          </a:xfrm>
          <a:prstGeom prst="rect">
            <a:avLst/>
          </a:prstGeom>
          <a:solidFill>
            <a:srgbClr val="F0E146"/>
          </a:solidFill>
          <a:ln>
            <a:noFill/>
          </a:ln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indent="0">
              <a:spcBef>
                <a:spcPts val="225"/>
              </a:spcBef>
              <a:spcAft>
                <a:spcPts val="450"/>
              </a:spcAft>
              <a:defRPr/>
            </a:pPr>
            <a:r>
              <a:rPr lang="cs-CZ" sz="135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Právní předpisy: novela školského zákona a vyhlášky 177/2009 Sb.</a:t>
            </a:r>
          </a:p>
          <a:p>
            <a:pPr>
              <a:spcBef>
                <a:spcPts val="225"/>
              </a:spcBef>
              <a:spcAft>
                <a:spcPts val="450"/>
              </a:spcAft>
              <a:buFont typeface="Wingdings" panose="05000000000000000000" pitchFamily="2" charset="2"/>
              <a:buChar char="§"/>
            </a:pPr>
            <a:r>
              <a:rPr lang="cs-CZ" sz="1350" b="1" dirty="0">
                <a:solidFill>
                  <a:schemeClr val="accent1">
                    <a:lumMod val="75000"/>
                  </a:schemeClr>
                </a:solidFill>
              </a:rPr>
              <a:t>Přihlašování k prvnímu termínu</a:t>
            </a:r>
          </a:p>
          <a:p>
            <a:pPr lvl="1" algn="just">
              <a:spcBef>
                <a:spcPts val="225"/>
              </a:spcBef>
              <a:spcAft>
                <a:spcPts val="450"/>
              </a:spcAft>
              <a:buFont typeface="Arial" panose="020B0604020202020204" pitchFamily="34" charset="0"/>
              <a:buChar char="•"/>
            </a:pPr>
            <a:r>
              <a:rPr lang="cs-CZ" sz="1350" dirty="0">
                <a:solidFill>
                  <a:schemeClr val="accent1">
                    <a:lumMod val="75000"/>
                  </a:schemeClr>
                </a:solidFill>
              </a:rPr>
              <a:t>Žák je povinen se přihlásit k maturitní zkoušce na termín nejblíže následující po úspěšném ukončení posledního ročníku. Pokud se žák nepřihlásí, posuzuje se, jako by zkoušku vykonal neúspěšně. Pokud žák do 3 pracovních dnů od pominutí překážky prokáže řediteli/ředitelce školy, že přihlášku nepodal ze závažných důvodů, které nastaly bez jeho zavinění, o pokus nepřichází.</a:t>
            </a:r>
          </a:p>
          <a:p>
            <a:pPr lvl="1" algn="just">
              <a:spcBef>
                <a:spcPts val="225"/>
              </a:spcBef>
              <a:spcAft>
                <a:spcPts val="450"/>
              </a:spcAft>
              <a:buFont typeface="Arial" panose="020B0604020202020204" pitchFamily="34" charset="0"/>
              <a:buChar char="•"/>
            </a:pPr>
            <a:endParaRPr lang="cs-CZ" sz="1350" dirty="0">
              <a:solidFill>
                <a:schemeClr val="accent1">
                  <a:lumMod val="75000"/>
                </a:schemeClr>
              </a:solidFill>
            </a:endParaRPr>
          </a:p>
          <a:p>
            <a:pPr marL="214313" indent="-214313">
              <a:spcBef>
                <a:spcPts val="225"/>
              </a:spcBef>
              <a:spcAft>
                <a:spcPts val="450"/>
              </a:spcAft>
              <a:buFont typeface="Wingdings" panose="05000000000000000000" pitchFamily="2" charset="2"/>
              <a:buChar char="§"/>
              <a:defRPr/>
            </a:pPr>
            <a:r>
              <a:rPr lang="cs-CZ" sz="1350" b="1" dirty="0">
                <a:solidFill>
                  <a:schemeClr val="accent1">
                    <a:lumMod val="75000"/>
                  </a:schemeClr>
                </a:solidFill>
              </a:rPr>
              <a:t>Zkouška složená z jednotlivých částí – úspěšné složení a opakování</a:t>
            </a:r>
          </a:p>
          <a:p>
            <a:pPr marL="514350" lvl="1" algn="just">
              <a:spcBef>
                <a:spcPts val="225"/>
              </a:spcBef>
              <a:spcAft>
                <a:spcPts val="450"/>
              </a:spcAft>
              <a:buFont typeface="Arial" panose="020B0604020202020204" pitchFamily="34" charset="0"/>
              <a:buChar char="•"/>
              <a:defRPr/>
            </a:pPr>
            <a:r>
              <a:rPr lang="cs-CZ" sz="1350" dirty="0">
                <a:solidFill>
                  <a:schemeClr val="accent1">
                    <a:lumMod val="75000"/>
                  </a:schemeClr>
                </a:solidFill>
              </a:rPr>
              <a:t>Pokud žák povinnou zkoušku nebo její část vykoná neúspěšně, může konat opravnou zkoušku, a to nejvýše </a:t>
            </a:r>
            <a:r>
              <a:rPr lang="cs-CZ" sz="1350" dirty="0" err="1">
                <a:solidFill>
                  <a:schemeClr val="accent1">
                    <a:lumMod val="75000"/>
                  </a:schemeClr>
                </a:solidFill>
              </a:rPr>
              <a:t>2x</a:t>
            </a:r>
            <a:r>
              <a:rPr lang="cs-CZ" sz="1350" dirty="0">
                <a:solidFill>
                  <a:schemeClr val="accent1">
                    <a:lumMod val="75000"/>
                  </a:schemeClr>
                </a:solidFill>
              </a:rPr>
              <a:t> z každé zkoušky. Úspěšně vykonané části zkoušky se uznávají, a to i při konání </a:t>
            </a:r>
            <a:r>
              <a:rPr lang="cs-CZ" sz="1350" dirty="0" err="1">
                <a:solidFill>
                  <a:schemeClr val="accent1">
                    <a:lumMod val="75000"/>
                  </a:schemeClr>
                </a:solidFill>
              </a:rPr>
              <a:t>MZ</a:t>
            </a:r>
            <a:r>
              <a:rPr lang="cs-CZ" sz="1350" dirty="0">
                <a:solidFill>
                  <a:schemeClr val="accent1">
                    <a:lumMod val="75000"/>
                  </a:schemeClr>
                </a:solidFill>
              </a:rPr>
              <a:t> žákem, který nemohl tuto </a:t>
            </a:r>
            <a:r>
              <a:rPr lang="cs-CZ" sz="1350" dirty="0" err="1">
                <a:solidFill>
                  <a:schemeClr val="accent1">
                    <a:lumMod val="75000"/>
                  </a:schemeClr>
                </a:solidFill>
              </a:rPr>
              <a:t>MZ</a:t>
            </a:r>
            <a:r>
              <a:rPr lang="cs-CZ" sz="1350" dirty="0">
                <a:solidFill>
                  <a:schemeClr val="accent1">
                    <a:lumMod val="75000"/>
                  </a:schemeClr>
                </a:solidFill>
              </a:rPr>
              <a:t> dokončit z důvodu neukončení posledního ročníku.</a:t>
            </a:r>
            <a:endParaRPr lang="cs-CZ" sz="135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1" algn="just">
              <a:spcBef>
                <a:spcPts val="225"/>
              </a:spcBef>
              <a:spcAft>
                <a:spcPts val="450"/>
              </a:spcAft>
              <a:buFont typeface="Arial" panose="020B0604020202020204" pitchFamily="34" charset="0"/>
              <a:buChar char="•"/>
            </a:pPr>
            <a:endParaRPr lang="cs-CZ" sz="1350" dirty="0"/>
          </a:p>
          <a:p>
            <a:pPr lvl="1">
              <a:spcBef>
                <a:spcPts val="225"/>
              </a:spcBef>
              <a:spcAft>
                <a:spcPts val="450"/>
              </a:spcAft>
              <a:buFont typeface="Arial" panose="020B0604020202020204" pitchFamily="34" charset="0"/>
              <a:buChar char="•"/>
            </a:pPr>
            <a:endParaRPr lang="cs-CZ" sz="1350" dirty="0"/>
          </a:p>
        </p:txBody>
      </p:sp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60A10FB2-3B85-4453-D077-96FA0D23DD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BE33FD-2AED-4881-9093-9F699275020A}" type="slidenum">
              <a:rPr lang="cs-CZ" smtClean="0"/>
              <a:pPr>
                <a:defRPr/>
              </a:pPr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997575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16B475-7A38-A194-6065-DBAF69A371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Nadpis 1">
            <a:extLst>
              <a:ext uri="{FF2B5EF4-FFF2-40B4-BE49-F238E27FC236}">
                <a16:creationId xmlns:a16="http://schemas.microsoft.com/office/drawing/2014/main" id="{77BFBD3C-7609-E674-0735-B37B946E1B68}"/>
              </a:ext>
            </a:extLst>
          </p:cNvPr>
          <p:cNvSpPr txBox="1">
            <a:spLocks/>
          </p:cNvSpPr>
          <p:nvPr/>
        </p:nvSpPr>
        <p:spPr bwMode="auto">
          <a:xfrm>
            <a:off x="865120" y="573528"/>
            <a:ext cx="7074786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2100" b="1" dirty="0">
                <a:solidFill>
                  <a:schemeClr val="accent1">
                    <a:lumMod val="75000"/>
                  </a:schemeClr>
                </a:solidFill>
              </a:rPr>
              <a:t>MZ 2026</a:t>
            </a:r>
          </a:p>
          <a:p>
            <a:pPr algn="ctr" eaLnBrk="1" hangingPunct="1"/>
            <a:r>
              <a:rPr lang="cs-CZ" sz="2100" b="1" dirty="0">
                <a:solidFill>
                  <a:schemeClr val="accent1">
                    <a:lumMod val="75000"/>
                  </a:schemeClr>
                </a:solidFill>
              </a:rPr>
              <a:t>obecné informace</a:t>
            </a:r>
          </a:p>
        </p:txBody>
      </p:sp>
      <p:sp>
        <p:nvSpPr>
          <p:cNvPr id="7" name="Zástupný symbol pro obsah 2">
            <a:extLst>
              <a:ext uri="{FF2B5EF4-FFF2-40B4-BE49-F238E27FC236}">
                <a16:creationId xmlns:a16="http://schemas.microsoft.com/office/drawing/2014/main" id="{9BF3EEEC-961E-72CD-F0B0-EE2F31CDDC16}"/>
              </a:ext>
            </a:extLst>
          </p:cNvPr>
          <p:cNvSpPr txBox="1">
            <a:spLocks/>
          </p:cNvSpPr>
          <p:nvPr/>
        </p:nvSpPr>
        <p:spPr bwMode="auto">
          <a:xfrm>
            <a:off x="540000" y="1700808"/>
            <a:ext cx="8190462" cy="41513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indent="0">
              <a:spcBef>
                <a:spcPts val="225"/>
              </a:spcBef>
              <a:spcAft>
                <a:spcPts val="450"/>
              </a:spcAft>
              <a:defRPr/>
            </a:pPr>
            <a:r>
              <a:rPr lang="cs-CZ" sz="135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Právní předpisy: novela školského zákona a vyhlášky 177/2009 Sb.</a:t>
            </a:r>
          </a:p>
          <a:p>
            <a:pPr marL="171450" indent="-171450">
              <a:spcBef>
                <a:spcPts val="225"/>
              </a:spcBef>
              <a:spcAft>
                <a:spcPts val="450"/>
              </a:spcAft>
              <a:buFont typeface="Arial" panose="020B0604020202020204" pitchFamily="34" charset="0"/>
              <a:buChar char="•"/>
              <a:defRPr/>
            </a:pPr>
            <a:r>
              <a:rPr lang="cs-CZ" sz="1200" b="1" dirty="0">
                <a:solidFill>
                  <a:schemeClr val="bg1"/>
                </a:solidFill>
              </a:rPr>
              <a:t>Komplexní profilová práce a její obhajoba.</a:t>
            </a:r>
          </a:p>
          <a:p>
            <a:pPr marL="171450" indent="-171450">
              <a:spcBef>
                <a:spcPts val="225"/>
              </a:spcBef>
              <a:spcAft>
                <a:spcPts val="450"/>
              </a:spcAft>
              <a:buFont typeface="Arial" panose="020B0604020202020204" pitchFamily="34" charset="0"/>
              <a:buChar char="•"/>
              <a:defRPr/>
            </a:pPr>
            <a:r>
              <a:rPr lang="cs-CZ" sz="1200" b="1" dirty="0">
                <a:solidFill>
                  <a:schemeClr val="bg1"/>
                </a:solidFill>
              </a:rPr>
              <a:t>Nahrazení části nebo celé profilové zkoušky.</a:t>
            </a:r>
          </a:p>
          <a:p>
            <a:pPr marL="171450" indent="-171450">
              <a:spcBef>
                <a:spcPts val="225"/>
              </a:spcBef>
              <a:spcAft>
                <a:spcPts val="450"/>
              </a:spcAft>
              <a:buFont typeface="Arial" panose="020B0604020202020204" pitchFamily="34" charset="0"/>
              <a:buChar char="•"/>
              <a:defRPr/>
            </a:pPr>
            <a:r>
              <a:rPr lang="cs-CZ" sz="1200" b="1" dirty="0">
                <a:solidFill>
                  <a:schemeClr val="bg1"/>
                </a:solidFill>
              </a:rPr>
              <a:t>Zajištění řádného průběhu profilové zkoušky.</a:t>
            </a:r>
          </a:p>
          <a:p>
            <a:pPr marL="171450" indent="-171450">
              <a:spcBef>
                <a:spcPts val="225"/>
              </a:spcBef>
              <a:spcAft>
                <a:spcPts val="450"/>
              </a:spcAft>
              <a:buFont typeface="Arial" panose="020B0604020202020204" pitchFamily="34" charset="0"/>
              <a:buChar char="•"/>
            </a:pPr>
            <a:r>
              <a:rPr lang="cs-CZ" sz="1200" b="1" dirty="0">
                <a:solidFill>
                  <a:schemeClr val="bg1"/>
                </a:solidFill>
              </a:rPr>
              <a:t>Termíny profilových zkoušek</a:t>
            </a:r>
          </a:p>
          <a:p>
            <a:pPr lvl="1">
              <a:spcBef>
                <a:spcPts val="225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cs-CZ" sz="1200" dirty="0">
                <a:solidFill>
                  <a:schemeClr val="bg1"/>
                </a:solidFill>
              </a:rPr>
              <a:t>Písemné práce, písemné/praktické zkoušky se mohou v podzimním zkušebním období konat od 25. srpna. Praktické zkoušky lze konat i dříve.</a:t>
            </a:r>
          </a:p>
          <a:p>
            <a:pPr marL="171450" indent="-171450">
              <a:spcBef>
                <a:spcPts val="225"/>
              </a:spcBef>
              <a:spcAft>
                <a:spcPts val="450"/>
              </a:spcAft>
              <a:buFont typeface="Arial" panose="020B0604020202020204" pitchFamily="34" charset="0"/>
              <a:buChar char="•"/>
            </a:pPr>
            <a:r>
              <a:rPr lang="cs-CZ" sz="1200" b="1" dirty="0">
                <a:solidFill>
                  <a:schemeClr val="bg1"/>
                </a:solidFill>
              </a:rPr>
              <a:t>Písemná práce z ČJL</a:t>
            </a:r>
          </a:p>
          <a:p>
            <a:pPr lvl="1">
              <a:spcBef>
                <a:spcPts val="225"/>
              </a:spcBef>
              <a:spcAft>
                <a:spcPts val="450"/>
              </a:spcAft>
              <a:buFont typeface="Arial" panose="020B0604020202020204" pitchFamily="34" charset="0"/>
              <a:buChar char="•"/>
            </a:pPr>
            <a:r>
              <a:rPr lang="cs-CZ" sz="1200" dirty="0">
                <a:solidFill>
                  <a:schemeClr val="bg1"/>
                </a:solidFill>
              </a:rPr>
              <a:t>Pro všechny žáky se ruší možnost použít Pravidla českého pravopisu (ŘED může pro profilové zkoušky povolit);</a:t>
            </a:r>
          </a:p>
          <a:p>
            <a:pPr lvl="1">
              <a:spcBef>
                <a:spcPts val="225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cs-CZ" sz="1200" dirty="0">
                <a:solidFill>
                  <a:schemeClr val="bg1"/>
                </a:solidFill>
              </a:rPr>
              <a:t>Ruší se možnost použít Slovník spisovné češtiny pro žáky dle § 20 odst. 6 (možnost použití překladového slovníku zůstává). </a:t>
            </a:r>
          </a:p>
          <a:p>
            <a:pPr marL="0" lvl="1" indent="180975">
              <a:spcBef>
                <a:spcPts val="225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cs-CZ" sz="1200" b="1" dirty="0">
                <a:solidFill>
                  <a:schemeClr val="bg1"/>
                </a:solidFill>
              </a:rPr>
              <a:t>Maturitní práce s obhajobou</a:t>
            </a:r>
          </a:p>
          <a:p>
            <a:pPr lvl="1">
              <a:spcBef>
                <a:spcPts val="225"/>
              </a:spcBef>
              <a:spcAft>
                <a:spcPts val="450"/>
              </a:spcAft>
              <a:buFont typeface="Arial" panose="020B0604020202020204" pitchFamily="34" charset="0"/>
              <a:buChar char="•"/>
            </a:pPr>
            <a:r>
              <a:rPr lang="cs-CZ" sz="1200" dirty="0">
                <a:solidFill>
                  <a:schemeClr val="bg1"/>
                </a:solidFill>
              </a:rPr>
              <a:t>Ruší se možnost zpracování a obhajoby maturitní práce několika žáky společně. </a:t>
            </a:r>
          </a:p>
          <a:p>
            <a:pPr marL="342900" lvl="1" indent="0">
              <a:spcBef>
                <a:spcPts val="225"/>
              </a:spcBef>
              <a:spcAft>
                <a:spcPts val="450"/>
              </a:spcAft>
            </a:pPr>
            <a:r>
              <a:rPr lang="cs-CZ" sz="1200" i="1" dirty="0">
                <a:solidFill>
                  <a:schemeClr val="bg1"/>
                </a:solidFill>
              </a:rPr>
              <a:t>* Náhradní a opravné zkoušky se dokončí dle předchozí právní úpravy.</a:t>
            </a:r>
          </a:p>
          <a:p>
            <a:pPr marL="214313" indent="-214313">
              <a:spcBef>
                <a:spcPts val="225"/>
              </a:spcBef>
              <a:spcAft>
                <a:spcPts val="450"/>
              </a:spcAft>
              <a:buFont typeface="Wingdings" panose="05000000000000000000" pitchFamily="2" charset="2"/>
              <a:buChar char="§"/>
              <a:defRPr/>
            </a:pPr>
            <a:endParaRPr lang="cs-CZ" sz="1350" b="1" dirty="0">
              <a:solidFill>
                <a:schemeClr val="bg1"/>
              </a:solidFill>
            </a:endParaRPr>
          </a:p>
          <a:p>
            <a:pPr marL="214313" indent="-214313">
              <a:spcBef>
                <a:spcPts val="225"/>
              </a:spcBef>
              <a:spcAft>
                <a:spcPts val="450"/>
              </a:spcAft>
              <a:buFont typeface="Wingdings" panose="05000000000000000000" pitchFamily="2" charset="2"/>
              <a:buChar char="§"/>
              <a:defRPr/>
            </a:pPr>
            <a:endParaRPr lang="cs-CZ" sz="1350" b="1" dirty="0">
              <a:solidFill>
                <a:schemeClr val="bg1"/>
              </a:solidFill>
            </a:endParaRPr>
          </a:p>
          <a:p>
            <a:pPr marL="300038" lvl="1" indent="0" algn="just">
              <a:spcBef>
                <a:spcPts val="225"/>
              </a:spcBef>
              <a:spcAft>
                <a:spcPts val="450"/>
              </a:spcAft>
              <a:defRPr/>
            </a:pPr>
            <a:endParaRPr lang="cs-CZ" sz="1350" dirty="0">
              <a:solidFill>
                <a:schemeClr val="bg1"/>
              </a:solidFill>
            </a:endParaRPr>
          </a:p>
          <a:p>
            <a:pPr marL="0" indent="0">
              <a:spcBef>
                <a:spcPct val="20000"/>
              </a:spcBef>
              <a:spcAft>
                <a:spcPts val="450"/>
              </a:spcAft>
              <a:defRPr/>
            </a:pPr>
            <a:endParaRPr lang="cs-CZ" sz="135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spcBef>
                <a:spcPct val="20000"/>
              </a:spcBef>
              <a:spcAft>
                <a:spcPts val="450"/>
              </a:spcAft>
              <a:defRPr/>
            </a:pPr>
            <a:endParaRPr lang="cs-CZ" sz="135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spcBef>
                <a:spcPct val="20000"/>
              </a:spcBef>
              <a:spcAft>
                <a:spcPts val="450"/>
              </a:spcAft>
              <a:defRPr/>
            </a:pPr>
            <a:endParaRPr lang="cs-CZ" sz="135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B1B862E6-1ABB-A5BE-9AD3-2499A9CC86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BE33FD-2AED-4881-9093-9F699275020A}" type="slidenum">
              <a:rPr lang="cs-CZ" smtClean="0"/>
              <a:pPr>
                <a:defRPr/>
              </a:pPr>
              <a:t>11</a:t>
            </a:fld>
            <a:endParaRPr lang="cs-CZ" dirty="0"/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3A7C8B48-5DE4-26F1-6289-592CF248FE00}"/>
              </a:ext>
            </a:extLst>
          </p:cNvPr>
          <p:cNvSpPr txBox="1"/>
          <p:nvPr/>
        </p:nvSpPr>
        <p:spPr>
          <a:xfrm>
            <a:off x="8019437" y="5234716"/>
            <a:ext cx="216024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350" dirty="0">
                <a:solidFill>
                  <a:srgbClr val="FF0000"/>
                </a:solidFill>
              </a:rPr>
              <a:t>P</a:t>
            </a:r>
          </a:p>
        </p:txBody>
      </p:sp>
    </p:spTree>
    <p:extLst>
      <p:ext uri="{BB962C8B-B14F-4D97-AF65-F5344CB8AC3E}">
        <p14:creationId xmlns:p14="http://schemas.microsoft.com/office/powerpoint/2010/main" val="6216639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E8AEBB3-AB81-028B-A28D-492FE9C9E2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Témata k řešení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6909B20-0E9C-05F9-F5AA-D777E608B50B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cs-CZ" dirty="0">
                <a:solidFill>
                  <a:schemeClr val="bg1"/>
                </a:solidFill>
              </a:rPr>
              <a:t>žáci s PUP</a:t>
            </a:r>
          </a:p>
          <a:p>
            <a:r>
              <a:rPr lang="cs-CZ" dirty="0">
                <a:solidFill>
                  <a:schemeClr val="bg1"/>
                </a:solidFill>
              </a:rPr>
              <a:t>žáci podle §20</a:t>
            </a:r>
          </a:p>
          <a:p>
            <a:r>
              <a:rPr lang="cs-CZ" dirty="0">
                <a:solidFill>
                  <a:schemeClr val="bg1"/>
                </a:solidFill>
              </a:rPr>
              <a:t>úprava Katalogů požadavků</a:t>
            </a:r>
          </a:p>
          <a:p>
            <a:r>
              <a:rPr lang="cs-CZ" dirty="0">
                <a:solidFill>
                  <a:schemeClr val="bg1"/>
                </a:solidFill>
              </a:rPr>
              <a:t>spolupráce při pilotážích testových úloh</a:t>
            </a: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4715BCEB-62EB-064A-C415-762044F9F6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/>
              <a:pPr>
                <a:defRPr/>
              </a:pPr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5000802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78582</TotalTime>
  <Words>1262</Words>
  <Application>Microsoft Office PowerPoint</Application>
  <PresentationFormat>Předvádění na obrazovce (4:3)</PresentationFormat>
  <Paragraphs>128</Paragraphs>
  <Slides>12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9" baseType="lpstr">
      <vt:lpstr>Arial</vt:lpstr>
      <vt:lpstr>Calibri</vt:lpstr>
      <vt:lpstr>Consolas</vt:lpstr>
      <vt:lpstr>Courier New</vt:lpstr>
      <vt:lpstr>Tahoma</vt:lpstr>
      <vt:lpstr>Wingdings</vt:lpstr>
      <vt:lpstr>Motiv sady Office</vt:lpstr>
      <vt:lpstr>Střední průmyslové školy</vt:lpstr>
      <vt:lpstr> JPZ PŘIJÍMAČKY NANEČISTO 2026 </vt:lpstr>
      <vt:lpstr>JPZ 2025/2026 termíny</vt:lpstr>
      <vt:lpstr>JPZ 2025/2026 DiPSy - UCHAZEČI</vt:lpstr>
      <vt:lpstr>JPZ 2025/2026 DiPSy – ŠKOLY 1/2</vt:lpstr>
      <vt:lpstr>JPZ 2025/2026 DiPSy – ŠKOLY 2/2</vt:lpstr>
      <vt:lpstr>Témata k řešení </vt:lpstr>
      <vt:lpstr>MZ 2026</vt:lpstr>
      <vt:lpstr>MZ 2026 termíny</vt:lpstr>
      <vt:lpstr>Prezentace aplikace PowerPoint</vt:lpstr>
      <vt:lpstr>Prezentace aplikace PowerPoint</vt:lpstr>
      <vt:lpstr>Témata k řešení</vt:lpstr>
    </vt:vector>
  </TitlesOfParts>
  <Company>Cermat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PŘIHLÁŠKY  K MATURITNÍ ZKOUŠCE 2022 JARNÍ ZKUŠEBNÍ OBDOBÍ</dc:title>
  <dc:creator>marsikovam@cermat.cz</dc:creator>
  <cp:lastModifiedBy>Rosůlková Barbora</cp:lastModifiedBy>
  <cp:revision>1045</cp:revision>
  <dcterms:created xsi:type="dcterms:W3CDTF">2020-02-13T09:56:25Z</dcterms:created>
  <dcterms:modified xsi:type="dcterms:W3CDTF">2025-10-10T11:26:48Z</dcterms:modified>
</cp:coreProperties>
</file>